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0.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1.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2.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3.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gs/tag2.xml" ContentType="application/vnd.openxmlformats-officedocument.presentationml.tags+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1" r:id="rId5"/>
    <p:sldMasterId id="2147484133" r:id="rId6"/>
    <p:sldMasterId id="2147484149" r:id="rId7"/>
    <p:sldMasterId id="2147484156" r:id="rId8"/>
    <p:sldMasterId id="2147484171" r:id="rId9"/>
    <p:sldMasterId id="2147484187" r:id="rId10"/>
    <p:sldMasterId id="2147484202" r:id="rId11"/>
    <p:sldMasterId id="2147484218" r:id="rId12"/>
    <p:sldMasterId id="2147484236" r:id="rId13"/>
    <p:sldMasterId id="2147484254" r:id="rId14"/>
    <p:sldMasterId id="2147484269" r:id="rId15"/>
    <p:sldMasterId id="2147484286" r:id="rId16"/>
    <p:sldMasterId id="2147484303" r:id="rId17"/>
    <p:sldMasterId id="2147484319" r:id="rId18"/>
    <p:sldMasterId id="2147484340" r:id="rId19"/>
  </p:sldMasterIdLst>
  <p:notesMasterIdLst>
    <p:notesMasterId r:id="rId73"/>
  </p:notesMasterIdLst>
  <p:handoutMasterIdLst>
    <p:handoutMasterId r:id="rId74"/>
  </p:handoutMasterIdLst>
  <p:sldIdLst>
    <p:sldId id="290" r:id="rId20"/>
    <p:sldId id="486" r:id="rId21"/>
    <p:sldId id="552" r:id="rId22"/>
    <p:sldId id="553" r:id="rId23"/>
    <p:sldId id="700" r:id="rId24"/>
    <p:sldId id="701" r:id="rId25"/>
    <p:sldId id="702" r:id="rId26"/>
    <p:sldId id="646" r:id="rId27"/>
    <p:sldId id="617" r:id="rId28"/>
    <p:sldId id="703" r:id="rId29"/>
    <p:sldId id="704" r:id="rId30"/>
    <p:sldId id="651" r:id="rId31"/>
    <p:sldId id="655" r:id="rId32"/>
    <p:sldId id="705" r:id="rId33"/>
    <p:sldId id="706" r:id="rId34"/>
    <p:sldId id="707" r:id="rId35"/>
    <p:sldId id="510" r:id="rId36"/>
    <p:sldId id="644" r:id="rId37"/>
    <p:sldId id="654" r:id="rId38"/>
    <p:sldId id="708" r:id="rId39"/>
    <p:sldId id="709" r:id="rId40"/>
    <p:sldId id="710" r:id="rId41"/>
    <p:sldId id="687" r:id="rId42"/>
    <p:sldId id="711" r:id="rId43"/>
    <p:sldId id="712" r:id="rId44"/>
    <p:sldId id="648" r:id="rId45"/>
    <p:sldId id="713" r:id="rId46"/>
    <p:sldId id="693" r:id="rId47"/>
    <p:sldId id="694" r:id="rId48"/>
    <p:sldId id="695" r:id="rId49"/>
    <p:sldId id="696" r:id="rId50"/>
    <p:sldId id="697" r:id="rId51"/>
    <p:sldId id="698" r:id="rId52"/>
    <p:sldId id="688" r:id="rId53"/>
    <p:sldId id="689" r:id="rId54"/>
    <p:sldId id="690" r:id="rId55"/>
    <p:sldId id="691" r:id="rId56"/>
    <p:sldId id="692" r:id="rId57"/>
    <p:sldId id="663" r:id="rId58"/>
    <p:sldId id="666" r:id="rId59"/>
    <p:sldId id="668" r:id="rId60"/>
    <p:sldId id="669" r:id="rId61"/>
    <p:sldId id="675" r:id="rId62"/>
    <p:sldId id="670" r:id="rId63"/>
    <p:sldId id="676" r:id="rId64"/>
    <p:sldId id="679" r:id="rId65"/>
    <p:sldId id="672" r:id="rId66"/>
    <p:sldId id="673" r:id="rId67"/>
    <p:sldId id="674" r:id="rId68"/>
    <p:sldId id="667" r:id="rId69"/>
    <p:sldId id="678" r:id="rId70"/>
    <p:sldId id="671" r:id="rId71"/>
    <p:sldId id="677" r:id="rId72"/>
  </p:sldIdLst>
  <p:sldSz cx="9144000" cy="6858000" type="screen4x3"/>
  <p:notesSz cx="6797675" cy="9926638"/>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846">
          <p15:clr>
            <a:srgbClr val="A4A3A4"/>
          </p15:clr>
        </p15:guide>
        <p15:guide id="2" orient="horz">
          <p15:clr>
            <a:srgbClr val="A4A3A4"/>
          </p15:clr>
        </p15:guide>
        <p15:guide id="3" orient="horz" pos="465">
          <p15:clr>
            <a:srgbClr val="A4A3A4"/>
          </p15:clr>
        </p15:guide>
        <p15:guide id="4" orient="horz" pos="4319">
          <p15:clr>
            <a:srgbClr val="A4A3A4"/>
          </p15:clr>
        </p15:guide>
        <p15:guide id="5" orient="horz" pos="2011">
          <p15:clr>
            <a:srgbClr val="A4A3A4"/>
          </p15:clr>
        </p15:guide>
        <p15:guide id="6" pos="33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3471"/>
    <a:srgbClr val="43A02B"/>
    <a:srgbClr val="FFFFFF"/>
    <a:srgbClr val="64A70B"/>
    <a:srgbClr val="D29F13"/>
    <a:srgbClr val="339933"/>
    <a:srgbClr val="6ABDD1"/>
    <a:srgbClr val="0095C8"/>
    <a:srgbClr val="1D4F91"/>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36" autoAdjust="0"/>
    <p:restoredTop sz="94833" autoAdjust="0"/>
  </p:normalViewPr>
  <p:slideViewPr>
    <p:cSldViewPr snapToGrid="0">
      <p:cViewPr>
        <p:scale>
          <a:sx n="108" d="100"/>
          <a:sy n="108" d="100"/>
        </p:scale>
        <p:origin x="528" y="-720"/>
      </p:cViewPr>
      <p:guideLst>
        <p:guide orient="horz" pos="846"/>
        <p:guide orient="horz"/>
        <p:guide orient="horz" pos="465"/>
        <p:guide orient="horz" pos="4319"/>
        <p:guide orient="horz" pos="2011"/>
        <p:guide pos="3334"/>
      </p:guideLst>
    </p:cSldViewPr>
  </p:slid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Master" Target="slideMasters/slideMaster14.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slide" Target="slides/slide44.xml"/><Relationship Id="rId68"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slide" Target="slides/slide52.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10.xml"/><Relationship Id="rId11" Type="http://schemas.openxmlformats.org/officeDocument/2006/relationships/slideMaster" Target="slideMasters/slideMaster7.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61" Type="http://schemas.openxmlformats.org/officeDocument/2006/relationships/slide" Target="slides/slide42.xml"/><Relationship Id="rId10" Type="http://schemas.openxmlformats.org/officeDocument/2006/relationships/slideMaster" Target="slideMasters/slideMaster6.xml"/><Relationship Id="rId19" Type="http://schemas.openxmlformats.org/officeDocument/2006/relationships/slideMaster" Target="slideMasters/slideMaster15.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32.xml"/><Relationship Id="rId72" Type="http://schemas.openxmlformats.org/officeDocument/2006/relationships/slide" Target="slides/slide53.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1"/>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lvl1pPr defTabSz="482600">
              <a:defRPr sz="1300"/>
            </a:lvl1pPr>
          </a:lstStyle>
          <a:p>
            <a:endParaRPr lang="nl-NL"/>
          </a:p>
        </p:txBody>
      </p:sp>
      <p:sp>
        <p:nvSpPr>
          <p:cNvPr id="3" name="Date Placeholder 2"/>
          <p:cNvSpPr>
            <a:spLocks noGrp="1"/>
          </p:cNvSpPr>
          <p:nvPr>
            <p:ph type="dt" sz="quarter" idx="1"/>
          </p:nvPr>
        </p:nvSpPr>
        <p:spPr bwMode="auto">
          <a:xfrm>
            <a:off x="3850245" y="1"/>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lvl1pPr algn="r" defTabSz="482600">
              <a:defRPr sz="1300"/>
            </a:lvl1pPr>
          </a:lstStyle>
          <a:p>
            <a:fld id="{3EFBDDBB-E682-4394-9A55-9B84777C86D0}" type="datetime1">
              <a:rPr lang="en-US"/>
              <a:pPr/>
              <a:t>2/26/2019</a:t>
            </a:fld>
            <a:endParaRPr lang="en-US"/>
          </a:p>
        </p:txBody>
      </p:sp>
      <p:sp>
        <p:nvSpPr>
          <p:cNvPr id="4" name="Footer Placeholder 3"/>
          <p:cNvSpPr>
            <a:spLocks noGrp="1"/>
          </p:cNvSpPr>
          <p:nvPr>
            <p:ph type="ftr" sz="quarter" idx="2"/>
          </p:nvPr>
        </p:nvSpPr>
        <p:spPr bwMode="auto">
          <a:xfrm>
            <a:off x="0" y="9429323"/>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b" anchorCtr="0" compatLnSpc="1">
            <a:prstTxWarp prst="textNoShape">
              <a:avLst/>
            </a:prstTxWarp>
          </a:bodyPr>
          <a:lstStyle>
            <a:lvl1pPr defTabSz="482600">
              <a:defRPr sz="1300"/>
            </a:lvl1pPr>
          </a:lstStyle>
          <a:p>
            <a:endParaRPr lang="nl-NL"/>
          </a:p>
        </p:txBody>
      </p:sp>
      <p:sp>
        <p:nvSpPr>
          <p:cNvPr id="5" name="Slide Number Placeholder 4"/>
          <p:cNvSpPr>
            <a:spLocks noGrp="1"/>
          </p:cNvSpPr>
          <p:nvPr>
            <p:ph type="sldNum" sz="quarter" idx="3"/>
          </p:nvPr>
        </p:nvSpPr>
        <p:spPr bwMode="auto">
          <a:xfrm>
            <a:off x="3850245" y="9429323"/>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b" anchorCtr="0" compatLnSpc="1">
            <a:prstTxWarp prst="textNoShape">
              <a:avLst/>
            </a:prstTxWarp>
          </a:bodyPr>
          <a:lstStyle>
            <a:lvl1pPr algn="r" defTabSz="482600">
              <a:defRPr sz="1300"/>
            </a:lvl1pPr>
          </a:lstStyle>
          <a:p>
            <a:fld id="{DF4F4432-4F39-451F-BC49-E0F9D70ED2D3}" type="slidenum">
              <a:rPr lang="en-US"/>
              <a:pPr/>
              <a:t>‹#›</a:t>
            </a:fld>
            <a:endParaRPr lang="en-US"/>
          </a:p>
        </p:txBody>
      </p:sp>
    </p:spTree>
    <p:extLst>
      <p:ext uri="{BB962C8B-B14F-4D97-AF65-F5344CB8AC3E}">
        <p14:creationId xmlns:p14="http://schemas.microsoft.com/office/powerpoint/2010/main" val="32645349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1"/>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lvl1pPr defTabSz="482600">
              <a:defRPr sz="1300"/>
            </a:lvl1pPr>
          </a:lstStyle>
          <a:p>
            <a:endParaRPr lang="nl-NL"/>
          </a:p>
        </p:txBody>
      </p:sp>
      <p:sp>
        <p:nvSpPr>
          <p:cNvPr id="3" name="Date Placeholder 2"/>
          <p:cNvSpPr>
            <a:spLocks noGrp="1"/>
          </p:cNvSpPr>
          <p:nvPr>
            <p:ph type="dt" idx="1"/>
          </p:nvPr>
        </p:nvSpPr>
        <p:spPr bwMode="auto">
          <a:xfrm>
            <a:off x="3850245" y="1"/>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lvl1pPr algn="r" defTabSz="482600">
              <a:defRPr sz="1300"/>
            </a:lvl1pPr>
          </a:lstStyle>
          <a:p>
            <a:fld id="{AC8D451E-CB5C-487F-88DA-09C76387A45B}" type="datetime1">
              <a:rPr lang="en-US"/>
              <a:pPr/>
              <a:t>2/26/2019</a:t>
            </a:fld>
            <a:endParaRPr lang="en-US"/>
          </a:p>
        </p:txBody>
      </p:sp>
      <p:sp>
        <p:nvSpPr>
          <p:cNvPr id="4" name="Slide Image Placeholder 3"/>
          <p:cNvSpPr>
            <a:spLocks noGrp="1" noRot="1" noChangeAspect="1"/>
          </p:cNvSpPr>
          <p:nvPr>
            <p:ph type="sldImg" idx="2"/>
          </p:nvPr>
        </p:nvSpPr>
        <p:spPr bwMode="auto">
          <a:xfrm>
            <a:off x="917575" y="744538"/>
            <a:ext cx="4962525"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bwMode="auto">
          <a:xfrm>
            <a:off x="680063" y="4715482"/>
            <a:ext cx="5437550" cy="4466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bwMode="auto">
          <a:xfrm>
            <a:off x="0" y="9429323"/>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b" anchorCtr="0" compatLnSpc="1">
            <a:prstTxWarp prst="textNoShape">
              <a:avLst/>
            </a:prstTxWarp>
          </a:bodyPr>
          <a:lstStyle>
            <a:lvl1pPr defTabSz="482600">
              <a:defRPr sz="1300"/>
            </a:lvl1pPr>
          </a:lstStyle>
          <a:p>
            <a:endParaRPr lang="nl-NL"/>
          </a:p>
        </p:txBody>
      </p:sp>
      <p:sp>
        <p:nvSpPr>
          <p:cNvPr id="7" name="Slide Number Placeholder 6"/>
          <p:cNvSpPr>
            <a:spLocks noGrp="1"/>
          </p:cNvSpPr>
          <p:nvPr>
            <p:ph type="sldNum" sz="quarter" idx="5"/>
          </p:nvPr>
        </p:nvSpPr>
        <p:spPr bwMode="auto">
          <a:xfrm>
            <a:off x="3850245" y="9429323"/>
            <a:ext cx="2945955" cy="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b" anchorCtr="0" compatLnSpc="1">
            <a:prstTxWarp prst="textNoShape">
              <a:avLst/>
            </a:prstTxWarp>
          </a:bodyPr>
          <a:lstStyle>
            <a:lvl1pPr algn="r" defTabSz="482600">
              <a:defRPr sz="1300"/>
            </a:lvl1pPr>
          </a:lstStyle>
          <a:p>
            <a:fld id="{CA1B9FC6-5C5B-48F0-B672-7A15870D6DBE}" type="slidenum">
              <a:rPr lang="en-US"/>
              <a:pPr/>
              <a:t>‹#›</a:t>
            </a:fld>
            <a:endParaRPr lang="en-US"/>
          </a:p>
        </p:txBody>
      </p:sp>
    </p:spTree>
    <p:extLst>
      <p:ext uri="{BB962C8B-B14F-4D97-AF65-F5344CB8AC3E}">
        <p14:creationId xmlns:p14="http://schemas.microsoft.com/office/powerpoint/2010/main" val="4040819400"/>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fontAlgn="base">
      <a:spcBef>
        <a:spcPct val="30000"/>
      </a:spcBef>
      <a:spcAft>
        <a:spcPct val="0"/>
      </a:spcAft>
      <a:defRPr sz="1200" kern="1200">
        <a:solidFill>
          <a:schemeClr val="tx1"/>
        </a:solidFill>
        <a:latin typeface="+mn-lt"/>
        <a:ea typeface="ＭＳ Ｐゴシック" charset="-128"/>
        <a:cs typeface="ＭＳ Ｐゴシック"/>
      </a:defRPr>
    </a:lvl2pPr>
    <a:lvl3pPr marL="914400" algn="l" defTabSz="457200" rtl="0" fontAlgn="base">
      <a:spcBef>
        <a:spcPct val="30000"/>
      </a:spcBef>
      <a:spcAft>
        <a:spcPct val="0"/>
      </a:spcAft>
      <a:defRPr sz="1200" kern="1200">
        <a:solidFill>
          <a:schemeClr val="tx1"/>
        </a:solidFill>
        <a:latin typeface="+mn-lt"/>
        <a:ea typeface="ＭＳ Ｐゴシック" charset="-128"/>
        <a:cs typeface="ＭＳ Ｐゴシック"/>
      </a:defRPr>
    </a:lvl3pPr>
    <a:lvl4pPr marL="1371600" algn="l" defTabSz="457200" rtl="0" fontAlgn="base">
      <a:spcBef>
        <a:spcPct val="30000"/>
      </a:spcBef>
      <a:spcAft>
        <a:spcPct val="0"/>
      </a:spcAft>
      <a:defRPr sz="1200" kern="1200">
        <a:solidFill>
          <a:schemeClr val="tx1"/>
        </a:solidFill>
        <a:latin typeface="+mn-lt"/>
        <a:ea typeface="ＭＳ Ｐゴシック" charset="-128"/>
        <a:cs typeface="ＭＳ Ｐゴシック"/>
      </a:defRPr>
    </a:lvl4pPr>
    <a:lvl5pPr marL="1828800" algn="l" defTabSz="457200" rtl="0" fontAlgn="base">
      <a:spcBef>
        <a:spcPct val="30000"/>
      </a:spcBef>
      <a:spcAft>
        <a:spcPct val="0"/>
      </a:spcAft>
      <a:defRPr sz="1200" kern="1200">
        <a:solidFill>
          <a:schemeClr val="tx1"/>
        </a:solidFill>
        <a:latin typeface="+mn-lt"/>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a:ln/>
        </p:spPr>
      </p:sp>
      <p:sp>
        <p:nvSpPr>
          <p:cNvPr id="63491" name="Rectangle 3"/>
          <p:cNvSpPr>
            <a:spLocks noGrp="1"/>
          </p:cNvSpPr>
          <p:nvPr>
            <p:ph type="body" idx="1"/>
          </p:nvPr>
        </p:nvSpPr>
        <p:spPr/>
        <p:txBody>
          <a:bodyPr/>
          <a:lstStyle/>
          <a:p>
            <a:endParaRPr lang="nl-NL"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612D8F-C501-4492-B7B3-FEE35FA15509}"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219950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Данный график иллюстрирует многообразие представленных компанией продуктов. По нижней оси представлена концентрация взвешенных веществ в мг/л. И чем большее значение концентрации взвешенных веществ в воде, поступающей на фильтрацию, тем больший диаметр мембранного волокна необходим. Напомню, что мы говорим о фильтровании изнутри-наружу, т.е. исходная вода подается внутрь мембранного волокна или трубки, а очищенная вода, или </a:t>
            </a:r>
            <a:r>
              <a:rPr lang="ru-RU" sz="1200" kern="1200" dirty="0" err="1" smtClean="0">
                <a:solidFill>
                  <a:schemeClr val="tx1"/>
                </a:solidFill>
                <a:effectLst/>
                <a:latin typeface="+mn-lt"/>
                <a:ea typeface="ＭＳ Ｐゴシック" charset="-128"/>
                <a:cs typeface="ＭＳ Ｐゴシック" charset="-128"/>
              </a:rPr>
              <a:t>пермеат</a:t>
            </a:r>
            <a:r>
              <a:rPr lang="ru-RU" sz="1200" kern="1200" dirty="0" smtClean="0">
                <a:solidFill>
                  <a:schemeClr val="tx1"/>
                </a:solidFill>
                <a:effectLst/>
                <a:latin typeface="+mn-lt"/>
                <a:ea typeface="ＭＳ Ｐゴシック" charset="-128"/>
                <a:cs typeface="ＭＳ Ｐゴシック" charset="-128"/>
              </a:rPr>
              <a:t>, собирается в пространстве между волокнами. Если в исходной воде концентрация взвешенных веществ низкая, обычно используются </a:t>
            </a:r>
            <a:r>
              <a:rPr lang="ru-RU" sz="1200" kern="1200" dirty="0" err="1" smtClean="0">
                <a:solidFill>
                  <a:schemeClr val="tx1"/>
                </a:solidFill>
                <a:effectLst/>
                <a:latin typeface="+mn-lt"/>
                <a:ea typeface="ＭＳ Ｐゴシック" charset="-128"/>
                <a:cs typeface="ＭＳ Ｐゴシック" charset="-128"/>
              </a:rPr>
              <a:t>ультрафильтрационные</a:t>
            </a:r>
            <a:r>
              <a:rPr lang="ru-RU" sz="1200" kern="1200" dirty="0" smtClean="0">
                <a:solidFill>
                  <a:schemeClr val="tx1"/>
                </a:solidFill>
                <a:effectLst/>
                <a:latin typeface="+mn-lt"/>
                <a:ea typeface="ＭＳ Ｐゴシック" charset="-128"/>
                <a:cs typeface="ＭＳ Ｐゴシック" charset="-128"/>
              </a:rPr>
              <a:t> или микрофильтрационные мембраны с внутренним диаметром </a:t>
            </a:r>
            <a:r>
              <a:rPr lang="ru-RU" sz="1200" kern="1200" smtClean="0">
                <a:solidFill>
                  <a:schemeClr val="tx1"/>
                </a:solidFill>
                <a:effectLst/>
                <a:latin typeface="+mn-lt"/>
                <a:ea typeface="ＭＳ Ｐゴシック" charset="-128"/>
                <a:cs typeface="ＭＳ Ｐゴシック" charset="-128"/>
              </a:rPr>
              <a:t>волокна 0,83 </a:t>
            </a:r>
            <a:r>
              <a:rPr lang="ru-RU" sz="1200" kern="1200" dirty="0" smtClean="0">
                <a:solidFill>
                  <a:schemeClr val="tx1"/>
                </a:solidFill>
                <a:effectLst/>
                <a:latin typeface="+mn-lt"/>
                <a:ea typeface="ＭＳ Ｐゴシック" charset="-128"/>
                <a:cs typeface="ＭＳ Ｐゴシック" charset="-128"/>
              </a:rPr>
              <a:t>мм. При большем содержании взвешенных веществ, используются мембраны с волокном 1,5 мм. И далее, если мы рассмотрим воду с большим содержанием взвешенных веществ, например, сточные воды, мы применяем половолоконные мембраны с диаметром волокна 3 мм, или же трубчатые мембраны, о которых речь пойдет сегодня. Поскольку в данном случае именно в мембранах с трубками диаметром 5,2 и 8 мм мы применили новую технологию </a:t>
            </a:r>
            <a:r>
              <a:rPr lang="en-US" sz="1200" kern="1200" dirty="0" smtClean="0">
                <a:solidFill>
                  <a:schemeClr val="tx1"/>
                </a:solidFill>
                <a:effectLst/>
                <a:latin typeface="+mn-lt"/>
                <a:ea typeface="ＭＳ Ｐゴシック" charset="-128"/>
                <a:cs typeface="ＭＳ Ｐゴシック" charset="-128"/>
              </a:rPr>
              <a:t>Helix. </a:t>
            </a:r>
            <a:endParaRPr lang="ru-RU" sz="1200" kern="1200" dirty="0">
              <a:solidFill>
                <a:schemeClr val="tx1"/>
              </a:solidFill>
              <a:effectLst/>
              <a:latin typeface="+mn-lt"/>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11</a:t>
            </a:fld>
            <a:endParaRPr lang="en-US"/>
          </a:p>
        </p:txBody>
      </p:sp>
    </p:spTree>
    <p:extLst>
      <p:ext uri="{BB962C8B-B14F-4D97-AF65-F5344CB8AC3E}">
        <p14:creationId xmlns:p14="http://schemas.microsoft.com/office/powerpoint/2010/main" val="126062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PRESSURIZED</a:t>
            </a:r>
            <a:r>
              <a:rPr lang="en-US" baseline="0" dirty="0" smtClean="0"/>
              <a:t> VS SUBMERGED</a:t>
            </a:r>
          </a:p>
          <a:p>
            <a:r>
              <a:rPr lang="en-US" dirty="0" smtClean="0"/>
              <a:t>1. SUBMERGED systems</a:t>
            </a:r>
            <a:r>
              <a:rPr lang="en-US" baseline="0" dirty="0" smtClean="0"/>
              <a:t> are open tanks in which large racks with membranes are submerged. During mechanical and chemical cleaning, formation of aerosols can occur. These aerosols can contain bacteria and chemicals, which has a sickening or even hazardous effect on the operators.</a:t>
            </a:r>
          </a:p>
          <a:p>
            <a:endParaRPr lang="en-US" baseline="0" dirty="0" smtClean="0"/>
          </a:p>
          <a:p>
            <a:r>
              <a:rPr lang="en-US" baseline="0" dirty="0" smtClean="0"/>
              <a:t>2. In case of PRESSURIZED systems, it is only the membrane module that needs to be drained before membranes can be cleaned. When the membranes of a submerged system need to be cleaned, either the membrane rack needs to be lifted outside the tank and dropped in a cleaning tank, or the big tank needs to be drained. </a:t>
            </a:r>
          </a:p>
          <a:p>
            <a:endParaRPr lang="en-US" baseline="0" dirty="0" smtClean="0"/>
          </a:p>
          <a:p>
            <a:r>
              <a:rPr lang="en-US" baseline="0" dirty="0" smtClean="0"/>
              <a:t>3. In PRESSURIZED systems, the surrounding space in which the water resides, is much smaller. In case of chemical cleaning, water needs to be replaced by chemicals. The volumes of chemicals needed are much smaller in case of PRESSURIZED systems.</a:t>
            </a:r>
          </a:p>
          <a:p>
            <a:endParaRPr lang="en-US" baseline="0" dirty="0" smtClean="0"/>
          </a:p>
          <a:p>
            <a:r>
              <a:rPr lang="en-US" baseline="0" dirty="0" smtClean="0"/>
              <a:t>4. The membrane elements in PRESSURIZED systems are typically small, ranging from 8-10” with a max length of 2 meters. The membrane racks in SUBMERGED systems have a height of 2 – 4 meters and a width ranging from 1 – 3 meters. This will cause challenges for transport, just as in operation (the cleaning process of a submerged system).</a:t>
            </a:r>
          </a:p>
          <a:p>
            <a:endParaRPr lang="nl-NL" dirty="0"/>
          </a:p>
        </p:txBody>
      </p:sp>
      <p:sp>
        <p:nvSpPr>
          <p:cNvPr id="4" name="Slide Number Placeholder 3"/>
          <p:cNvSpPr>
            <a:spLocks noGrp="1"/>
          </p:cNvSpPr>
          <p:nvPr>
            <p:ph type="sldNum" sz="quarter" idx="10"/>
          </p:nvPr>
        </p:nvSpPr>
        <p:spPr/>
        <p:txBody>
          <a:bodyPr/>
          <a:lstStyle/>
          <a:p>
            <a:pPr>
              <a:defRPr/>
            </a:pPr>
            <a:fld id="{C4836D5A-B284-436C-AE27-309A466BC68B}"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3287230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C4836D5A-B284-436C-AE27-309A466BC68B}"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2872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INSIDE-OUT VS OUTSIDE-IN</a:t>
            </a:r>
          </a:p>
          <a:p>
            <a:r>
              <a:rPr lang="en-US" dirty="0" smtClean="0"/>
              <a:t>1. With INSIDE-OUT filtration, no air-scour</a:t>
            </a:r>
            <a:r>
              <a:rPr lang="en-US" baseline="0" dirty="0" smtClean="0"/>
              <a:t> is needed. Air-scour is used in outside-in filtration, which causes a lot of mechanical tension (fibers will vibrate) and herewith wear and tear of the membranes. Moreover, air-scouring requires much energy, but cannot replace backwashing. </a:t>
            </a:r>
          </a:p>
          <a:p>
            <a:endParaRPr lang="en-US" baseline="0" dirty="0" smtClean="0"/>
          </a:p>
          <a:p>
            <a:r>
              <a:rPr lang="en-US" baseline="0" dirty="0" smtClean="0"/>
              <a:t>2. With OUTSIDE-IN filtration, fibers are allowed to move against each other. The moving, rubbing can also occur with harmful abrasive materials (e.g. sand) in between, causing the membranes to get damaged. </a:t>
            </a:r>
          </a:p>
          <a:p>
            <a:endParaRPr lang="en-US" baseline="0" dirty="0" smtClean="0"/>
          </a:p>
          <a:p>
            <a:r>
              <a:rPr lang="en-US" baseline="0" dirty="0" smtClean="0"/>
              <a:t>3. Since with OUTSIDE-IN filtration, the separating layer is on the outside of the membrane, the abrasive wear directly influences the membrane performance (i.e. breaks the membrane). With the separating layer on the outside, the membrane is very sensitive for outside influences, vulnerable. Influences are handling in production or transportation of membranes (membranes will shake and rub against each other with the separating layer). </a:t>
            </a:r>
            <a:endParaRPr lang="nl-NL" dirty="0"/>
          </a:p>
        </p:txBody>
      </p:sp>
      <p:sp>
        <p:nvSpPr>
          <p:cNvPr id="4" name="Slide Number Placeholder 3"/>
          <p:cNvSpPr>
            <a:spLocks noGrp="1"/>
          </p:cNvSpPr>
          <p:nvPr>
            <p:ph type="sldNum" sz="quarter" idx="10"/>
          </p:nvPr>
        </p:nvSpPr>
        <p:spPr/>
        <p:txBody>
          <a:bodyPr/>
          <a:lstStyle/>
          <a:p>
            <a:pPr>
              <a:defRPr/>
            </a:pPr>
            <a:fld id="{C4836D5A-B284-436C-AE27-309A466BC68B}" type="slidenum">
              <a:rPr lang="en-US" smtClean="0"/>
              <a:pPr>
                <a:defRPr/>
              </a:pPr>
              <a:t>15</a:t>
            </a:fld>
            <a:endParaRPr lang="en-US"/>
          </a:p>
        </p:txBody>
      </p:sp>
    </p:spTree>
    <p:extLst>
      <p:ext uri="{BB962C8B-B14F-4D97-AF65-F5344CB8AC3E}">
        <p14:creationId xmlns:p14="http://schemas.microsoft.com/office/powerpoint/2010/main" val="3052960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PRESSURIZED</a:t>
            </a:r>
            <a:r>
              <a:rPr lang="en-US" baseline="0" dirty="0" smtClean="0"/>
              <a:t> VS SUBMERGED</a:t>
            </a:r>
          </a:p>
          <a:p>
            <a:r>
              <a:rPr lang="en-US" dirty="0" smtClean="0"/>
              <a:t>1. SUBMERGED systems</a:t>
            </a:r>
            <a:r>
              <a:rPr lang="en-US" baseline="0" dirty="0" smtClean="0"/>
              <a:t> are open tanks in which large racks with membranes are submerged. During mechanical and chemical cleaning, formation of aerosols can occur. These aerosols can contain bacteria and chemicals, which has a sickening or even hazardous effect on the operators.</a:t>
            </a:r>
          </a:p>
          <a:p>
            <a:endParaRPr lang="en-US" baseline="0" dirty="0" smtClean="0"/>
          </a:p>
          <a:p>
            <a:r>
              <a:rPr lang="en-US" baseline="0" dirty="0" smtClean="0"/>
              <a:t>2. In case of PRESSURIZED systems, it is only the membrane module that needs to be drained before membranes can be cleaned. When the membranes of a submerged system need to be cleaned, either the membrane rack needs to be lifted outside the tank and dropped in a cleaning tank, or the big tank needs to be drained. </a:t>
            </a:r>
          </a:p>
          <a:p>
            <a:endParaRPr lang="en-US" baseline="0" dirty="0" smtClean="0"/>
          </a:p>
          <a:p>
            <a:r>
              <a:rPr lang="en-US" baseline="0" dirty="0" smtClean="0"/>
              <a:t>3. In PRESSURIZED systems, the surrounding space in which the water resides, is much smaller. In case of chemical cleaning, water needs to be replaced by chemicals. The volumes of chemicals needed are much smaller in case of PRESSURIZED systems.</a:t>
            </a:r>
          </a:p>
          <a:p>
            <a:endParaRPr lang="en-US" baseline="0" dirty="0" smtClean="0"/>
          </a:p>
          <a:p>
            <a:r>
              <a:rPr lang="en-US" baseline="0" dirty="0" smtClean="0"/>
              <a:t>4. The membrane elements in PRESSURIZED systems are typically small, ranging from 8-10” with a max length of 2 meters. The membrane racks in SUBMERGED systems have a height of 2 – 4 meters and a width ranging from 1 – 3 meters. This will cause challenges for transport, just as in operation (the cleaning process of a submerged system).</a:t>
            </a:r>
          </a:p>
          <a:p>
            <a:endParaRPr lang="nl-NL" dirty="0"/>
          </a:p>
        </p:txBody>
      </p:sp>
      <p:sp>
        <p:nvSpPr>
          <p:cNvPr id="4" name="Slide Number Placeholder 3"/>
          <p:cNvSpPr>
            <a:spLocks noGrp="1"/>
          </p:cNvSpPr>
          <p:nvPr>
            <p:ph type="sldNum" sz="quarter" idx="10"/>
          </p:nvPr>
        </p:nvSpPr>
        <p:spPr/>
        <p:txBody>
          <a:bodyPr/>
          <a:lstStyle/>
          <a:p>
            <a:pPr>
              <a:defRPr/>
            </a:pPr>
            <a:fld id="{C4836D5A-B284-436C-AE27-309A466BC68B}" type="slidenum">
              <a:rPr lang="en-US" smtClean="0"/>
              <a:pPr>
                <a:defRPr/>
              </a:pPr>
              <a:t>16</a:t>
            </a:fld>
            <a:endParaRPr lang="en-US"/>
          </a:p>
        </p:txBody>
      </p:sp>
    </p:spTree>
    <p:extLst>
      <p:ext uri="{BB962C8B-B14F-4D97-AF65-F5344CB8AC3E}">
        <p14:creationId xmlns:p14="http://schemas.microsoft.com/office/powerpoint/2010/main" val="328723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Итак, проблема, с которой мы сталкиваемся – это высокое содержание взвешенных веществ. Мы работаем с аэробным и анаэробным активным илом с содержанием взвешенных веществ в несколько грамм в литре. При фильтрации через мембранную стенку  твердые частицы аккумулируются около мембранной стенки, где происходит разделение. </a:t>
            </a:r>
            <a:endParaRPr lang="ru-RU" sz="1200" kern="120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C4836D5A-B284-436C-AE27-309A466BC68B}" type="slidenum">
              <a:rPr lang="en-US" smtClean="0"/>
              <a:pPr>
                <a:defRPr/>
              </a:pPr>
              <a:t>20</a:t>
            </a:fld>
            <a:endParaRPr lang="en-US"/>
          </a:p>
        </p:txBody>
      </p:sp>
    </p:spTree>
    <p:extLst>
      <p:ext uri="{BB962C8B-B14F-4D97-AF65-F5344CB8AC3E}">
        <p14:creationId xmlns:p14="http://schemas.microsoft.com/office/powerpoint/2010/main" val="128220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Это приводит к концентрационной поляризации, а также к образованию слоя загрязнений на мембранной стенке и, следовательно, к уменьшению производительности мембраны. </a:t>
            </a:r>
            <a:r>
              <a:rPr lang="ru-RU" sz="1200" kern="1200" dirty="0" err="1" smtClean="0">
                <a:solidFill>
                  <a:schemeClr val="tx1"/>
                </a:solidFill>
                <a:effectLst/>
                <a:latin typeface="+mn-lt"/>
                <a:ea typeface="ＭＳ Ｐゴシック" charset="-128"/>
                <a:cs typeface="ＭＳ Ｐゴシック" charset="-128"/>
              </a:rPr>
              <a:t>Фильтруемость</a:t>
            </a:r>
            <a:r>
              <a:rPr lang="ru-RU" sz="1200" kern="1200" dirty="0" smtClean="0">
                <a:solidFill>
                  <a:schemeClr val="tx1"/>
                </a:solidFill>
                <a:effectLst/>
                <a:latin typeface="+mn-lt"/>
                <a:ea typeface="ＭＳ Ｐゴシック" charset="-128"/>
                <a:cs typeface="ＭＳ Ｐゴシック" charset="-128"/>
              </a:rPr>
              <a:t> по чистой воде может составлять порядка 1000 л/м2/ч, если же фильтруем воду, например, содержащую активный ил из </a:t>
            </a:r>
            <a:r>
              <a:rPr lang="ru-RU" sz="1200" kern="1200" dirty="0" err="1" smtClean="0">
                <a:solidFill>
                  <a:schemeClr val="tx1"/>
                </a:solidFill>
                <a:effectLst/>
                <a:latin typeface="+mn-lt"/>
                <a:ea typeface="ＭＳ Ｐゴシック" charset="-128"/>
                <a:cs typeface="ＭＳ Ｐゴシック" charset="-128"/>
              </a:rPr>
              <a:t>биореактора</a:t>
            </a:r>
            <a:r>
              <a:rPr lang="ru-RU" sz="1200" kern="1200" dirty="0" smtClean="0">
                <a:solidFill>
                  <a:schemeClr val="tx1"/>
                </a:solidFill>
                <a:effectLst/>
                <a:latin typeface="+mn-lt"/>
                <a:ea typeface="ＭＳ Ｐゴシック" charset="-128"/>
                <a:cs typeface="ＭＳ Ｐゴシック" charset="-128"/>
              </a:rPr>
              <a:t>, то удельная производительность может варьироваться в пределах 20-100 л/м2/ч в зависимости от характеристики активного ила, что сильно снижает производительность. </a:t>
            </a:r>
            <a:endParaRPr lang="ru-RU" sz="1200" kern="1200" dirty="0">
              <a:solidFill>
                <a:schemeClr val="tx1"/>
              </a:solidFill>
              <a:effectLst/>
              <a:latin typeface="+mn-lt"/>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21</a:t>
            </a:fld>
            <a:endParaRPr lang="en-US"/>
          </a:p>
        </p:txBody>
      </p:sp>
    </p:spTree>
    <p:extLst>
      <p:ext uri="{BB962C8B-B14F-4D97-AF65-F5344CB8AC3E}">
        <p14:creationId xmlns:p14="http://schemas.microsoft.com/office/powerpoint/2010/main" val="256248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Обычно, чтобы увеличить удельную производительность, увеличивают скорость тангенциального потока. При увеличении скорости тангенциального потока </a:t>
            </a:r>
            <a:r>
              <a:rPr lang="ru-RU" sz="1200" kern="1200" dirty="0" err="1" smtClean="0">
                <a:solidFill>
                  <a:schemeClr val="tx1"/>
                </a:solidFill>
                <a:effectLst/>
                <a:latin typeface="+mn-lt"/>
                <a:ea typeface="ＭＳ Ｐゴシック" charset="-128"/>
                <a:cs typeface="ＭＳ Ｐゴシック" charset="-128"/>
              </a:rPr>
              <a:t>параболичиский</a:t>
            </a:r>
            <a:r>
              <a:rPr lang="ru-RU" sz="1200" kern="1200" dirty="0" smtClean="0">
                <a:solidFill>
                  <a:schemeClr val="tx1"/>
                </a:solidFill>
                <a:effectLst/>
                <a:latin typeface="+mn-lt"/>
                <a:ea typeface="ＭＳ Ｐゴシック" charset="-128"/>
                <a:cs typeface="ＭＳ Ｐゴシック" charset="-128"/>
              </a:rPr>
              <a:t> профиль потока становится </a:t>
            </a:r>
            <a:r>
              <a:rPr lang="ru-RU" sz="1200" kern="1200" dirty="0" err="1" smtClean="0">
                <a:solidFill>
                  <a:schemeClr val="tx1"/>
                </a:solidFill>
                <a:effectLst/>
                <a:latin typeface="+mn-lt"/>
                <a:ea typeface="ＭＳ Ｐゴシック" charset="-128"/>
                <a:cs typeface="ＭＳ Ｐゴシック" charset="-128"/>
              </a:rPr>
              <a:t>длинее</a:t>
            </a:r>
            <a:r>
              <a:rPr lang="ru-RU" sz="1200" kern="1200" dirty="0" smtClean="0">
                <a:solidFill>
                  <a:schemeClr val="tx1"/>
                </a:solidFill>
                <a:effectLst/>
                <a:latin typeface="+mn-lt"/>
                <a:ea typeface="ＭＳ Ｐゴシック" charset="-128"/>
                <a:cs typeface="ＭＳ Ｐゴシック" charset="-128"/>
              </a:rPr>
              <a:t>, при этом повышается турбулентность, что хорошо. </a:t>
            </a:r>
          </a:p>
          <a:p>
            <a:r>
              <a:rPr lang="ru-RU" sz="1200" kern="1200" dirty="0" smtClean="0">
                <a:solidFill>
                  <a:schemeClr val="tx1"/>
                </a:solidFill>
                <a:effectLst/>
                <a:latin typeface="+mn-lt"/>
                <a:ea typeface="ＭＳ Ｐゴシック" charset="-128"/>
                <a:cs typeface="ＭＳ Ｐゴシック" charset="-128"/>
              </a:rPr>
              <a:t>Но для того, чтобы увеличить скорость потока, увеличиваем производительность насоса, соответственно увеличивается потери давления, связанные с фильтрацией </a:t>
            </a:r>
            <a:r>
              <a:rPr lang="en-US" sz="1200" kern="1200" dirty="0" smtClean="0">
                <a:solidFill>
                  <a:schemeClr val="tx1"/>
                </a:solidFill>
                <a:effectLst/>
                <a:latin typeface="+mn-lt"/>
                <a:ea typeface="ＭＳ Ｐゴシック" charset="-128"/>
                <a:cs typeface="ＭＳ Ｐゴシック" charset="-128"/>
              </a:rPr>
              <a:t>crossflow</a:t>
            </a:r>
            <a:r>
              <a:rPr lang="ru-RU" sz="1200" kern="1200" dirty="0" smtClean="0">
                <a:solidFill>
                  <a:schemeClr val="tx1"/>
                </a:solidFill>
                <a:effectLst/>
                <a:latin typeface="+mn-lt"/>
                <a:ea typeface="ＭＳ Ｐゴシック" charset="-128"/>
                <a:cs typeface="ＭＳ Ｐゴシック" charset="-128"/>
              </a:rPr>
              <a:t>, и в итоге увеличивается энергопотребление системы. Так, если мы увеличиваем скорость потока в два раза, потери давления увеличиваются как минимум в два раза, расход возрастает как минимум в два раза, то энергопотребление возрастет в 4 раза. А это значительное увеличение энергопотребления.</a:t>
            </a:r>
            <a:endParaRPr lang="ru-RU" sz="1200" kern="1200" dirty="0">
              <a:solidFill>
                <a:schemeClr val="tx1"/>
              </a:solidFill>
              <a:effectLst/>
              <a:latin typeface="+mn-lt"/>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22</a:t>
            </a:fld>
            <a:endParaRPr lang="en-US"/>
          </a:p>
        </p:txBody>
      </p:sp>
    </p:spTree>
    <p:extLst>
      <p:ext uri="{BB962C8B-B14F-4D97-AF65-F5344CB8AC3E}">
        <p14:creationId xmlns:p14="http://schemas.microsoft.com/office/powerpoint/2010/main" val="2048957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…мы увидим на следующем слайде, а сейчас проиллюстрируем, почему технология </a:t>
            </a:r>
            <a:r>
              <a:rPr lang="en-US" sz="1200" kern="1200" dirty="0" smtClean="0">
                <a:solidFill>
                  <a:schemeClr val="tx1"/>
                </a:solidFill>
                <a:effectLst/>
                <a:latin typeface="+mn-lt"/>
                <a:ea typeface="ＭＳ Ｐゴシック" charset="-128"/>
                <a:cs typeface="ＭＳ Ｐゴシック" charset="-128"/>
              </a:rPr>
              <a:t>Helix</a:t>
            </a:r>
            <a:r>
              <a:rPr lang="ru-RU" sz="1200" kern="1200" dirty="0" smtClean="0">
                <a:solidFill>
                  <a:schemeClr val="tx1"/>
                </a:solidFill>
                <a:effectLst/>
                <a:latin typeface="+mn-lt"/>
                <a:ea typeface="ＭＳ Ｐゴシック" charset="-128"/>
                <a:cs typeface="ＭＳ Ｐゴシック" charset="-128"/>
              </a:rPr>
              <a:t> работает гораздо лучше, чем просто спиральная вставка в мембранную трубку. На изображении виден плавный переход от плоской поверхности к рубчику. При подаче тангенциального потока с небольшой скоростью (следовательно, с низким энергопотреблением), турбулентные завихрения потока наблюдаются непосредственно около стенки, где обычно образуются наросты загрязнений и турбулентность необходима. И где необходимо создавать напряжение сдвига. Таким образом, создаваемые турбулентные загрязнения хорошо работают на удаление слоя загрязнений, следовательно, меньше препятствий потоку, что приводит к большему съему очищенной воды. При поддержании низкого энергопотребления. В этом и заключается наша технология </a:t>
            </a:r>
            <a:r>
              <a:rPr lang="en-US" sz="1200" kern="1200" dirty="0" smtClean="0">
                <a:solidFill>
                  <a:schemeClr val="tx1"/>
                </a:solidFill>
                <a:effectLst/>
                <a:latin typeface="+mn-lt"/>
                <a:ea typeface="ＭＳ Ｐゴシック" charset="-128"/>
                <a:cs typeface="ＭＳ Ｐゴシック" charset="-128"/>
              </a:rPr>
              <a:t>Helix</a:t>
            </a:r>
            <a:r>
              <a:rPr lang="ru-RU" sz="1200" kern="1200" dirty="0" smtClean="0">
                <a:solidFill>
                  <a:schemeClr val="tx1"/>
                </a:solidFill>
                <a:effectLst/>
                <a:latin typeface="+mn-lt"/>
                <a:ea typeface="ＭＳ Ｐゴシック" charset="-128"/>
                <a:cs typeface="ＭＳ Ｐゴシック" charset="-128"/>
              </a:rPr>
              <a:t>, увеличивающая удельную производительность.</a:t>
            </a:r>
            <a:endParaRPr lang="ru-RU" sz="1200" kern="1200" dirty="0">
              <a:solidFill>
                <a:schemeClr val="tx1"/>
              </a:solidFill>
              <a:effectLst/>
              <a:latin typeface="+mn-lt"/>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24</a:t>
            </a:fld>
            <a:endParaRPr lang="en-US"/>
          </a:p>
        </p:txBody>
      </p:sp>
    </p:spTree>
    <p:extLst>
      <p:ext uri="{BB962C8B-B14F-4D97-AF65-F5344CB8AC3E}">
        <p14:creationId xmlns:p14="http://schemas.microsoft.com/office/powerpoint/2010/main" val="2167045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Итак, в ходе презентации вы</a:t>
            </a:r>
            <a:r>
              <a:rPr lang="ru-RU" baseline="0" dirty="0" smtClean="0"/>
              <a:t> познакомились с технологией </a:t>
            </a:r>
            <a:r>
              <a:rPr lang="en-US" baseline="0" dirty="0" smtClean="0"/>
              <a:t>Helix </a:t>
            </a:r>
            <a:r>
              <a:rPr lang="ru-RU" baseline="0" dirty="0" smtClean="0"/>
              <a:t>и примерами ее применения на практике. </a:t>
            </a:r>
            <a:endParaRPr lang="en-US" baseline="0" dirty="0" smtClean="0"/>
          </a:p>
          <a:p>
            <a:r>
              <a:rPr lang="en-US" baseline="0" dirty="0" smtClean="0"/>
              <a:t>[</a:t>
            </a:r>
            <a:r>
              <a:rPr lang="ru-RU" baseline="0" dirty="0" smtClean="0"/>
              <a:t>далее – по слайду</a:t>
            </a:r>
            <a:r>
              <a:rPr lang="en-US" baseline="0" dirty="0" smtClean="0"/>
              <a:t>]</a:t>
            </a:r>
            <a:endParaRPr lang="ru-RU" dirty="0"/>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25</a:t>
            </a:fld>
            <a:endParaRPr lang="en-US"/>
          </a:p>
        </p:txBody>
      </p:sp>
    </p:spTree>
    <p:extLst>
      <p:ext uri="{BB962C8B-B14F-4D97-AF65-F5344CB8AC3E}">
        <p14:creationId xmlns:p14="http://schemas.microsoft.com/office/powerpoint/2010/main" val="207168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ＭＳ Ｐゴシック" charset="-128"/>
                <a:cs typeface="ＭＳ Ｐゴシック" charset="-128"/>
              </a:rPr>
              <a:t>Чтобы подытожить, хочется представить примеры применения. Помимо представленных примеров мы также имеем несколько объектов, на которых используются или тестируются новые мембранные модули </a:t>
            </a:r>
            <a:r>
              <a:rPr lang="en-US" sz="1200" kern="1200" dirty="0" smtClean="0">
                <a:solidFill>
                  <a:schemeClr val="tx1"/>
                </a:solidFill>
                <a:effectLst/>
                <a:latin typeface="+mn-lt"/>
                <a:ea typeface="ＭＳ Ｐゴシック" charset="-128"/>
                <a:cs typeface="ＭＳ Ｐゴシック" charset="-128"/>
              </a:rPr>
              <a:t>Helix</a:t>
            </a:r>
            <a:r>
              <a:rPr lang="ru-RU" sz="1200" kern="1200" dirty="0" smtClean="0">
                <a:solidFill>
                  <a:schemeClr val="tx1"/>
                </a:solidFill>
                <a:effectLst/>
                <a:latin typeface="+mn-lt"/>
                <a:ea typeface="ＭＳ Ｐゴシック" charset="-128"/>
                <a:cs typeface="ＭＳ Ｐゴシック" charset="-128"/>
              </a:rPr>
              <a:t>. В таблице представлены примеры применения технологии для очистки стоков производства пива, муниципальных стоков, стоков с полигонов ТБО, пластовых вод. </a:t>
            </a:r>
            <a:endParaRPr lang="ru-RU" sz="1200" kern="1200" dirty="0">
              <a:solidFill>
                <a:schemeClr val="tx1"/>
              </a:solidFill>
              <a:effectLst/>
              <a:latin typeface="+mn-lt"/>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pPr>
              <a:defRPr/>
            </a:pPr>
            <a:fld id="{C4836D5A-B284-436C-AE27-309A466BC68B}" type="slidenum">
              <a:rPr lang="en-US" smtClean="0"/>
              <a:pPr>
                <a:defRPr/>
              </a:pPr>
              <a:t>27</a:t>
            </a:fld>
            <a:endParaRPr lang="en-US"/>
          </a:p>
        </p:txBody>
      </p:sp>
    </p:spTree>
    <p:extLst>
      <p:ext uri="{BB962C8B-B14F-4D97-AF65-F5344CB8AC3E}">
        <p14:creationId xmlns:p14="http://schemas.microsoft.com/office/powerpoint/2010/main" val="1592404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74BAC6A1-CDC7-438F-9CD1-1146BA2D066C}" type="slidenum">
              <a:rPr lang="en-US" smtClean="0"/>
              <a:pPr>
                <a:defRPr/>
              </a:pPr>
              <a:t>35</a:t>
            </a:fld>
            <a:endParaRPr lang="en-US"/>
          </a:p>
        </p:txBody>
      </p:sp>
    </p:spTree>
    <p:extLst>
      <p:ext uri="{BB962C8B-B14F-4D97-AF65-F5344CB8AC3E}">
        <p14:creationId xmlns:p14="http://schemas.microsoft.com/office/powerpoint/2010/main" val="680494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9CFA4018-73D8-4FA4-B3B0-E0F260AC1F40}" type="slidenum">
              <a:rPr lang="nl-NL" smtClean="0"/>
              <a:pPr/>
              <a:t>36</a:t>
            </a:fld>
            <a:endParaRPr lang="nl-NL" smtClean="0"/>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nl-NL" smtClean="0"/>
              <a:t>(niet zichtbaar tijdens presentatieweergave) Hier links in beeld verdeeld PowerPoint de presentatie als </a:t>
            </a:r>
            <a:r>
              <a:rPr lang="nl-NL" b="1" smtClean="0"/>
              <a:t>Overzicht</a:t>
            </a:r>
            <a:r>
              <a:rPr lang="nl-NL" smtClean="0"/>
              <a:t> en in </a:t>
            </a:r>
            <a:r>
              <a:rPr lang="nl-NL" b="1" smtClean="0"/>
              <a:t>Dia’s</a:t>
            </a:r>
            <a:r>
              <a:rPr lang="nl-NL" smtClean="0"/>
              <a:t>. In het </a:t>
            </a:r>
            <a:r>
              <a:rPr lang="nl-NL" b="1" smtClean="0"/>
              <a:t>Dia’s</a:t>
            </a:r>
            <a:r>
              <a:rPr lang="nl-NL" smtClean="0"/>
              <a:t> overzicht kun je de huidig weergegeven dia in miniatuur zien staan. Door deze dia een titel te geven die gelijk is voor al uw dia’s, omdat dit de titel is van uw presentatie, kunt u deze miniatuur aanklikken en d.m.v. de toetscombinatie CTRL+C waarna CTR+V kopiëren. Herhaal alleen CTR+V net zolang totdat u voldoende kopieën heeft om uw presentatie mee te maken.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3.xml"/><Relationship Id="rId1" Type="http://schemas.openxmlformats.org/officeDocument/2006/relationships/tags" Target="../tags/tag1.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hemeOverride" Target="../theme/themeOverride1.xml"/></Relationships>
</file>

<file path=ppt/slideLayouts/_rels/slideLayout193.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hemeOverride" Target="../theme/themeOverride2.xml"/></Relationships>
</file>

<file path=ppt/slideLayouts/_rels/slideLayout194.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hemeOverride" Target="../theme/themeOverride3.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4.xml"/><Relationship Id="rId1" Type="http://schemas.openxmlformats.org/officeDocument/2006/relationships/tags" Target="../tags/tag2.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77162"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80975" y="836613"/>
            <a:ext cx="87820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5"/>
          <p:cNvCxnSpPr/>
          <p:nvPr userDrawn="1"/>
        </p:nvCxnSpPr>
        <p:spPr>
          <a:xfrm>
            <a:off x="187325" y="6438900"/>
            <a:ext cx="8775700"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77164"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6688"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4"/>
          <p:cNvSpPr>
            <a:spLocks noGrp="1"/>
          </p:cNvSpPr>
          <p:nvPr>
            <p:ph type="ftr" sz="quarter" idx="3"/>
          </p:nvPr>
        </p:nvSpPr>
        <p:spPr>
          <a:xfrm>
            <a:off x="187325" y="6503988"/>
            <a:ext cx="1233488" cy="163512"/>
          </a:xfrm>
        </p:spPr>
        <p:txBody>
          <a:bodyPr/>
          <a:lstStyle>
            <a:lvl1pPr>
              <a:defRPr>
                <a:latin typeface="+mn-lt"/>
                <a:ea typeface="+mn-ea"/>
                <a:cs typeface="ＭＳ Ｐゴシック" charset="-128"/>
              </a:defRPr>
            </a:lvl1pPr>
          </a:lstStyle>
          <a:p>
            <a:pPr>
              <a:defRPr/>
            </a:pPr>
            <a:r>
              <a:rPr lang="en-US"/>
              <a:t>GBU OR VERTICAL</a:t>
            </a:r>
          </a:p>
        </p:txBody>
      </p:sp>
      <p:sp>
        <p:nvSpPr>
          <p:cNvPr id="177166" name="Rectangle 14"/>
          <p:cNvSpPr>
            <a:spLocks noGrp="1" noChangeArrowheads="1"/>
          </p:cNvSpPr>
          <p:nvPr>
            <p:ph type="ctrTitle" sz="quarter"/>
          </p:nvPr>
        </p:nvSpPr>
        <p:spPr>
          <a:xfrm>
            <a:off x="703263" y="2130425"/>
            <a:ext cx="7772400" cy="14700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600" b="1">
                <a:solidFill>
                  <a:schemeClr val="bg1"/>
                </a:solidFill>
              </a:defRPr>
            </a:lvl1pPr>
          </a:lstStyle>
          <a:p>
            <a:pPr lvl="0"/>
            <a:r>
              <a:rPr lang="en-US" noProof="0" smtClean="0"/>
              <a:t>CLICK TO EDIT MASTER TITLE STYLE</a:t>
            </a:r>
          </a:p>
        </p:txBody>
      </p:sp>
      <p:sp>
        <p:nvSpPr>
          <p:cNvPr id="177167" name="Rectangle 15"/>
          <p:cNvSpPr>
            <a:spLocks noGrp="1" noChangeArrowheads="1"/>
          </p:cNvSpPr>
          <p:nvPr>
            <p:ph type="subTitle" sz="quarter" idx="1"/>
          </p:nvPr>
        </p:nvSpPr>
        <p:spPr>
          <a:xfrm>
            <a:off x="703263" y="3656013"/>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smtClean="0"/>
              <a:t>CLICK TO EDIT MASTER SUBTITLE STYLE</a:t>
            </a: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t>PRESENTATION TITLE</a:t>
            </a:r>
          </a:p>
        </p:txBody>
      </p:sp>
      <p:sp>
        <p:nvSpPr>
          <p:cNvPr id="5" name="Slide Number Placeholder 4"/>
          <p:cNvSpPr>
            <a:spLocks noGrp="1"/>
          </p:cNvSpPr>
          <p:nvPr>
            <p:ph type="sldNum" sz="quarter" idx="11"/>
          </p:nvPr>
        </p:nvSpPr>
        <p:spPr/>
        <p:txBody>
          <a:bodyPr/>
          <a:lstStyle>
            <a:lvl1pPr>
              <a:defRPr/>
            </a:lvl1pPr>
          </a:lstStyle>
          <a:p>
            <a:fld id="{CF3F8516-8A94-4E4E-B1F0-F5A213C62A7C}" type="slidenum">
              <a:rPr lang="en-US"/>
              <a:pPr/>
              <a:t>‹#›</a:t>
            </a:fld>
            <a:endParaRPr lang="en-US"/>
          </a:p>
        </p:txBody>
      </p:sp>
    </p:spTree>
    <p:extLst>
      <p:ext uri="{BB962C8B-B14F-4D97-AF65-F5344CB8AC3E}">
        <p14:creationId xmlns:p14="http://schemas.microsoft.com/office/powerpoint/2010/main" val="1987814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t>PRESENTATION TITLE</a:t>
            </a:r>
          </a:p>
        </p:txBody>
      </p:sp>
      <p:sp>
        <p:nvSpPr>
          <p:cNvPr id="5" name="Slide Number Placeholder 4"/>
          <p:cNvSpPr>
            <a:spLocks noGrp="1"/>
          </p:cNvSpPr>
          <p:nvPr>
            <p:ph type="sldNum" sz="quarter" idx="11"/>
          </p:nvPr>
        </p:nvSpPr>
        <p:spPr/>
        <p:txBody>
          <a:bodyPr/>
          <a:lstStyle>
            <a:lvl1pPr>
              <a:defRPr/>
            </a:lvl1pPr>
          </a:lstStyle>
          <a:p>
            <a:fld id="{1634D6C2-94BA-4362-8752-7E05783043C3}" type="slidenum">
              <a:rPr lang="en-US"/>
              <a:pPr/>
              <a:t>‹#›</a:t>
            </a:fld>
            <a:endParaRPr lang="en-US"/>
          </a:p>
        </p:txBody>
      </p:sp>
    </p:spTree>
    <p:extLst>
      <p:ext uri="{BB962C8B-B14F-4D97-AF65-F5344CB8AC3E}">
        <p14:creationId xmlns:p14="http://schemas.microsoft.com/office/powerpoint/2010/main" val="21918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18732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5137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Footer Placeholder 4"/>
          <p:cNvSpPr>
            <a:spLocks noGrp="1"/>
          </p:cNvSpPr>
          <p:nvPr>
            <p:ph type="ftr" sz="quarter" idx="10"/>
          </p:nvPr>
        </p:nvSpPr>
        <p:spPr/>
        <p:txBody>
          <a:bodyPr/>
          <a:lstStyle>
            <a:lvl1pPr>
              <a:defRPr/>
            </a:lvl1pPr>
          </a:lstStyle>
          <a:p>
            <a:r>
              <a:rPr lang="en-US"/>
              <a:t>PRESENTATION TITLE</a:t>
            </a:r>
          </a:p>
        </p:txBody>
      </p:sp>
      <p:sp>
        <p:nvSpPr>
          <p:cNvPr id="6" name="Slide Number Placeholder 5"/>
          <p:cNvSpPr>
            <a:spLocks noGrp="1"/>
          </p:cNvSpPr>
          <p:nvPr>
            <p:ph type="sldNum" sz="quarter" idx="11"/>
          </p:nvPr>
        </p:nvSpPr>
        <p:spPr/>
        <p:txBody>
          <a:bodyPr/>
          <a:lstStyle>
            <a:lvl1pPr>
              <a:defRPr/>
            </a:lvl1pPr>
          </a:lstStyle>
          <a:p>
            <a:fld id="{32102734-8F53-4808-B61E-5C598EB2CE11}" type="slidenum">
              <a:rPr lang="en-US"/>
              <a:pPr/>
              <a:t>‹#›</a:t>
            </a:fld>
            <a:endParaRPr lang="en-US"/>
          </a:p>
        </p:txBody>
      </p:sp>
    </p:spTree>
    <p:extLst>
      <p:ext uri="{BB962C8B-B14F-4D97-AF65-F5344CB8AC3E}">
        <p14:creationId xmlns:p14="http://schemas.microsoft.com/office/powerpoint/2010/main" val="3653233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Footer Placeholder 6"/>
          <p:cNvSpPr>
            <a:spLocks noGrp="1"/>
          </p:cNvSpPr>
          <p:nvPr>
            <p:ph type="ftr" sz="quarter" idx="10"/>
          </p:nvPr>
        </p:nvSpPr>
        <p:spPr/>
        <p:txBody>
          <a:bodyPr/>
          <a:lstStyle>
            <a:lvl1pPr>
              <a:defRPr/>
            </a:lvl1pPr>
          </a:lstStyle>
          <a:p>
            <a:r>
              <a:rPr lang="en-US"/>
              <a:t>PRESENTATION TITLE</a:t>
            </a:r>
          </a:p>
        </p:txBody>
      </p:sp>
      <p:sp>
        <p:nvSpPr>
          <p:cNvPr id="8" name="Slide Number Placeholder 7"/>
          <p:cNvSpPr>
            <a:spLocks noGrp="1"/>
          </p:cNvSpPr>
          <p:nvPr>
            <p:ph type="sldNum" sz="quarter" idx="11"/>
          </p:nvPr>
        </p:nvSpPr>
        <p:spPr/>
        <p:txBody>
          <a:bodyPr/>
          <a:lstStyle>
            <a:lvl1pPr>
              <a:defRPr/>
            </a:lvl1pPr>
          </a:lstStyle>
          <a:p>
            <a:fld id="{C1C9FE62-9DEC-4091-92EC-763ADD909EC5}" type="slidenum">
              <a:rPr lang="en-US"/>
              <a:pPr/>
              <a:t>‹#›</a:t>
            </a:fld>
            <a:endParaRPr lang="en-US"/>
          </a:p>
        </p:txBody>
      </p:sp>
    </p:spTree>
    <p:extLst>
      <p:ext uri="{BB962C8B-B14F-4D97-AF65-F5344CB8AC3E}">
        <p14:creationId xmlns:p14="http://schemas.microsoft.com/office/powerpoint/2010/main" val="63086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Footer Placeholder 2"/>
          <p:cNvSpPr>
            <a:spLocks noGrp="1"/>
          </p:cNvSpPr>
          <p:nvPr>
            <p:ph type="ftr" sz="quarter" idx="10"/>
          </p:nvPr>
        </p:nvSpPr>
        <p:spPr/>
        <p:txBody>
          <a:bodyPr/>
          <a:lstStyle>
            <a:lvl1pPr>
              <a:defRPr/>
            </a:lvl1pPr>
          </a:lstStyle>
          <a:p>
            <a:r>
              <a:rPr lang="en-US"/>
              <a:t>PRESENTATION TITLE</a:t>
            </a:r>
          </a:p>
        </p:txBody>
      </p:sp>
      <p:sp>
        <p:nvSpPr>
          <p:cNvPr id="4" name="Slide Number Placeholder 3"/>
          <p:cNvSpPr>
            <a:spLocks noGrp="1"/>
          </p:cNvSpPr>
          <p:nvPr>
            <p:ph type="sldNum" sz="quarter" idx="11"/>
          </p:nvPr>
        </p:nvSpPr>
        <p:spPr/>
        <p:txBody>
          <a:bodyPr/>
          <a:lstStyle>
            <a:lvl1pPr>
              <a:defRPr/>
            </a:lvl1pPr>
          </a:lstStyle>
          <a:p>
            <a:fld id="{A3708373-7E2D-48AC-ADB7-5C8DDF3FBE49}" type="slidenum">
              <a:rPr lang="en-US"/>
              <a:pPr/>
              <a:t>‹#›</a:t>
            </a:fld>
            <a:endParaRPr lang="en-US"/>
          </a:p>
        </p:txBody>
      </p:sp>
    </p:spTree>
    <p:extLst>
      <p:ext uri="{BB962C8B-B14F-4D97-AF65-F5344CB8AC3E}">
        <p14:creationId xmlns:p14="http://schemas.microsoft.com/office/powerpoint/2010/main" val="115168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PRESENTATION TITLE</a:t>
            </a:r>
          </a:p>
        </p:txBody>
      </p:sp>
      <p:sp>
        <p:nvSpPr>
          <p:cNvPr id="3" name="Slide Number Placeholder 2"/>
          <p:cNvSpPr>
            <a:spLocks noGrp="1"/>
          </p:cNvSpPr>
          <p:nvPr>
            <p:ph type="sldNum" sz="quarter" idx="11"/>
          </p:nvPr>
        </p:nvSpPr>
        <p:spPr/>
        <p:txBody>
          <a:bodyPr/>
          <a:lstStyle>
            <a:lvl1pPr>
              <a:defRPr/>
            </a:lvl1pPr>
          </a:lstStyle>
          <a:p>
            <a:fld id="{0ABE3DF9-76B1-4BF3-9EC4-57C56F5BC8B0}" type="slidenum">
              <a:rPr lang="en-US"/>
              <a:pPr/>
              <a:t>‹#›</a:t>
            </a:fld>
            <a:endParaRPr lang="en-US"/>
          </a:p>
        </p:txBody>
      </p:sp>
    </p:spTree>
    <p:extLst>
      <p:ext uri="{BB962C8B-B14F-4D97-AF65-F5344CB8AC3E}">
        <p14:creationId xmlns:p14="http://schemas.microsoft.com/office/powerpoint/2010/main" val="1637596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PRESENTATION TITLE</a:t>
            </a:r>
          </a:p>
        </p:txBody>
      </p:sp>
      <p:sp>
        <p:nvSpPr>
          <p:cNvPr id="6" name="Slide Number Placeholder 5"/>
          <p:cNvSpPr>
            <a:spLocks noGrp="1"/>
          </p:cNvSpPr>
          <p:nvPr>
            <p:ph type="sldNum" sz="quarter" idx="11"/>
          </p:nvPr>
        </p:nvSpPr>
        <p:spPr/>
        <p:txBody>
          <a:bodyPr/>
          <a:lstStyle>
            <a:lvl1pPr>
              <a:defRPr/>
            </a:lvl1pPr>
          </a:lstStyle>
          <a:p>
            <a:fld id="{243A4CC6-4641-4F73-9207-E42E907DBBCA}" type="slidenum">
              <a:rPr lang="en-US"/>
              <a:pPr/>
              <a:t>‹#›</a:t>
            </a:fld>
            <a:endParaRPr lang="en-US"/>
          </a:p>
        </p:txBody>
      </p:sp>
    </p:spTree>
    <p:extLst>
      <p:ext uri="{BB962C8B-B14F-4D97-AF65-F5344CB8AC3E}">
        <p14:creationId xmlns:p14="http://schemas.microsoft.com/office/powerpoint/2010/main" val="1382489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PRESENTATION TITLE</a:t>
            </a:r>
          </a:p>
        </p:txBody>
      </p:sp>
      <p:sp>
        <p:nvSpPr>
          <p:cNvPr id="6" name="Slide Number Placeholder 5"/>
          <p:cNvSpPr>
            <a:spLocks noGrp="1"/>
          </p:cNvSpPr>
          <p:nvPr>
            <p:ph type="sldNum" sz="quarter" idx="11"/>
          </p:nvPr>
        </p:nvSpPr>
        <p:spPr/>
        <p:txBody>
          <a:bodyPr/>
          <a:lstStyle>
            <a:lvl1pPr>
              <a:defRPr/>
            </a:lvl1pPr>
          </a:lstStyle>
          <a:p>
            <a:fld id="{A019186E-3A87-4996-AD33-A95C9AE2B58B}" type="slidenum">
              <a:rPr lang="en-US"/>
              <a:pPr/>
              <a:t>‹#›</a:t>
            </a:fld>
            <a:endParaRPr lang="en-US"/>
          </a:p>
        </p:txBody>
      </p:sp>
    </p:spTree>
    <p:extLst>
      <p:ext uri="{BB962C8B-B14F-4D97-AF65-F5344CB8AC3E}">
        <p14:creationId xmlns:p14="http://schemas.microsoft.com/office/powerpoint/2010/main" val="2130143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t>PRESENTATION TITLE</a:t>
            </a:r>
          </a:p>
        </p:txBody>
      </p:sp>
      <p:sp>
        <p:nvSpPr>
          <p:cNvPr id="5" name="Slide Number Placeholder 4"/>
          <p:cNvSpPr>
            <a:spLocks noGrp="1"/>
          </p:cNvSpPr>
          <p:nvPr>
            <p:ph type="sldNum" sz="quarter" idx="11"/>
          </p:nvPr>
        </p:nvSpPr>
        <p:spPr/>
        <p:txBody>
          <a:bodyPr/>
          <a:lstStyle>
            <a:lvl1pPr>
              <a:defRPr/>
            </a:lvl1pPr>
          </a:lstStyle>
          <a:p>
            <a:fld id="{8183D085-C1CF-422C-A74A-2575DBF0DA22}" type="slidenum">
              <a:rPr lang="en-US"/>
              <a:pPr/>
              <a:t>‹#›</a:t>
            </a:fld>
            <a:endParaRPr lang="en-US"/>
          </a:p>
        </p:txBody>
      </p:sp>
    </p:spTree>
    <p:extLst>
      <p:ext uri="{BB962C8B-B14F-4D97-AF65-F5344CB8AC3E}">
        <p14:creationId xmlns:p14="http://schemas.microsoft.com/office/powerpoint/2010/main" val="1259004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6838"/>
            <a:ext cx="2193925" cy="5856287"/>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187325" y="96838"/>
            <a:ext cx="6429375" cy="5856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t>PRESENTATION TITLE</a:t>
            </a:r>
          </a:p>
        </p:txBody>
      </p:sp>
      <p:sp>
        <p:nvSpPr>
          <p:cNvPr id="5" name="Slide Number Placeholder 4"/>
          <p:cNvSpPr>
            <a:spLocks noGrp="1"/>
          </p:cNvSpPr>
          <p:nvPr>
            <p:ph type="sldNum" sz="quarter" idx="11"/>
          </p:nvPr>
        </p:nvSpPr>
        <p:spPr/>
        <p:txBody>
          <a:bodyPr/>
          <a:lstStyle>
            <a:lvl1pPr>
              <a:defRPr/>
            </a:lvl1pPr>
          </a:lstStyle>
          <a:p>
            <a:fld id="{F054F87F-7BD1-42DA-AB1A-1257F7188E6B}" type="slidenum">
              <a:rPr lang="en-US"/>
              <a:pPr/>
              <a:t>‹#›</a:t>
            </a:fld>
            <a:endParaRPr lang="en-US"/>
          </a:p>
        </p:txBody>
      </p:sp>
    </p:spTree>
    <p:extLst>
      <p:ext uri="{BB962C8B-B14F-4D97-AF65-F5344CB8AC3E}">
        <p14:creationId xmlns:p14="http://schemas.microsoft.com/office/powerpoint/2010/main" val="1723117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2164375" cy="230832"/>
          </a:xfrm>
          <a:prstGeom prst="rect">
            <a:avLst/>
          </a:prstGeom>
          <a:noFill/>
        </p:spPr>
        <p:txBody>
          <a:bodyPr wrap="none" rtlCol="0">
            <a:spAutoFit/>
          </a:bodyPr>
          <a:lstStyle/>
          <a:p>
            <a:r>
              <a:rPr lang="nl-NL" sz="900" b="1" dirty="0" err="1" smtClean="0">
                <a:solidFill>
                  <a:srgbClr val="0C3471"/>
                </a:solidFill>
                <a:latin typeface="Calibri"/>
              </a:rPr>
              <a:t>Pentair</a:t>
            </a:r>
            <a:r>
              <a:rPr lang="nl-NL" sz="900" b="1" dirty="0" smtClean="0">
                <a:solidFill>
                  <a:srgbClr val="0C3471"/>
                </a:solidFill>
                <a:latin typeface="Calibri"/>
              </a:rPr>
              <a:t> Advanced </a:t>
            </a:r>
            <a:r>
              <a:rPr lang="nl-NL" sz="900" b="1" dirty="0" err="1" smtClean="0">
                <a:solidFill>
                  <a:srgbClr val="0C3471"/>
                </a:solidFill>
                <a:latin typeface="Calibri"/>
              </a:rPr>
              <a:t>Filtration</a:t>
            </a:r>
            <a:r>
              <a:rPr lang="nl-NL" sz="900" b="1" dirty="0" smtClean="0">
                <a:solidFill>
                  <a:srgbClr val="0C3471"/>
                </a:solidFill>
                <a:latin typeface="Calibri"/>
              </a:rPr>
              <a:t> &amp; </a:t>
            </a:r>
            <a:r>
              <a:rPr lang="nl-NL" sz="900" b="1" dirty="0" err="1" smtClean="0">
                <a:solidFill>
                  <a:srgbClr val="0C3471"/>
                </a:solidFill>
                <a:latin typeface="Calibri"/>
              </a:rPr>
              <a:t>Separation</a:t>
            </a:r>
            <a:endParaRPr lang="nl-NL" sz="900" b="1" dirty="0" smtClean="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89917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128661560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2164375" cy="230832"/>
          </a:xfrm>
          <a:prstGeom prst="rect">
            <a:avLst/>
          </a:prstGeom>
          <a:noFill/>
        </p:spPr>
        <p:txBody>
          <a:bodyPr wrap="none" rtlCol="0">
            <a:spAutoFit/>
          </a:bodyPr>
          <a:lstStyle/>
          <a:p>
            <a:r>
              <a:rPr lang="nl-NL" sz="900" b="1" dirty="0" err="1" smtClean="0">
                <a:solidFill>
                  <a:schemeClr val="bg1"/>
                </a:solidFill>
                <a:latin typeface="Calibri"/>
              </a:rPr>
              <a:t>Pentair</a:t>
            </a:r>
            <a:r>
              <a:rPr lang="nl-NL" sz="900" b="1" dirty="0" smtClean="0">
                <a:solidFill>
                  <a:schemeClr val="bg1"/>
                </a:solidFill>
                <a:latin typeface="Calibri"/>
              </a:rPr>
              <a:t> Advanced </a:t>
            </a:r>
            <a:r>
              <a:rPr lang="nl-NL" sz="900" b="1" dirty="0" err="1" smtClean="0">
                <a:solidFill>
                  <a:schemeClr val="bg1"/>
                </a:solidFill>
                <a:latin typeface="Calibri"/>
              </a:rPr>
              <a:t>Filtration</a:t>
            </a:r>
            <a:r>
              <a:rPr lang="nl-NL" sz="900" b="1" dirty="0" smtClean="0">
                <a:solidFill>
                  <a:schemeClr val="bg1"/>
                </a:solidFill>
                <a:latin typeface="Calibri"/>
              </a:rPr>
              <a:t> &amp; </a:t>
            </a:r>
            <a:r>
              <a:rPr lang="nl-NL" sz="900" b="1" dirty="0" err="1" smtClean="0">
                <a:solidFill>
                  <a:schemeClr val="bg1"/>
                </a:solidFill>
                <a:latin typeface="Calibri"/>
              </a:rPr>
              <a:t>Separation</a:t>
            </a:r>
            <a:endParaRPr lang="nl-NL" sz="900" b="1" dirty="0" smtClean="0">
              <a:solidFill>
                <a:schemeClr val="bg1"/>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209303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096245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42330440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4889997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4221173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95232254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3044942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1630575" cy="230832"/>
          </a:xfrm>
          <a:prstGeom prst="rect">
            <a:avLst/>
          </a:prstGeom>
          <a:noFill/>
        </p:spPr>
        <p:txBody>
          <a:bodyPr wrap="none" rtlCol="0">
            <a:spAutoFit/>
          </a:bodyPr>
          <a:lstStyle/>
          <a:p>
            <a:r>
              <a:rPr lang="nl-NL" sz="900" b="1" dirty="0" smtClean="0">
                <a:solidFill>
                  <a:srgbClr val="FFFFFF"/>
                </a:solidFill>
                <a:latin typeface="Calibri"/>
              </a:rPr>
              <a:t>Advanced Water </a:t>
            </a:r>
            <a:r>
              <a:rPr lang="nl-NL" sz="900" dirty="0" smtClean="0">
                <a:solidFill>
                  <a:srgbClr val="FFFFFF"/>
                </a:solidFill>
                <a:latin typeface="Calibri"/>
              </a:rPr>
              <a:t>Technologies</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4947371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1" name="Tekstvak 6"/>
          <p:cNvSpPr txBox="1"/>
          <p:nvPr userDrawn="1"/>
        </p:nvSpPr>
        <p:spPr>
          <a:xfrm>
            <a:off x="828675" y="6604471"/>
            <a:ext cx="2164375" cy="230832"/>
          </a:xfrm>
          <a:prstGeom prst="rect">
            <a:avLst/>
          </a:prstGeom>
          <a:noFill/>
        </p:spPr>
        <p:txBody>
          <a:bodyPr wrap="none" rtlCol="0">
            <a:spAutoFit/>
          </a:bodyPr>
          <a:lstStyle/>
          <a:p>
            <a:r>
              <a:rPr lang="nl-NL" sz="900" b="1" dirty="0" err="1" smtClean="0">
                <a:solidFill>
                  <a:schemeClr val="bg1"/>
                </a:solidFill>
                <a:latin typeface="Calibri"/>
              </a:rPr>
              <a:t>Pentair</a:t>
            </a:r>
            <a:r>
              <a:rPr lang="nl-NL" sz="900" b="1" dirty="0" smtClean="0">
                <a:solidFill>
                  <a:schemeClr val="bg1"/>
                </a:solidFill>
                <a:latin typeface="Calibri"/>
              </a:rPr>
              <a:t> Advanced </a:t>
            </a:r>
            <a:r>
              <a:rPr lang="nl-NL" sz="900" b="1" dirty="0" err="1" smtClean="0">
                <a:solidFill>
                  <a:schemeClr val="bg1"/>
                </a:solidFill>
                <a:latin typeface="Calibri"/>
              </a:rPr>
              <a:t>Filtration</a:t>
            </a:r>
            <a:r>
              <a:rPr lang="nl-NL" sz="900" b="1" dirty="0" smtClean="0">
                <a:solidFill>
                  <a:schemeClr val="bg1"/>
                </a:solidFill>
                <a:latin typeface="Calibri"/>
              </a:rPr>
              <a:t> &amp; </a:t>
            </a:r>
            <a:r>
              <a:rPr lang="nl-NL" sz="900" b="1" dirty="0" err="1" smtClean="0">
                <a:solidFill>
                  <a:schemeClr val="bg1"/>
                </a:solidFill>
                <a:latin typeface="Calibri"/>
              </a:rPr>
              <a:t>Separation</a:t>
            </a:r>
            <a:endParaRPr lang="nl-NL" sz="900" b="1" dirty="0" smtClean="0">
              <a:solidFill>
                <a:schemeClr val="bg1"/>
              </a:solidFill>
              <a:latin typeface="Calibri"/>
            </a:endParaRPr>
          </a:p>
        </p:txBody>
      </p:sp>
    </p:spTree>
    <p:extLst>
      <p:ext uri="{BB962C8B-B14F-4D97-AF65-F5344CB8AC3E}">
        <p14:creationId xmlns:p14="http://schemas.microsoft.com/office/powerpoint/2010/main" val="13226720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630575" cy="230832"/>
          </a:xfrm>
          <a:prstGeom prst="rect">
            <a:avLst/>
          </a:prstGeom>
          <a:noFill/>
        </p:spPr>
        <p:txBody>
          <a:bodyPr wrap="none" rtlCol="0">
            <a:spAutoFit/>
          </a:bodyPr>
          <a:lstStyle/>
          <a:p>
            <a:r>
              <a:rPr lang="nl-NL" sz="900" b="1" dirty="0" smtClean="0">
                <a:solidFill>
                  <a:srgbClr val="FFFFFF"/>
                </a:solidFill>
                <a:latin typeface="Calibri"/>
              </a:rPr>
              <a:t>Advanced Water </a:t>
            </a:r>
            <a:r>
              <a:rPr lang="nl-NL" sz="900" dirty="0" smtClean="0">
                <a:solidFill>
                  <a:srgbClr val="FFFFFF"/>
                </a:solidFill>
                <a:latin typeface="Calibri"/>
              </a:rPr>
              <a:t>Technologies</a:t>
            </a:r>
            <a:endParaRPr lang="en-US" sz="900" dirty="0">
              <a:solidFill>
                <a:srgbClr val="FFFFFF"/>
              </a:solidFill>
              <a:latin typeface="Calibri"/>
            </a:endParaRPr>
          </a:p>
        </p:txBody>
      </p:sp>
    </p:spTree>
    <p:extLst>
      <p:ext uri="{BB962C8B-B14F-4D97-AF65-F5344CB8AC3E}">
        <p14:creationId xmlns:p14="http://schemas.microsoft.com/office/powerpoint/2010/main" val="381045886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4" name="Picture 2" descr="http://www.musicbanter.com/attachments/lounge/764d1125898431-hometown-pics-01-20quintessential-20spoon-cherry-20with-20minneapolis-20skyline-20shot.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9463315" cy="70974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130438" cy="230832"/>
          </a:xfrm>
          <a:prstGeom prst="rect">
            <a:avLst/>
          </a:prstGeom>
          <a:noFill/>
        </p:spPr>
        <p:txBody>
          <a:bodyPr wrap="none" rtlCol="0">
            <a:spAutoFit/>
          </a:bodyPr>
          <a:lstStyle/>
          <a:p>
            <a:r>
              <a:rPr lang="nl-NL" sz="900" b="1" dirty="0" smtClean="0">
                <a:solidFill>
                  <a:srgbClr val="FFFFFF"/>
                </a:solidFill>
                <a:latin typeface="Calibri"/>
              </a:rPr>
              <a:t>Advanced </a:t>
            </a:r>
            <a:r>
              <a:rPr lang="nl-NL" sz="900" b="1" dirty="0" err="1" smtClean="0">
                <a:solidFill>
                  <a:srgbClr val="FFFFFF"/>
                </a:solidFill>
                <a:latin typeface="Calibri"/>
              </a:rPr>
              <a:t>Filtration</a:t>
            </a:r>
            <a:endParaRPr lang="en-US" sz="900" dirty="0">
              <a:solidFill>
                <a:srgbClr val="FFFFFF"/>
              </a:solidFill>
              <a:latin typeface="Calibri"/>
            </a:endParaRPr>
          </a:p>
        </p:txBody>
      </p:sp>
    </p:spTree>
    <p:extLst>
      <p:ext uri="{BB962C8B-B14F-4D97-AF65-F5344CB8AC3E}">
        <p14:creationId xmlns:p14="http://schemas.microsoft.com/office/powerpoint/2010/main" val="296665989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228666" cy="6867524"/>
          </a:xfrm>
          <a:prstGeom prst="rect">
            <a:avLst/>
          </a:prstGeom>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130438" cy="230832"/>
          </a:xfrm>
          <a:prstGeom prst="rect">
            <a:avLst/>
          </a:prstGeom>
          <a:noFill/>
        </p:spPr>
        <p:txBody>
          <a:bodyPr wrap="none" rtlCol="0">
            <a:spAutoFit/>
          </a:bodyPr>
          <a:lstStyle/>
          <a:p>
            <a:r>
              <a:rPr lang="nl-NL" sz="900" b="1" dirty="0" smtClean="0">
                <a:solidFill>
                  <a:srgbClr val="FFFFFF"/>
                </a:solidFill>
                <a:latin typeface="Calibri"/>
              </a:rPr>
              <a:t>Advanced </a:t>
            </a:r>
            <a:r>
              <a:rPr lang="nl-NL" sz="900" b="1" dirty="0" err="1" smtClean="0">
                <a:solidFill>
                  <a:srgbClr val="FFFFFF"/>
                </a:solidFill>
                <a:latin typeface="Calibri"/>
              </a:rPr>
              <a:t>Filtration</a:t>
            </a:r>
            <a:endParaRPr lang="en-US" sz="900" dirty="0">
              <a:solidFill>
                <a:srgbClr val="FFFFFF"/>
              </a:solidFill>
              <a:latin typeface="Calibri"/>
            </a:endParaRPr>
          </a:p>
        </p:txBody>
      </p:sp>
    </p:spTree>
    <p:extLst>
      <p:ext uri="{BB962C8B-B14F-4D97-AF65-F5344CB8AC3E}">
        <p14:creationId xmlns:p14="http://schemas.microsoft.com/office/powerpoint/2010/main" val="122034903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screen">
            <a:extLst>
              <a:ext uri="{28A0092B-C50C-407E-A947-70E740481C1C}">
                <a14:useLocalDpi xmlns:a14="http://schemas.microsoft.com/office/drawing/2010/main"/>
              </a:ext>
            </a:extLst>
          </a:blip>
          <a:srcRect r="-27"/>
          <a:stretch>
            <a:fillRect/>
          </a:stretch>
        </p:blipFill>
        <p:spPr bwMode="auto">
          <a:xfrm>
            <a:off x="180975" y="836613"/>
            <a:ext cx="87820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187325" y="6438900"/>
            <a:ext cx="8775700"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6688"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PENTAIR </a:t>
            </a:r>
          </a:p>
        </p:txBody>
      </p:sp>
      <p:sp>
        <p:nvSpPr>
          <p:cNvPr id="177166" name="Rectangle 14"/>
          <p:cNvSpPr>
            <a:spLocks noGrp="1" noChangeArrowheads="1"/>
          </p:cNvSpPr>
          <p:nvPr>
            <p:ph type="ctrTitle" sz="quarter"/>
          </p:nvPr>
        </p:nvSpPr>
        <p:spPr>
          <a:xfrm>
            <a:off x="703263" y="2130425"/>
            <a:ext cx="7772400" cy="1470025"/>
          </a:xfrm>
          <a:noFill/>
          <a:ln/>
          <a:extLst/>
        </p:spPr>
        <p:txBody>
          <a:bodyPr/>
          <a:lstStyle>
            <a:lvl1pPr>
              <a:defRPr sz="2600" b="1">
                <a:solidFill>
                  <a:schemeClr val="bg1"/>
                </a:solidFill>
              </a:defRPr>
            </a:lvl1pPr>
          </a:lstStyle>
          <a:p>
            <a:pPr lvl="0"/>
            <a:r>
              <a:rPr lang="en-US" noProof="0" smtClean="0"/>
              <a:t>CLICK TO EDIT MASTER TITLE STYLE</a:t>
            </a:r>
          </a:p>
        </p:txBody>
      </p:sp>
      <p:sp>
        <p:nvSpPr>
          <p:cNvPr id="177167" name="Rectangle 15"/>
          <p:cNvSpPr>
            <a:spLocks noGrp="1" noChangeArrowheads="1"/>
          </p:cNvSpPr>
          <p:nvPr>
            <p:ph type="subTitle" sz="quarter" idx="1"/>
          </p:nvPr>
        </p:nvSpPr>
        <p:spPr>
          <a:xfrm>
            <a:off x="703263" y="3656013"/>
            <a:ext cx="6400800" cy="1752600"/>
          </a:xfrm>
          <a:extLst/>
        </p:spPr>
        <p:txBody>
          <a:bodyPr/>
          <a:lstStyle>
            <a:lvl1pPr marL="0" indent="0">
              <a:buFont typeface="Arial" pitchFamily="34" charset="0"/>
              <a:buNone/>
              <a:defRPr sz="1100">
                <a:solidFill>
                  <a:schemeClr val="bg1"/>
                </a:solidFill>
              </a:defRPr>
            </a:lvl1pPr>
          </a:lstStyle>
          <a:p>
            <a:pPr lvl="0"/>
            <a:r>
              <a:rPr lang="en-US" noProof="0" smtClean="0"/>
              <a:t>CLICK TO EDIT MASTER SUBTITLE STYLE</a:t>
            </a:r>
          </a:p>
        </p:txBody>
      </p:sp>
      <p:sp>
        <p:nvSpPr>
          <p:cNvPr id="13" name="Footer Placeholder 4"/>
          <p:cNvSpPr txBox="1">
            <a:spLocks/>
          </p:cNvSpPr>
          <p:nvPr userDrawn="1"/>
        </p:nvSpPr>
        <p:spPr>
          <a:xfrm>
            <a:off x="862013" y="6645275"/>
            <a:ext cx="1781175"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2015 – 2018 STRATEGIC PLAN </a:t>
            </a:r>
          </a:p>
        </p:txBody>
      </p:sp>
      <p:sp>
        <p:nvSpPr>
          <p:cNvPr id="14" name="Footer Placeholder 4"/>
          <p:cNvSpPr txBox="1">
            <a:spLocks/>
          </p:cNvSpPr>
          <p:nvPr userDrawn="1"/>
        </p:nvSpPr>
        <p:spPr>
          <a:xfrm>
            <a:off x="3457575" y="6645275"/>
            <a:ext cx="2230438"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900" b="1" dirty="0" smtClean="0">
                <a:solidFill>
                  <a:srgbClr val="4E5658"/>
                </a:solidFill>
                <a:latin typeface="Calibri" charset="0"/>
              </a:rPr>
              <a:t>CONFIDENTIAL – INTERNAL PENTAIR USE ONLY</a:t>
            </a:r>
          </a:p>
        </p:txBody>
      </p:sp>
    </p:spTree>
    <p:extLst>
      <p:ext uri="{BB962C8B-B14F-4D97-AF65-F5344CB8AC3E}">
        <p14:creationId xmlns:p14="http://schemas.microsoft.com/office/powerpoint/2010/main" val="4186684888"/>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No 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87325" y="1041400"/>
            <a:ext cx="8775700" cy="5269523"/>
          </a:xfrm>
        </p:spPr>
        <p:txBody>
          <a:bodyPr/>
          <a:lstStyle>
            <a:lvl1pPr>
              <a:defRPr b="0">
                <a:solidFill>
                  <a:schemeClr val="tx2"/>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a:xfrm>
            <a:off x="1194108" y="6629400"/>
            <a:ext cx="5400000" cy="182880"/>
          </a:xfrm>
          <a:prstGeom prst="rect">
            <a:avLst/>
          </a:prstGeom>
        </p:spPr>
        <p:txBody>
          <a:bodyPr/>
          <a:lstStyle>
            <a:lvl1pPr>
              <a:defRPr smtClean="0"/>
            </a:lvl1pPr>
          </a:lstStyle>
          <a:p>
            <a:pPr>
              <a:defRPr/>
            </a:pPr>
            <a:r>
              <a:rPr lang="en-US" dirty="0">
                <a:solidFill>
                  <a:srgbClr val="4C4C4C"/>
                </a:solidFill>
                <a:latin typeface="Calibri" pitchFamily="34" charset="0"/>
                <a:ea typeface="MS PGothic" pitchFamily="34" charset="-128"/>
              </a:rPr>
              <a:t>OVERVIEW PRESENTATION</a:t>
            </a:r>
          </a:p>
        </p:txBody>
      </p:sp>
      <p:sp>
        <p:nvSpPr>
          <p:cNvPr id="5" name="Slide Number Placeholder 4"/>
          <p:cNvSpPr>
            <a:spLocks noGrp="1"/>
          </p:cNvSpPr>
          <p:nvPr>
            <p:ph type="sldNum" sz="quarter" idx="11"/>
          </p:nvPr>
        </p:nvSpPr>
        <p:spPr/>
        <p:txBody>
          <a:bodyPr/>
          <a:lstStyle>
            <a:lvl1pPr>
              <a:defRPr/>
            </a:lvl1pPr>
          </a:lstStyle>
          <a:p>
            <a:fld id="{85F227A2-97B4-4E0B-8C59-07071EA7A126}" type="slidenum">
              <a:rPr lang="en-US"/>
              <a:pPr/>
              <a:t>‹#›</a:t>
            </a:fld>
            <a:endParaRPr lang="en-US" dirty="0"/>
          </a:p>
        </p:txBody>
      </p:sp>
    </p:spTree>
    <p:extLst>
      <p:ext uri="{BB962C8B-B14F-4D97-AF65-F5344CB8AC3E}">
        <p14:creationId xmlns:p14="http://schemas.microsoft.com/office/powerpoint/2010/main" val="4143758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accent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3" cstate="email">
            <a:alphaModFix amt="5000"/>
            <a:extLst>
              <a:ext uri="{28A0092B-C50C-407E-A947-70E740481C1C}">
                <a14:useLocalDpi xmlns:a14="http://schemas.microsoft.com/office/drawing/2010/main"/>
              </a:ext>
            </a:extLst>
          </a:blip>
          <a:srcRect r="5539"/>
          <a:stretch>
            <a:fillRect/>
          </a:stretch>
        </p:blipFill>
        <p:spPr>
          <a:xfrm>
            <a:off x="0" y="-12700"/>
            <a:ext cx="8349566" cy="6883400"/>
          </a:xfrm>
          <a:prstGeom prst="rect">
            <a:avLst/>
          </a:prstGeom>
        </p:spPr>
      </p:pic>
      <p:pic>
        <p:nvPicPr>
          <p:cNvPr id="13" name="Picture 12" descr="pentair_logo_tagline_horizontal_tighter_white.png"/>
          <p:cNvPicPr>
            <a:picLocks noChangeAspect="1"/>
          </p:cNvPicPr>
          <p:nvPr userDrawn="1">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bwMode="auto">
          <a:xfrm>
            <a:off x="1612235" y="2529238"/>
            <a:ext cx="6162075" cy="130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46051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First Level Text No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 y="136925"/>
            <a:ext cx="8778240" cy="617934"/>
          </a:xfrm>
        </p:spPr>
        <p:txBody>
          <a:body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182880" y="1097283"/>
            <a:ext cx="8778240" cy="4663440"/>
          </a:xfrm>
        </p:spPr>
        <p:txBody>
          <a:bodyPr/>
          <a:lstStyle>
            <a:lvl1pPr marL="0" indent="0">
              <a:spcBef>
                <a:spcPts val="3000"/>
              </a:spcBef>
              <a:buNone/>
              <a:defRPr b="0"/>
            </a:lvl1pPr>
            <a:lvl2pPr marL="182821" indent="-182821">
              <a:buFont typeface="Arial"/>
              <a:buChar char="•"/>
              <a:defRPr/>
            </a:lvl2pPr>
            <a:lvl3pPr marL="457056">
              <a:buFont typeface="Lucida Grande"/>
              <a:buChar char="–"/>
              <a:defRPr/>
            </a:lvl3pPr>
            <a:lvl4pPr marL="731288">
              <a:buFont typeface="Arial"/>
              <a:buChar char="•"/>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Slide Number Placeholder 5"/>
          <p:cNvSpPr>
            <a:spLocks noGrp="1"/>
          </p:cNvSpPr>
          <p:nvPr>
            <p:ph type="sldNum" sz="quarter" idx="15"/>
          </p:nvPr>
        </p:nvSpPr>
        <p:spPr bwMode="gray"/>
        <p:txBody>
          <a:bodyPr/>
          <a:lstStyle>
            <a:lvl1pPr>
              <a:defRPr/>
            </a:lvl1pPr>
          </a:lstStyle>
          <a:p>
            <a:fld id="{25DFA8E6-8358-4FDD-AB2A-26A88E179AA7}" type="slidenum">
              <a:rPr lang="en-US"/>
              <a:pPr/>
              <a:t>‹#›</a:t>
            </a:fld>
            <a:endParaRPr lang="en-US"/>
          </a:p>
        </p:txBody>
      </p:sp>
      <p:sp>
        <p:nvSpPr>
          <p:cNvPr id="9" name="Text Placeholder 10"/>
          <p:cNvSpPr>
            <a:spLocks noGrp="1"/>
          </p:cNvSpPr>
          <p:nvPr>
            <p:ph type="body" sz="quarter" idx="16"/>
          </p:nvPr>
        </p:nvSpPr>
        <p:spPr>
          <a:xfrm>
            <a:off x="187325" y="6181726"/>
            <a:ext cx="8778240" cy="457200"/>
          </a:xfrm>
          <a:noFill/>
          <a:ln>
            <a:noFill/>
          </a:ln>
          <a:extLst/>
        </p:spPr>
        <p:txBody>
          <a:bodyPr/>
          <a:lstStyle>
            <a:lvl1pPr marL="0" indent="0" algn="ctr">
              <a:buFontTx/>
              <a:buNone/>
              <a:defRPr lang="en-US" sz="2600" b="1" smtClean="0">
                <a:solidFill>
                  <a:schemeClr val="tx2"/>
                </a:solidFill>
              </a:defRPr>
            </a:lvl1pPr>
            <a:lvl2pPr marL="190439" indent="0" algn="ctr">
              <a:buFontTx/>
              <a:buNone/>
              <a:defRPr lang="en-US" smtClean="0"/>
            </a:lvl2pPr>
            <a:lvl3pPr marL="704626" indent="0" algn="ctr">
              <a:buFontTx/>
              <a:buNone/>
              <a:defRPr lang="en-US" smtClean="0"/>
            </a:lvl3pPr>
            <a:lvl4pPr marL="1096614" indent="0" algn="ctr">
              <a:buFontTx/>
              <a:buNone/>
              <a:defRPr lang="en-US" smtClean="0"/>
            </a:lvl4pPr>
            <a:lvl5pPr marL="1828218" indent="0" algn="ctr">
              <a:buFontTx/>
              <a:buNone/>
              <a:defRPr lang="en-US"/>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124041373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1" y="192090"/>
            <a:ext cx="8839200" cy="588963"/>
          </a:xfrm>
        </p:spPr>
        <p:txBody>
          <a:bodyPr/>
          <a:lstStyle>
            <a:lvl1pPr>
              <a:defRPr cap="all" baseline="0"/>
            </a:lvl1pPr>
          </a:lstStyle>
          <a:p>
            <a:r>
              <a:rPr lang="en-US" dirty="0" smtClean="0"/>
              <a:t>Click to edit Master title style</a:t>
            </a:r>
            <a:endParaRPr lang="en-US" dirty="0"/>
          </a:p>
        </p:txBody>
      </p:sp>
      <p:sp>
        <p:nvSpPr>
          <p:cNvPr id="7" name="Text Placeholder 10"/>
          <p:cNvSpPr>
            <a:spLocks noGrp="1"/>
          </p:cNvSpPr>
          <p:nvPr>
            <p:ph type="body" sz="quarter" idx="12"/>
          </p:nvPr>
        </p:nvSpPr>
        <p:spPr>
          <a:xfrm>
            <a:off x="187325" y="6181731"/>
            <a:ext cx="8778240" cy="546621"/>
          </a:xfrm>
          <a:noFill/>
          <a:ln>
            <a:noFill/>
          </a:ln>
          <a:extLst/>
        </p:spPr>
        <p:txBody>
          <a:bodyPr/>
          <a:lstStyle>
            <a:lvl1pPr marL="0" indent="0" algn="ctr">
              <a:buFontTx/>
              <a:buNone/>
              <a:defRPr lang="en-US" sz="2600" b="1" smtClean="0">
                <a:solidFill>
                  <a:srgbClr val="0C3471"/>
                </a:solidFill>
              </a:defRPr>
            </a:lvl1pPr>
            <a:lvl2pPr marL="190439" indent="0" algn="ctr">
              <a:buFontTx/>
              <a:buNone/>
              <a:defRPr lang="en-US" smtClean="0"/>
            </a:lvl2pPr>
            <a:lvl3pPr marL="704626" indent="0" algn="ctr">
              <a:buFontTx/>
              <a:buNone/>
              <a:defRPr lang="en-US" smtClean="0"/>
            </a:lvl3pPr>
            <a:lvl4pPr marL="1096614" indent="0" algn="ctr">
              <a:buFontTx/>
              <a:buNone/>
              <a:defRPr lang="en-US" smtClean="0"/>
            </a:lvl4pPr>
            <a:lvl5pPr marL="1828218" indent="0" algn="ctr">
              <a:buFontTx/>
              <a:buNone/>
              <a:defRPr lang="en-US"/>
            </a:lvl5pPr>
          </a:lstStyle>
          <a:p>
            <a:pPr lvl="0"/>
            <a:r>
              <a:rPr lang="en-US" dirty="0" smtClean="0"/>
              <a:t>Click to edit Master text styles</a:t>
            </a:r>
            <a:endParaRPr lang="en-US" dirty="0"/>
          </a:p>
        </p:txBody>
      </p:sp>
      <p:sp>
        <p:nvSpPr>
          <p:cNvPr id="5" name="Rectangle 10"/>
          <p:cNvSpPr>
            <a:spLocks noGrp="1" noChangeArrowheads="1"/>
          </p:cNvSpPr>
          <p:nvPr>
            <p:ph type="sldNum" sz="quarter" idx="4"/>
          </p:nvPr>
        </p:nvSpPr>
        <p:spPr bwMode="auto">
          <a:xfrm>
            <a:off x="8458200" y="6553225"/>
            <a:ext cx="609600" cy="231027"/>
          </a:xfrm>
          <a:prstGeom prst="rect">
            <a:avLst/>
          </a:prstGeom>
          <a:noFill/>
          <a:ln>
            <a:noFill/>
          </a:ln>
          <a:effectLst/>
          <a:extLst/>
        </p:spPr>
        <p:txBody>
          <a:bodyPr vert="horz" wrap="square" lIns="91411" tIns="45706" rIns="91411" bIns="45706" numCol="1" anchor="t" anchorCtr="0" compatLnSpc="1">
            <a:prstTxWarp prst="textNoShape">
              <a:avLst/>
            </a:prstTxWarp>
          </a:bodyPr>
          <a:lstStyle>
            <a:lvl1pPr algn="ctr">
              <a:defRPr sz="1000" b="1">
                <a:solidFill>
                  <a:schemeClr val="tx1">
                    <a:lumMod val="75000"/>
                  </a:schemeClr>
                </a:solidFill>
              </a:defRPr>
            </a:lvl1pPr>
          </a:lstStyle>
          <a:p>
            <a:pPr defTabSz="914109"/>
            <a:fld id="{92050FA9-7D3C-496E-B6A4-A78F09A22309}" type="slidenum">
              <a:rPr lang="en-US" smtClean="0">
                <a:solidFill>
                  <a:srgbClr val="425563">
                    <a:lumMod val="75000"/>
                  </a:srgbClr>
                </a:solidFill>
              </a:rPr>
              <a:pPr defTabSz="914109"/>
              <a:t>‹#›</a:t>
            </a:fld>
            <a:endParaRPr lang="en-US" dirty="0" smtClean="0">
              <a:solidFill>
                <a:srgbClr val="425563">
                  <a:lumMod val="75000"/>
                </a:srgbClr>
              </a:solidFill>
            </a:endParaRPr>
          </a:p>
        </p:txBody>
      </p:sp>
    </p:spTree>
    <p:extLst>
      <p:ext uri="{BB962C8B-B14F-4D97-AF65-F5344CB8AC3E}">
        <p14:creationId xmlns:p14="http://schemas.microsoft.com/office/powerpoint/2010/main" val="25886615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56762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1880329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97632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8956297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3935289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41926583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0155356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0207315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36471203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054024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907756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21172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68857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508886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mp; Intro (3)">
    <p:spTree>
      <p:nvGrpSpPr>
        <p:cNvPr id="1" name=""/>
        <p:cNvGrpSpPr/>
        <p:nvPr/>
      </p:nvGrpSpPr>
      <p:grpSpPr>
        <a:xfrm>
          <a:off x="0" y="0"/>
          <a:ext cx="0" cy="0"/>
          <a:chOff x="0" y="0"/>
          <a:chExt cx="0" cy="0"/>
        </a:xfrm>
      </p:grpSpPr>
      <p:pic>
        <p:nvPicPr>
          <p:cNvPr id="1026" name="Picture 2" descr="\\fsdept\MKT_Data\Marketing 2010\Foto materiaal\Foto membranes modules\Detail Membraan opname\Detail_membraan_opname.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 y="0"/>
            <a:ext cx="9143999" cy="68675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6291708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08611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1579230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53751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66742281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17668735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633545175"/>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3139644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6110723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4614446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192786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193327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33158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94522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012648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0740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9657082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002698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19730055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31149759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474425416"/>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429553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2519527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25118609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096976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473776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586781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021361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251615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2690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40404488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109458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0412114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28661706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92114465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3177405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5364957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35676429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705677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00745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848022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86157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71759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Title &amp; Intro (3)">
    <p:spTree>
      <p:nvGrpSpPr>
        <p:cNvPr id="1" name=""/>
        <p:cNvGrpSpPr/>
        <p:nvPr/>
      </p:nvGrpSpPr>
      <p:grpSpPr>
        <a:xfrm>
          <a:off x="0" y="0"/>
          <a:ext cx="0" cy="0"/>
          <a:chOff x="0" y="0"/>
          <a:chExt cx="0" cy="0"/>
        </a:xfrm>
      </p:grpSpPr>
      <p:pic>
        <p:nvPicPr>
          <p:cNvPr id="2050" name="Picture 2" descr="\\fsdept\MKT_Data\Marketing 2010\Foto materiaal\Foto membranes modules\Detail Membraan opname\DSC_491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 y="0"/>
            <a:ext cx="9143999" cy="69453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6527502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895350" y="6624638"/>
            <a:ext cx="2687638" cy="174625"/>
          </a:xfrm>
          <a:prstGeom prst="rect">
            <a:avLst/>
          </a:prstGeom>
        </p:spPr>
        <p:txBody>
          <a:bodyPr/>
          <a:lstStyle>
            <a:lvl1pPr>
              <a:defRPr/>
            </a:lvl1pPr>
          </a:lstStyle>
          <a:p>
            <a:r>
              <a:rPr lang="en-US"/>
              <a:t>PRESENTATION TITLE</a:t>
            </a:r>
          </a:p>
        </p:txBody>
      </p:sp>
      <p:sp>
        <p:nvSpPr>
          <p:cNvPr id="3" name="Slide Number Placeholder 2"/>
          <p:cNvSpPr>
            <a:spLocks noGrp="1"/>
          </p:cNvSpPr>
          <p:nvPr>
            <p:ph type="sldNum" sz="quarter" idx="11"/>
          </p:nvPr>
        </p:nvSpPr>
        <p:spPr/>
        <p:txBody>
          <a:bodyPr/>
          <a:lstStyle>
            <a:lvl1pPr>
              <a:defRPr/>
            </a:lvl1pPr>
          </a:lstStyle>
          <a:p>
            <a:fld id="{0ABE3DF9-76B1-4BF3-9EC4-57C56F5BC8B0}" type="slidenum">
              <a:rPr lang="en-US"/>
              <a:pPr/>
              <a:t>‹#›</a:t>
            </a:fld>
            <a:endParaRPr lang="en-US"/>
          </a:p>
        </p:txBody>
      </p:sp>
    </p:spTree>
    <p:extLst>
      <p:ext uri="{BB962C8B-B14F-4D97-AF65-F5344CB8AC3E}">
        <p14:creationId xmlns:p14="http://schemas.microsoft.com/office/powerpoint/2010/main" val="288358151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7325" y="96838"/>
            <a:ext cx="8775700" cy="609600"/>
          </a:xfrm>
          <a:prstGeom prst="rect">
            <a:avLst/>
          </a:prstGeom>
        </p:spPr>
        <p:txBody>
          <a:bodyPr/>
          <a:lstStyle/>
          <a:p>
            <a:r>
              <a:rPr lang="en-US" smtClean="0"/>
              <a:t>Click to edit Master title style</a:t>
            </a:r>
            <a:endParaRPr lang="nl-NL"/>
          </a:p>
        </p:txBody>
      </p:sp>
      <p:sp>
        <p:nvSpPr>
          <p:cNvPr id="3" name="Footer Placeholder 2"/>
          <p:cNvSpPr>
            <a:spLocks noGrp="1"/>
          </p:cNvSpPr>
          <p:nvPr>
            <p:ph type="ftr" sz="quarter" idx="10"/>
          </p:nvPr>
        </p:nvSpPr>
        <p:spPr>
          <a:xfrm>
            <a:off x="895350" y="6624638"/>
            <a:ext cx="2687638" cy="174625"/>
          </a:xfrm>
          <a:prstGeom prst="rect">
            <a:avLst/>
          </a:prstGeom>
        </p:spPr>
        <p:txBody>
          <a:bodyPr/>
          <a:lstStyle>
            <a:lvl1pPr>
              <a:defRPr/>
            </a:lvl1pPr>
          </a:lstStyle>
          <a:p>
            <a:r>
              <a:rPr lang="en-US"/>
              <a:t>PRESENTATION TITLE</a:t>
            </a:r>
          </a:p>
        </p:txBody>
      </p:sp>
      <p:sp>
        <p:nvSpPr>
          <p:cNvPr id="4" name="Slide Number Placeholder 3"/>
          <p:cNvSpPr>
            <a:spLocks noGrp="1"/>
          </p:cNvSpPr>
          <p:nvPr>
            <p:ph type="sldNum" sz="quarter" idx="11"/>
          </p:nvPr>
        </p:nvSpPr>
        <p:spPr/>
        <p:txBody>
          <a:bodyPr/>
          <a:lstStyle>
            <a:lvl1pPr>
              <a:defRPr/>
            </a:lvl1pPr>
          </a:lstStyle>
          <a:p>
            <a:fld id="{A3708373-7E2D-48AC-ADB7-5C8DDF3FBE49}" type="slidenum">
              <a:rPr lang="en-US"/>
              <a:pPr/>
              <a:t>‹#›</a:t>
            </a:fld>
            <a:endParaRPr lang="en-US"/>
          </a:p>
        </p:txBody>
      </p:sp>
    </p:spTree>
    <p:extLst>
      <p:ext uri="{BB962C8B-B14F-4D97-AF65-F5344CB8AC3E}">
        <p14:creationId xmlns:p14="http://schemas.microsoft.com/office/powerpoint/2010/main" val="29144890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439" y="96838"/>
            <a:ext cx="8854960" cy="609600"/>
          </a:xfrm>
          <a:prstGeom prst="rect">
            <a:avLst/>
          </a:prstGeom>
        </p:spPr>
        <p:txBody>
          <a:bodyPr anchor="b"/>
          <a:lstStyle>
            <a:lvl1pPr>
              <a:defRPr/>
            </a:lvl1pPr>
          </a:lstStyle>
          <a:p>
            <a:r>
              <a:rPr lang="en-US" dirty="0" smtClean="0"/>
              <a:t>Slide title</a:t>
            </a:r>
            <a:endParaRPr lang="en-US" dirty="0"/>
          </a:p>
        </p:txBody>
      </p:sp>
      <p:sp>
        <p:nvSpPr>
          <p:cNvPr id="9" name="Tijdelijke aanduiding voor dianummer 2"/>
          <p:cNvSpPr>
            <a:spLocks noGrp="1"/>
          </p:cNvSpPr>
          <p:nvPr>
            <p:ph type="sldNum" sz="quarter" idx="10"/>
          </p:nvPr>
        </p:nvSpPr>
        <p:spPr>
          <a:xfrm>
            <a:off x="6920868"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Content Placeholder 2"/>
          <p:cNvSpPr>
            <a:spLocks noGrp="1"/>
          </p:cNvSpPr>
          <p:nvPr>
            <p:ph idx="1" hasCustomPrompt="1"/>
          </p:nvPr>
        </p:nvSpPr>
        <p:spPr>
          <a:xfrm>
            <a:off x="91441" y="809625"/>
            <a:ext cx="8871584"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401000965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7325" y="96838"/>
            <a:ext cx="8775700" cy="609600"/>
          </a:xfrm>
          <a:prstGeom prst="rect">
            <a:avLst/>
          </a:prstGeom>
        </p:spPr>
        <p:txBody>
          <a:bodyPr/>
          <a:lstStyle/>
          <a:p>
            <a:r>
              <a:rPr lang="en-US" smtClean="0"/>
              <a:t>Click to edit Master title style</a:t>
            </a:r>
            <a:endParaRPr lang="nl-NL"/>
          </a:p>
        </p:txBody>
      </p:sp>
      <p:sp>
        <p:nvSpPr>
          <p:cNvPr id="3" name="Content Placeholder 2"/>
          <p:cNvSpPr>
            <a:spLocks noGrp="1"/>
          </p:cNvSpPr>
          <p:nvPr>
            <p:ph sz="half" idx="1"/>
          </p:nvPr>
        </p:nvSpPr>
        <p:spPr>
          <a:xfrm>
            <a:off x="187325" y="1041400"/>
            <a:ext cx="4311650" cy="4911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51375" y="1041400"/>
            <a:ext cx="4311650" cy="4911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Footer Placeholder 4"/>
          <p:cNvSpPr>
            <a:spLocks noGrp="1"/>
          </p:cNvSpPr>
          <p:nvPr>
            <p:ph type="ftr" sz="quarter" idx="10"/>
          </p:nvPr>
        </p:nvSpPr>
        <p:spPr>
          <a:xfrm>
            <a:off x="895350" y="6624638"/>
            <a:ext cx="2687638" cy="174625"/>
          </a:xfrm>
          <a:prstGeom prst="rect">
            <a:avLst/>
          </a:prstGeom>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32102734-8F53-4808-B61E-5C598EB2CE11}"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8227916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a:prstGeom prst="rect">
            <a:avLst/>
          </a:prstGeom>
        </p:spPr>
        <p:txBody>
          <a:bodyPr/>
          <a:lstStyle/>
          <a:p>
            <a:pPr lvl="0"/>
            <a:endParaRPr lang="en-US" noProof="0" smtClean="0"/>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endParaRPr lang="nl-NL"/>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endParaRPr lang="nl-NL"/>
          </a:p>
        </p:txBody>
      </p:sp>
      <p:sp>
        <p:nvSpPr>
          <p:cNvPr id="7" name="Slide Number Placeholder 6"/>
          <p:cNvSpPr>
            <a:spLocks noGrp="1" noChangeArrowheads="1"/>
          </p:cNvSpPr>
          <p:nvPr>
            <p:ph type="sldNum" sz="quarter" idx="12"/>
          </p:nvPr>
        </p:nvSpPr>
        <p:spPr>
          <a:xfrm>
            <a:off x="6553200" y="6248400"/>
            <a:ext cx="19050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fld id="{5E565443-45FD-4B12-8C43-FCA97E0BEA78}" type="slidenum">
              <a:rPr lang="nl-NL"/>
              <a:pPr>
                <a:defRPr/>
              </a:pPr>
              <a:t>‹#›</a:t>
            </a:fld>
            <a:endParaRPr lang="nl-NL"/>
          </a:p>
        </p:txBody>
      </p:sp>
    </p:spTree>
    <p:extLst>
      <p:ext uri="{BB962C8B-B14F-4D97-AF65-F5344CB8AC3E}">
        <p14:creationId xmlns:p14="http://schemas.microsoft.com/office/powerpoint/2010/main" val="23039607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77162"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80975" y="836613"/>
            <a:ext cx="87820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5"/>
          <p:cNvCxnSpPr/>
          <p:nvPr userDrawn="1"/>
        </p:nvCxnSpPr>
        <p:spPr>
          <a:xfrm>
            <a:off x="187325" y="6438900"/>
            <a:ext cx="8775700"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77164"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6688"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4"/>
          <p:cNvSpPr>
            <a:spLocks noGrp="1"/>
          </p:cNvSpPr>
          <p:nvPr>
            <p:ph type="ftr" sz="quarter" idx="3"/>
          </p:nvPr>
        </p:nvSpPr>
        <p:spPr>
          <a:xfrm>
            <a:off x="187325" y="6503988"/>
            <a:ext cx="1233488" cy="163512"/>
          </a:xfrm>
        </p:spPr>
        <p:txBody>
          <a:bodyPr/>
          <a:lstStyle>
            <a:lvl1pPr>
              <a:defRPr>
                <a:latin typeface="+mn-lt"/>
                <a:ea typeface="+mn-ea"/>
                <a:cs typeface="ＭＳ Ｐゴシック" charset="-128"/>
              </a:defRPr>
            </a:lvl1pPr>
          </a:lstStyle>
          <a:p>
            <a:pPr>
              <a:defRPr/>
            </a:pPr>
            <a:r>
              <a:rPr lang="en-US">
                <a:solidFill>
                  <a:srgbClr val="4E5658"/>
                </a:solidFill>
              </a:rPr>
              <a:t>GBU OR VERTICAL</a:t>
            </a:r>
          </a:p>
        </p:txBody>
      </p:sp>
      <p:sp>
        <p:nvSpPr>
          <p:cNvPr id="177166" name="Rectangle 14"/>
          <p:cNvSpPr>
            <a:spLocks noGrp="1" noChangeArrowheads="1"/>
          </p:cNvSpPr>
          <p:nvPr>
            <p:ph type="ctrTitle" sz="quarter"/>
          </p:nvPr>
        </p:nvSpPr>
        <p:spPr>
          <a:xfrm>
            <a:off x="703263" y="2130425"/>
            <a:ext cx="7772400" cy="14700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600" b="1">
                <a:solidFill>
                  <a:schemeClr val="bg1"/>
                </a:solidFill>
              </a:defRPr>
            </a:lvl1pPr>
          </a:lstStyle>
          <a:p>
            <a:pPr lvl="0"/>
            <a:r>
              <a:rPr lang="en-US" noProof="0" smtClean="0"/>
              <a:t>CLICK TO EDIT MASTER TITLE STYLE</a:t>
            </a:r>
          </a:p>
        </p:txBody>
      </p:sp>
      <p:sp>
        <p:nvSpPr>
          <p:cNvPr id="177167" name="Rectangle 15"/>
          <p:cNvSpPr>
            <a:spLocks noGrp="1" noChangeArrowheads="1"/>
          </p:cNvSpPr>
          <p:nvPr>
            <p:ph type="subTitle" sz="quarter" idx="1"/>
          </p:nvPr>
        </p:nvSpPr>
        <p:spPr>
          <a:xfrm>
            <a:off x="703263" y="3656013"/>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1574494872"/>
      </p:ext>
    </p:extLst>
  </p:cSld>
  <p:clrMapOvr>
    <a:masterClrMapping/>
  </p:clrMapOvr>
  <p:hf hd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CF3F8516-8A94-4E4E-B1F0-F5A213C62A7C}"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8206793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1634D6C2-94BA-4362-8752-7E05783043C3}"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280133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18732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5137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32102734-8F53-4808-B61E-5C598EB2CE11}"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1967423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Footer Placeholder 6"/>
          <p:cNvSpPr>
            <a:spLocks noGrp="1"/>
          </p:cNvSpPr>
          <p:nvPr>
            <p:ph type="ftr" sz="quarter" idx="10"/>
          </p:nvPr>
        </p:nvSpPr>
        <p:spPr/>
        <p:txBody>
          <a:bodyPr/>
          <a:lstStyle>
            <a:lvl1pPr>
              <a:defRPr/>
            </a:lvl1pPr>
          </a:lstStyle>
          <a:p>
            <a:r>
              <a:rPr lang="en-US">
                <a:solidFill>
                  <a:srgbClr val="4E5658"/>
                </a:solidFill>
              </a:rPr>
              <a:t>PRESENTATION TITLE</a:t>
            </a:r>
          </a:p>
        </p:txBody>
      </p:sp>
      <p:sp>
        <p:nvSpPr>
          <p:cNvPr id="8" name="Slide Number Placeholder 7"/>
          <p:cNvSpPr>
            <a:spLocks noGrp="1"/>
          </p:cNvSpPr>
          <p:nvPr>
            <p:ph type="sldNum" sz="quarter" idx="11"/>
          </p:nvPr>
        </p:nvSpPr>
        <p:spPr/>
        <p:txBody>
          <a:bodyPr/>
          <a:lstStyle>
            <a:lvl1pPr>
              <a:defRPr/>
            </a:lvl1pPr>
          </a:lstStyle>
          <a:p>
            <a:fld id="{C1C9FE62-9DEC-4091-92EC-763ADD909EC5}"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3504126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Footer Placeholder 2"/>
          <p:cNvSpPr>
            <a:spLocks noGrp="1"/>
          </p:cNvSpPr>
          <p:nvPr>
            <p:ph type="ftr" sz="quarter" idx="10"/>
          </p:nvPr>
        </p:nvSpPr>
        <p:spPr/>
        <p:txBody>
          <a:bodyPr/>
          <a:lstStyle>
            <a:lvl1pPr>
              <a:defRPr/>
            </a:lvl1pPr>
          </a:lstStyle>
          <a:p>
            <a:r>
              <a:rPr lang="en-US">
                <a:solidFill>
                  <a:srgbClr val="4E5658"/>
                </a:solidFill>
              </a:rPr>
              <a:t>PRESENTATION TITLE</a:t>
            </a:r>
          </a:p>
        </p:txBody>
      </p:sp>
      <p:sp>
        <p:nvSpPr>
          <p:cNvPr id="4" name="Slide Number Placeholder 3"/>
          <p:cNvSpPr>
            <a:spLocks noGrp="1"/>
          </p:cNvSpPr>
          <p:nvPr>
            <p:ph type="sldNum" sz="quarter" idx="11"/>
          </p:nvPr>
        </p:nvSpPr>
        <p:spPr/>
        <p:txBody>
          <a:bodyPr/>
          <a:lstStyle>
            <a:lvl1pPr>
              <a:defRPr/>
            </a:lvl1pPr>
          </a:lstStyle>
          <a:p>
            <a:fld id="{A3708373-7E2D-48AC-ADB7-5C8DDF3FBE49}"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2414497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solidFill>
                  <a:srgbClr val="4E5658"/>
                </a:solidFill>
              </a:rPr>
              <a:t>PRESENTATION TITLE</a:t>
            </a:r>
          </a:p>
        </p:txBody>
      </p:sp>
      <p:sp>
        <p:nvSpPr>
          <p:cNvPr id="3" name="Slide Number Placeholder 2"/>
          <p:cNvSpPr>
            <a:spLocks noGrp="1"/>
          </p:cNvSpPr>
          <p:nvPr>
            <p:ph type="sldNum" sz="quarter" idx="11"/>
          </p:nvPr>
        </p:nvSpPr>
        <p:spPr/>
        <p:txBody>
          <a:bodyPr/>
          <a:lstStyle>
            <a:lvl1pPr>
              <a:defRPr/>
            </a:lvl1pPr>
          </a:lstStyle>
          <a:p>
            <a:fld id="{0ABE3DF9-76B1-4BF3-9EC4-57C56F5BC8B0}"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4970790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243A4CC6-4641-4F73-9207-E42E907DBBCA}"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7400414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A019186E-3A87-4996-AD33-A95C9AE2B58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5440317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8183D085-C1CF-422C-A74A-2575DBF0DA22}"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6069969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6838"/>
            <a:ext cx="2193925" cy="5856287"/>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187325" y="96838"/>
            <a:ext cx="6429375" cy="5856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F054F87F-7BD1-42DA-AB1A-1257F7188E6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4853853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3" name="Date Placeholder 2"/>
          <p:cNvSpPr>
            <a:spLocks noGrp="1" noChangeArrowheads="1"/>
          </p:cNvSpPr>
          <p:nvPr>
            <p:ph type="dt" sz="half" idx="10"/>
          </p:nvPr>
        </p:nvSpPr>
        <p:spPr>
          <a:xfrm>
            <a:off x="685800" y="6248400"/>
            <a:ext cx="1905000" cy="457200"/>
          </a:xfrm>
          <a:prstGeom prst="rect">
            <a:avLst/>
          </a:prstGeom>
        </p:spPr>
        <p:txBody>
          <a:bodyPr/>
          <a:lstStyle>
            <a:lvl1pPr>
              <a:defRPr>
                <a:latin typeface="Arial" charset="0"/>
              </a:defRPr>
            </a:lvl1pPr>
          </a:lstStyle>
          <a:p>
            <a:pPr>
              <a:defRPr/>
            </a:pPr>
            <a:endParaRPr lang="nl-NL">
              <a:solidFill>
                <a:srgbClr val="4E5658"/>
              </a:solidFill>
            </a:endParaRPr>
          </a:p>
        </p:txBody>
      </p:sp>
      <p:sp>
        <p:nvSpPr>
          <p:cNvPr id="4" name="Footer Placeholder 3"/>
          <p:cNvSpPr>
            <a:spLocks noGrp="1" noChangeArrowheads="1"/>
          </p:cNvSpPr>
          <p:nvPr>
            <p:ph type="ftr" sz="quarter" idx="11"/>
          </p:nvPr>
        </p:nvSpPr>
        <p:spPr>
          <a:xfrm>
            <a:off x="3124200" y="6248400"/>
            <a:ext cx="2895600" cy="457200"/>
          </a:xfrm>
          <a:prstGeom prst="rect">
            <a:avLst/>
          </a:prstGeom>
        </p:spPr>
        <p:txBody>
          <a:bodyPr/>
          <a:lstStyle>
            <a:lvl1pPr>
              <a:defRPr>
                <a:latin typeface="Arial" charset="0"/>
              </a:defRPr>
            </a:lvl1pPr>
          </a:lstStyle>
          <a:p>
            <a:pPr>
              <a:defRPr/>
            </a:pPr>
            <a:endParaRPr lang="nl-NL">
              <a:solidFill>
                <a:srgbClr val="4E5658"/>
              </a:solidFill>
            </a:endParaRPr>
          </a:p>
        </p:txBody>
      </p:sp>
      <p:sp>
        <p:nvSpPr>
          <p:cNvPr id="5" name="Slide Number Placeholder 4"/>
          <p:cNvSpPr>
            <a:spLocks noGrp="1" noChangeArrowheads="1"/>
          </p:cNvSpPr>
          <p:nvPr>
            <p:ph type="sldNum" sz="quarter" idx="12"/>
          </p:nvPr>
        </p:nvSpPr>
        <p:spPr>
          <a:xfrm>
            <a:off x="6553200" y="6248400"/>
            <a:ext cx="1905000" cy="457200"/>
          </a:xfrm>
          <a:prstGeom prst="rect">
            <a:avLst/>
          </a:prstGeom>
        </p:spPr>
        <p:txBody>
          <a:bodyPr/>
          <a:lstStyle>
            <a:lvl1pPr>
              <a:defRPr>
                <a:latin typeface="Arial" charset="0"/>
              </a:defRPr>
            </a:lvl1pPr>
          </a:lstStyle>
          <a:p>
            <a:pPr>
              <a:defRPr/>
            </a:pPr>
            <a:fld id="{D5FEA449-F891-4E64-B837-FE81B795DF8F}" type="slidenum">
              <a:rPr lang="nl-NL">
                <a:solidFill>
                  <a:srgbClr val="4E5658"/>
                </a:solidFill>
              </a:rPr>
              <a:pPr>
                <a:defRPr/>
              </a:pPr>
              <a:t>‹#›</a:t>
            </a:fld>
            <a:endParaRPr lang="nl-NL">
              <a:solidFill>
                <a:srgbClr val="4E5658"/>
              </a:solidFill>
            </a:endParaRPr>
          </a:p>
        </p:txBody>
      </p:sp>
    </p:spTree>
    <p:extLst>
      <p:ext uri="{BB962C8B-B14F-4D97-AF65-F5344CB8AC3E}">
        <p14:creationId xmlns:p14="http://schemas.microsoft.com/office/powerpoint/2010/main" val="31475372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685800" y="6248400"/>
            <a:ext cx="1905000" cy="457200"/>
          </a:xfrm>
          <a:prstGeom prst="rect">
            <a:avLst/>
          </a:prstGeom>
        </p:spPr>
        <p:txBody>
          <a:bodyPr/>
          <a:lstStyle>
            <a:lvl1pPr>
              <a:defRPr>
                <a:ea typeface="ＭＳ Ｐゴシック" charset="-128"/>
              </a:defRPr>
            </a:lvl1pPr>
          </a:lstStyle>
          <a:p>
            <a:pPr>
              <a:defRPr/>
            </a:pPr>
            <a:endParaRPr lang="nl-NL">
              <a:solidFill>
                <a:srgbClr val="4E5658"/>
              </a:solidFill>
            </a:endParaRPr>
          </a:p>
        </p:txBody>
      </p:sp>
      <p:sp>
        <p:nvSpPr>
          <p:cNvPr id="7" name="Rectangle 5"/>
          <p:cNvSpPr>
            <a:spLocks noGrp="1" noChangeArrowheads="1"/>
          </p:cNvSpPr>
          <p:nvPr>
            <p:ph type="ftr" sz="quarter" idx="11"/>
          </p:nvPr>
        </p:nvSpPr>
        <p:spPr>
          <a:xfrm>
            <a:off x="1606550" y="6575425"/>
            <a:ext cx="2895600" cy="163513"/>
          </a:xfrm>
          <a:prstGeom prst="rect">
            <a:avLst/>
          </a:prstGeom>
        </p:spPr>
        <p:txBody>
          <a:bodyPr/>
          <a:lstStyle>
            <a:lvl1pPr>
              <a:defRPr/>
            </a:lvl1pPr>
          </a:lstStyle>
          <a:p>
            <a:pPr>
              <a:defRPr/>
            </a:pPr>
            <a:endParaRPr lang="nl-NL">
              <a:solidFill>
                <a:srgbClr val="4E5658"/>
              </a:solidFill>
            </a:endParaRPr>
          </a:p>
        </p:txBody>
      </p:sp>
      <p:sp>
        <p:nvSpPr>
          <p:cNvPr id="8" name="Rectangle 6"/>
          <p:cNvSpPr>
            <a:spLocks noGrp="1" noChangeArrowheads="1"/>
          </p:cNvSpPr>
          <p:nvPr>
            <p:ph type="sldNum" sz="quarter" idx="12"/>
          </p:nvPr>
        </p:nvSpPr>
        <p:spPr/>
        <p:txBody>
          <a:bodyPr/>
          <a:lstStyle>
            <a:lvl1pPr>
              <a:defRPr/>
            </a:lvl1pPr>
          </a:lstStyle>
          <a:p>
            <a:pPr>
              <a:defRPr/>
            </a:pPr>
            <a:fld id="{5CF947E1-A829-4564-A903-207BF0E341C6}" type="slidenum">
              <a:rPr lang="nl-NL">
                <a:solidFill>
                  <a:srgbClr val="4E5658"/>
                </a:solidFill>
              </a:rPr>
              <a:pPr>
                <a:defRPr/>
              </a:pPr>
              <a:t>‹#›</a:t>
            </a:fld>
            <a:endParaRPr lang="nl-NL">
              <a:solidFill>
                <a:srgbClr val="4E5658"/>
              </a:solidFill>
            </a:endParaRPr>
          </a:p>
        </p:txBody>
      </p:sp>
    </p:spTree>
    <p:extLst>
      <p:ext uri="{BB962C8B-B14F-4D97-AF65-F5344CB8AC3E}">
        <p14:creationId xmlns:p14="http://schemas.microsoft.com/office/powerpoint/2010/main" val="27963427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Content with Imag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59825" y="1962150"/>
            <a:ext cx="4903200" cy="29196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7" name="Title 1"/>
          <p:cNvSpPr>
            <a:spLocks noGrp="1"/>
          </p:cNvSpPr>
          <p:nvPr>
            <p:ph type="title" hasCustomPrompt="1"/>
          </p:nvPr>
        </p:nvSpPr>
        <p:spPr>
          <a:xfrm>
            <a:off x="87569" y="96838"/>
            <a:ext cx="8775700"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4E5658"/>
                </a:solidFill>
              </a:rPr>
              <a:pPr>
                <a:defRPr/>
              </a:pPr>
              <a:t>‹#›</a:t>
            </a:fld>
            <a:endParaRPr lang="en-US" dirty="0">
              <a:solidFill>
                <a:srgbClr val="4E5658"/>
              </a:solidFill>
            </a:endParaRPr>
          </a:p>
        </p:txBody>
      </p:sp>
      <p:sp>
        <p:nvSpPr>
          <p:cNvPr id="13" name="Text Placeholder 2"/>
          <p:cNvSpPr>
            <a:spLocks noGrp="1"/>
          </p:cNvSpPr>
          <p:nvPr>
            <p:ph idx="12" hasCustomPrompt="1"/>
          </p:nvPr>
        </p:nvSpPr>
        <p:spPr bwMode="auto">
          <a:xfrm>
            <a:off x="196850"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lvl3pPr>
            <a:lvl4pPr marL="895350" indent="-180975">
              <a:buFont typeface="Arial" pitchFamily="34" charset="0"/>
              <a:buChar char="•"/>
              <a:defRPr sz="1600"/>
            </a:lvl4pPr>
            <a:lvl5pPr marL="1257300" indent="-180975">
              <a:buFont typeface="Calibri" pitchFamily="34" charset="0"/>
              <a:buChar char="‐"/>
              <a:defRPr sz="1600"/>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3660566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a:prstGeom prst="rect">
            <a:avLst/>
          </a:prstGeom>
        </p:spPr>
        <p:txBody>
          <a:bodyPr/>
          <a:lstStyle/>
          <a:p>
            <a:pPr lvl="0"/>
            <a:endParaRPr lang="en-US" noProof="0" smtClean="0"/>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endParaRPr lang="nl-NL"/>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endParaRPr lang="nl-NL"/>
          </a:p>
        </p:txBody>
      </p:sp>
      <p:sp>
        <p:nvSpPr>
          <p:cNvPr id="7" name="Slide Number Placeholder 6"/>
          <p:cNvSpPr>
            <a:spLocks noGrp="1" noChangeArrowheads="1"/>
          </p:cNvSpPr>
          <p:nvPr>
            <p:ph type="sldNum" sz="quarter" idx="12"/>
          </p:nvPr>
        </p:nvSpPr>
        <p:spPr>
          <a:xfrm>
            <a:off x="6553200" y="6248400"/>
            <a:ext cx="1905000" cy="457200"/>
          </a:xfrm>
          <a:prstGeom prst="rect">
            <a:avLst/>
          </a:prstGeom>
        </p:spPr>
        <p:txBody>
          <a:bodyPr/>
          <a:lstStyle>
            <a:lvl1pPr>
              <a:defRPr sz="1000" b="1">
                <a:solidFill>
                  <a:srgbClr val="007ED4"/>
                </a:solidFill>
                <a:latin typeface="Trebuchet MS" pitchFamily="34" charset="0"/>
                <a:cs typeface="Arial" pitchFamily="34" charset="0"/>
              </a:defRPr>
            </a:lvl1pPr>
          </a:lstStyle>
          <a:p>
            <a:pPr>
              <a:defRPr/>
            </a:pPr>
            <a:fld id="{5E565443-45FD-4B12-8C43-FCA97E0BEA78}" type="slidenum">
              <a:rPr lang="nl-NL"/>
              <a:pPr>
                <a:defRPr/>
              </a:pPr>
              <a:t>‹#›</a:t>
            </a:fld>
            <a:endParaRPr lang="nl-NL"/>
          </a:p>
        </p:txBody>
      </p:sp>
    </p:spTree>
    <p:extLst>
      <p:ext uri="{BB962C8B-B14F-4D97-AF65-F5344CB8AC3E}">
        <p14:creationId xmlns:p14="http://schemas.microsoft.com/office/powerpoint/2010/main" val="12172853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77162"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80975" y="836613"/>
            <a:ext cx="87820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5"/>
          <p:cNvCxnSpPr/>
          <p:nvPr userDrawn="1"/>
        </p:nvCxnSpPr>
        <p:spPr>
          <a:xfrm>
            <a:off x="187325" y="6438900"/>
            <a:ext cx="8775700"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77164"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6688"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4"/>
          <p:cNvSpPr>
            <a:spLocks noGrp="1"/>
          </p:cNvSpPr>
          <p:nvPr>
            <p:ph type="ftr" sz="quarter" idx="3"/>
          </p:nvPr>
        </p:nvSpPr>
        <p:spPr>
          <a:xfrm>
            <a:off x="187325" y="6503988"/>
            <a:ext cx="1233488" cy="163512"/>
          </a:xfrm>
        </p:spPr>
        <p:txBody>
          <a:bodyPr/>
          <a:lstStyle>
            <a:lvl1pPr>
              <a:defRPr>
                <a:latin typeface="+mn-lt"/>
                <a:ea typeface="+mn-ea"/>
                <a:cs typeface="ＭＳ Ｐゴシック" charset="-128"/>
              </a:defRPr>
            </a:lvl1pPr>
          </a:lstStyle>
          <a:p>
            <a:pPr>
              <a:defRPr/>
            </a:pPr>
            <a:r>
              <a:rPr lang="en-US">
                <a:solidFill>
                  <a:srgbClr val="4E5658"/>
                </a:solidFill>
              </a:rPr>
              <a:t>GBU OR VERTICAL</a:t>
            </a:r>
          </a:p>
        </p:txBody>
      </p:sp>
      <p:sp>
        <p:nvSpPr>
          <p:cNvPr id="177166" name="Rectangle 14"/>
          <p:cNvSpPr>
            <a:spLocks noGrp="1" noChangeArrowheads="1"/>
          </p:cNvSpPr>
          <p:nvPr>
            <p:ph type="ctrTitle" sz="quarter"/>
          </p:nvPr>
        </p:nvSpPr>
        <p:spPr>
          <a:xfrm>
            <a:off x="703263" y="2130425"/>
            <a:ext cx="7772400" cy="14700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600" b="1">
                <a:solidFill>
                  <a:schemeClr val="bg1"/>
                </a:solidFill>
              </a:defRPr>
            </a:lvl1pPr>
          </a:lstStyle>
          <a:p>
            <a:pPr lvl="0"/>
            <a:r>
              <a:rPr lang="en-US" noProof="0" smtClean="0"/>
              <a:t>CLICK TO EDIT MASTER TITLE STYLE</a:t>
            </a:r>
          </a:p>
        </p:txBody>
      </p:sp>
      <p:sp>
        <p:nvSpPr>
          <p:cNvPr id="177167" name="Rectangle 15"/>
          <p:cNvSpPr>
            <a:spLocks noGrp="1" noChangeArrowheads="1"/>
          </p:cNvSpPr>
          <p:nvPr>
            <p:ph type="subTitle" sz="quarter" idx="1"/>
          </p:nvPr>
        </p:nvSpPr>
        <p:spPr>
          <a:xfrm>
            <a:off x="703263" y="3656013"/>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2492085975"/>
      </p:ext>
    </p:extLst>
  </p:cSld>
  <p:clrMapOvr>
    <a:masterClrMapping/>
  </p:clrMapOvr>
  <p:hf hd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CF3F8516-8A94-4E4E-B1F0-F5A213C62A7C}"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4970741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1634D6C2-94BA-4362-8752-7E05783043C3}"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9428211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18732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5137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32102734-8F53-4808-B61E-5C598EB2CE11}"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4828740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Footer Placeholder 6"/>
          <p:cNvSpPr>
            <a:spLocks noGrp="1"/>
          </p:cNvSpPr>
          <p:nvPr>
            <p:ph type="ftr" sz="quarter" idx="10"/>
          </p:nvPr>
        </p:nvSpPr>
        <p:spPr/>
        <p:txBody>
          <a:bodyPr/>
          <a:lstStyle>
            <a:lvl1pPr>
              <a:defRPr/>
            </a:lvl1pPr>
          </a:lstStyle>
          <a:p>
            <a:r>
              <a:rPr lang="en-US">
                <a:solidFill>
                  <a:srgbClr val="4E5658"/>
                </a:solidFill>
              </a:rPr>
              <a:t>PRESENTATION TITLE</a:t>
            </a:r>
          </a:p>
        </p:txBody>
      </p:sp>
      <p:sp>
        <p:nvSpPr>
          <p:cNvPr id="8" name="Slide Number Placeholder 7"/>
          <p:cNvSpPr>
            <a:spLocks noGrp="1"/>
          </p:cNvSpPr>
          <p:nvPr>
            <p:ph type="sldNum" sz="quarter" idx="11"/>
          </p:nvPr>
        </p:nvSpPr>
        <p:spPr/>
        <p:txBody>
          <a:bodyPr/>
          <a:lstStyle>
            <a:lvl1pPr>
              <a:defRPr/>
            </a:lvl1pPr>
          </a:lstStyle>
          <a:p>
            <a:fld id="{C1C9FE62-9DEC-4091-92EC-763ADD909EC5}"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42848986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Footer Placeholder 2"/>
          <p:cNvSpPr>
            <a:spLocks noGrp="1"/>
          </p:cNvSpPr>
          <p:nvPr>
            <p:ph type="ftr" sz="quarter" idx="10"/>
          </p:nvPr>
        </p:nvSpPr>
        <p:spPr/>
        <p:txBody>
          <a:bodyPr/>
          <a:lstStyle>
            <a:lvl1pPr>
              <a:defRPr/>
            </a:lvl1pPr>
          </a:lstStyle>
          <a:p>
            <a:r>
              <a:rPr lang="en-US">
                <a:solidFill>
                  <a:srgbClr val="4E5658"/>
                </a:solidFill>
              </a:rPr>
              <a:t>PRESENTATION TITLE</a:t>
            </a:r>
          </a:p>
        </p:txBody>
      </p:sp>
      <p:sp>
        <p:nvSpPr>
          <p:cNvPr id="4" name="Slide Number Placeholder 3"/>
          <p:cNvSpPr>
            <a:spLocks noGrp="1"/>
          </p:cNvSpPr>
          <p:nvPr>
            <p:ph type="sldNum" sz="quarter" idx="11"/>
          </p:nvPr>
        </p:nvSpPr>
        <p:spPr/>
        <p:txBody>
          <a:bodyPr/>
          <a:lstStyle>
            <a:lvl1pPr>
              <a:defRPr/>
            </a:lvl1pPr>
          </a:lstStyle>
          <a:p>
            <a:fld id="{A3708373-7E2D-48AC-ADB7-5C8DDF3FBE49}"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9515689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solidFill>
                  <a:srgbClr val="4E5658"/>
                </a:solidFill>
              </a:rPr>
              <a:t>PRESENTATION TITLE</a:t>
            </a:r>
          </a:p>
        </p:txBody>
      </p:sp>
      <p:sp>
        <p:nvSpPr>
          <p:cNvPr id="3" name="Slide Number Placeholder 2"/>
          <p:cNvSpPr>
            <a:spLocks noGrp="1"/>
          </p:cNvSpPr>
          <p:nvPr>
            <p:ph type="sldNum" sz="quarter" idx="11"/>
          </p:nvPr>
        </p:nvSpPr>
        <p:spPr/>
        <p:txBody>
          <a:bodyPr/>
          <a:lstStyle>
            <a:lvl1pPr>
              <a:defRPr/>
            </a:lvl1pPr>
          </a:lstStyle>
          <a:p>
            <a:fld id="{0ABE3DF9-76B1-4BF3-9EC4-57C56F5BC8B0}"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4061598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243A4CC6-4641-4F73-9207-E42E907DBBCA}"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8117164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A019186E-3A87-4996-AD33-A95C9AE2B58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1407891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8183D085-C1CF-422C-A74A-2575DBF0DA22}"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8340719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6838"/>
            <a:ext cx="2193925" cy="5856287"/>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187325" y="96838"/>
            <a:ext cx="6429375" cy="5856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F054F87F-7BD1-42DA-AB1A-1257F7188E6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41289383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77162"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80975" y="836613"/>
            <a:ext cx="878205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5"/>
          <p:cNvCxnSpPr/>
          <p:nvPr userDrawn="1"/>
        </p:nvCxnSpPr>
        <p:spPr>
          <a:xfrm>
            <a:off x="187325" y="6438900"/>
            <a:ext cx="8775700"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77164"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6688"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4"/>
          <p:cNvSpPr>
            <a:spLocks noGrp="1"/>
          </p:cNvSpPr>
          <p:nvPr>
            <p:ph type="ftr" sz="quarter" idx="3"/>
          </p:nvPr>
        </p:nvSpPr>
        <p:spPr>
          <a:xfrm>
            <a:off x="187325" y="6503988"/>
            <a:ext cx="1233488" cy="163512"/>
          </a:xfrm>
        </p:spPr>
        <p:txBody>
          <a:bodyPr/>
          <a:lstStyle>
            <a:lvl1pPr>
              <a:defRPr>
                <a:latin typeface="+mn-lt"/>
                <a:ea typeface="+mn-ea"/>
                <a:cs typeface="ＭＳ Ｐゴシック" charset="-128"/>
              </a:defRPr>
            </a:lvl1pPr>
          </a:lstStyle>
          <a:p>
            <a:pPr>
              <a:defRPr/>
            </a:pPr>
            <a:r>
              <a:rPr lang="en-US">
                <a:solidFill>
                  <a:srgbClr val="4E5658"/>
                </a:solidFill>
              </a:rPr>
              <a:t>GBU OR VERTICAL</a:t>
            </a:r>
          </a:p>
        </p:txBody>
      </p:sp>
      <p:sp>
        <p:nvSpPr>
          <p:cNvPr id="177166" name="Rectangle 14"/>
          <p:cNvSpPr>
            <a:spLocks noGrp="1" noChangeArrowheads="1"/>
          </p:cNvSpPr>
          <p:nvPr>
            <p:ph type="ctrTitle" sz="quarter"/>
          </p:nvPr>
        </p:nvSpPr>
        <p:spPr>
          <a:xfrm>
            <a:off x="703263" y="2130425"/>
            <a:ext cx="7772400" cy="14700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600" b="1">
                <a:solidFill>
                  <a:schemeClr val="bg1"/>
                </a:solidFill>
              </a:defRPr>
            </a:lvl1pPr>
          </a:lstStyle>
          <a:p>
            <a:pPr lvl="0"/>
            <a:r>
              <a:rPr lang="en-US" noProof="0" smtClean="0"/>
              <a:t>CLICK TO EDIT MASTER TITLE STYLE</a:t>
            </a:r>
          </a:p>
        </p:txBody>
      </p:sp>
      <p:sp>
        <p:nvSpPr>
          <p:cNvPr id="177167" name="Rectangle 15"/>
          <p:cNvSpPr>
            <a:spLocks noGrp="1" noChangeArrowheads="1"/>
          </p:cNvSpPr>
          <p:nvPr>
            <p:ph type="subTitle" sz="quarter" idx="1"/>
          </p:nvPr>
        </p:nvSpPr>
        <p:spPr>
          <a:xfrm>
            <a:off x="703263" y="3656013"/>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1348756572"/>
      </p:ext>
    </p:extLst>
  </p:cSld>
  <p:clrMapOvr>
    <a:masterClrMapping/>
  </p:clrMapOvr>
  <p:hf hd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CF3F8516-8A94-4E4E-B1F0-F5A213C62A7C}"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2905178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1634D6C2-94BA-4362-8752-7E05783043C3}"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5890270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18732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5137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32102734-8F53-4808-B61E-5C598EB2CE11}"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8323398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Footer Placeholder 6"/>
          <p:cNvSpPr>
            <a:spLocks noGrp="1"/>
          </p:cNvSpPr>
          <p:nvPr>
            <p:ph type="ftr" sz="quarter" idx="10"/>
          </p:nvPr>
        </p:nvSpPr>
        <p:spPr/>
        <p:txBody>
          <a:bodyPr/>
          <a:lstStyle>
            <a:lvl1pPr>
              <a:defRPr/>
            </a:lvl1pPr>
          </a:lstStyle>
          <a:p>
            <a:r>
              <a:rPr lang="en-US">
                <a:solidFill>
                  <a:srgbClr val="4E5658"/>
                </a:solidFill>
              </a:rPr>
              <a:t>PRESENTATION TITLE</a:t>
            </a:r>
          </a:p>
        </p:txBody>
      </p:sp>
      <p:sp>
        <p:nvSpPr>
          <p:cNvPr id="8" name="Slide Number Placeholder 7"/>
          <p:cNvSpPr>
            <a:spLocks noGrp="1"/>
          </p:cNvSpPr>
          <p:nvPr>
            <p:ph type="sldNum" sz="quarter" idx="11"/>
          </p:nvPr>
        </p:nvSpPr>
        <p:spPr/>
        <p:txBody>
          <a:bodyPr/>
          <a:lstStyle>
            <a:lvl1pPr>
              <a:defRPr/>
            </a:lvl1pPr>
          </a:lstStyle>
          <a:p>
            <a:fld id="{C1C9FE62-9DEC-4091-92EC-763ADD909EC5}"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5274274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Footer Placeholder 2"/>
          <p:cNvSpPr>
            <a:spLocks noGrp="1"/>
          </p:cNvSpPr>
          <p:nvPr>
            <p:ph type="ftr" sz="quarter" idx="10"/>
          </p:nvPr>
        </p:nvSpPr>
        <p:spPr/>
        <p:txBody>
          <a:bodyPr/>
          <a:lstStyle>
            <a:lvl1pPr>
              <a:defRPr/>
            </a:lvl1pPr>
          </a:lstStyle>
          <a:p>
            <a:r>
              <a:rPr lang="en-US">
                <a:solidFill>
                  <a:srgbClr val="4E5658"/>
                </a:solidFill>
              </a:rPr>
              <a:t>PRESENTATION TITLE</a:t>
            </a:r>
          </a:p>
        </p:txBody>
      </p:sp>
      <p:sp>
        <p:nvSpPr>
          <p:cNvPr id="4" name="Slide Number Placeholder 3"/>
          <p:cNvSpPr>
            <a:spLocks noGrp="1"/>
          </p:cNvSpPr>
          <p:nvPr>
            <p:ph type="sldNum" sz="quarter" idx="11"/>
          </p:nvPr>
        </p:nvSpPr>
        <p:spPr/>
        <p:txBody>
          <a:bodyPr/>
          <a:lstStyle>
            <a:lvl1pPr>
              <a:defRPr/>
            </a:lvl1pPr>
          </a:lstStyle>
          <a:p>
            <a:fld id="{A3708373-7E2D-48AC-ADB7-5C8DDF3FBE49}"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5799678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solidFill>
                  <a:srgbClr val="4E5658"/>
                </a:solidFill>
              </a:rPr>
              <a:t>PRESENTATION TITLE</a:t>
            </a:r>
          </a:p>
        </p:txBody>
      </p:sp>
      <p:sp>
        <p:nvSpPr>
          <p:cNvPr id="3" name="Slide Number Placeholder 2"/>
          <p:cNvSpPr>
            <a:spLocks noGrp="1"/>
          </p:cNvSpPr>
          <p:nvPr>
            <p:ph type="sldNum" sz="quarter" idx="11"/>
          </p:nvPr>
        </p:nvSpPr>
        <p:spPr/>
        <p:txBody>
          <a:bodyPr/>
          <a:lstStyle>
            <a:lvl1pPr>
              <a:defRPr/>
            </a:lvl1pPr>
          </a:lstStyle>
          <a:p>
            <a:fld id="{0ABE3DF9-76B1-4BF3-9EC4-57C56F5BC8B0}"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7803192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243A4CC6-4641-4F73-9207-E42E907DBBCA}"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51596933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solidFill>
                  <a:srgbClr val="4E5658"/>
                </a:solidFill>
              </a:rPr>
              <a:t>PRESENTATION TITLE</a:t>
            </a:r>
          </a:p>
        </p:txBody>
      </p:sp>
      <p:sp>
        <p:nvSpPr>
          <p:cNvPr id="6" name="Slide Number Placeholder 5"/>
          <p:cNvSpPr>
            <a:spLocks noGrp="1"/>
          </p:cNvSpPr>
          <p:nvPr>
            <p:ph type="sldNum" sz="quarter" idx="11"/>
          </p:nvPr>
        </p:nvSpPr>
        <p:spPr/>
        <p:txBody>
          <a:bodyPr/>
          <a:lstStyle>
            <a:lvl1pPr>
              <a:defRPr/>
            </a:lvl1pPr>
          </a:lstStyle>
          <a:p>
            <a:fld id="{A019186E-3A87-4996-AD33-A95C9AE2B58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414882240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8183D085-C1CF-422C-A74A-2575DBF0DA22}"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2678157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6838"/>
            <a:ext cx="2193925" cy="5856287"/>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187325" y="96838"/>
            <a:ext cx="6429375" cy="5856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Footer Placeholder 3"/>
          <p:cNvSpPr>
            <a:spLocks noGrp="1"/>
          </p:cNvSpPr>
          <p:nvPr>
            <p:ph type="ftr" sz="quarter" idx="10"/>
          </p:nvPr>
        </p:nvSpPr>
        <p:spPr/>
        <p:txBody>
          <a:bodyPr/>
          <a:lstStyle>
            <a:lvl1pPr>
              <a:defRPr/>
            </a:lvl1pPr>
          </a:lstStyle>
          <a:p>
            <a:r>
              <a:rPr lang="en-US">
                <a:solidFill>
                  <a:srgbClr val="4E5658"/>
                </a:solidFill>
              </a:rPr>
              <a:t>PRESENTATION TITLE</a:t>
            </a:r>
          </a:p>
        </p:txBody>
      </p:sp>
      <p:sp>
        <p:nvSpPr>
          <p:cNvPr id="5" name="Slide Number Placeholder 4"/>
          <p:cNvSpPr>
            <a:spLocks noGrp="1"/>
          </p:cNvSpPr>
          <p:nvPr>
            <p:ph type="sldNum" sz="quarter" idx="11"/>
          </p:nvPr>
        </p:nvSpPr>
        <p:spPr/>
        <p:txBody>
          <a:bodyPr/>
          <a:lstStyle>
            <a:lvl1pPr>
              <a:defRPr/>
            </a:lvl1pPr>
          </a:lstStyle>
          <a:p>
            <a:fld id="{F054F87F-7BD1-42DA-AB1A-1257F7188E6B}"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127951896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967715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Content with Imag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59825" y="1962150"/>
            <a:ext cx="4903200" cy="29196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7" name="Title 1"/>
          <p:cNvSpPr>
            <a:spLocks noGrp="1"/>
          </p:cNvSpPr>
          <p:nvPr>
            <p:ph type="title" hasCustomPrompt="1"/>
          </p:nvPr>
        </p:nvSpPr>
        <p:spPr>
          <a:xfrm>
            <a:off x="87569" y="96838"/>
            <a:ext cx="8775700"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4E5658"/>
                </a:solidFill>
              </a:rPr>
              <a:pPr>
                <a:defRPr/>
              </a:pPr>
              <a:t>‹#›</a:t>
            </a:fld>
            <a:endParaRPr lang="en-US" dirty="0">
              <a:solidFill>
                <a:srgbClr val="4E5658"/>
              </a:solidFill>
            </a:endParaRPr>
          </a:p>
        </p:txBody>
      </p:sp>
      <p:sp>
        <p:nvSpPr>
          <p:cNvPr id="13" name="Text Placeholder 2"/>
          <p:cNvSpPr>
            <a:spLocks noGrp="1"/>
          </p:cNvSpPr>
          <p:nvPr>
            <p:ph idx="12" hasCustomPrompt="1"/>
          </p:nvPr>
        </p:nvSpPr>
        <p:spPr bwMode="auto">
          <a:xfrm>
            <a:off x="196850"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lvl3pPr>
            <a:lvl4pPr marL="895350" indent="-180975">
              <a:buFont typeface="Arial" pitchFamily="34" charset="0"/>
              <a:buChar char="•"/>
              <a:defRPr sz="1600"/>
            </a:lvl4pPr>
            <a:lvl5pPr marL="1257300" indent="-180975">
              <a:buFont typeface="Calibri" pitchFamily="34" charset="0"/>
              <a:buChar char="‐"/>
              <a:defRPr sz="1600"/>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25424319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a:extLst>
              <a:ext uri="{28A0092B-C50C-407E-A947-70E740481C1C}">
                <a14:useLocalDpi xmlns:a14="http://schemas.microsoft.com/office/drawing/2010/main" val="0"/>
              </a:ext>
            </a:extLst>
          </a:blip>
          <a:srcRect r="5936"/>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2400457" cy="230832"/>
          </a:xfrm>
          <a:prstGeom prst="rect">
            <a:avLst/>
          </a:prstGeom>
          <a:noFill/>
        </p:spPr>
        <p:txBody>
          <a:bodyPr wrap="square" rtlCol="0">
            <a:spAutoFit/>
          </a:bodyPr>
          <a:lstStyle/>
          <a:p>
            <a:r>
              <a:rPr lang="nl-NL" sz="900" dirty="0" smtClean="0">
                <a:solidFill>
                  <a:srgbClr val="0C3471"/>
                </a:solidFill>
                <a:latin typeface="Calibri"/>
              </a:rPr>
              <a:t>PENTAIR | ADVANCED FILTRATION</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0548490"/>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234175927"/>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a:extLst>
              <a:ext uri="{28A0092B-C50C-407E-A947-70E740481C1C}">
                <a14:useLocalDpi xmlns:a14="http://schemas.microsoft.com/office/drawing/2010/main" val="0"/>
              </a:ext>
            </a:extLst>
          </a:blip>
          <a:srcRect b="7582"/>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1293944" cy="230832"/>
          </a:xfrm>
          <a:prstGeom prst="rect">
            <a:avLst/>
          </a:prstGeom>
          <a:noFill/>
        </p:spPr>
        <p:txBody>
          <a:bodyPr wrap="none" rtlCol="0">
            <a:spAutoFit/>
          </a:bodyPr>
          <a:lstStyle/>
          <a:p>
            <a:r>
              <a:rPr lang="nl-NL" sz="900" dirty="0" smtClean="0">
                <a:solidFill>
                  <a:srgbClr val="FFFFFF"/>
                </a:solidFill>
                <a:latin typeface="Calibri"/>
              </a:rPr>
              <a:t>ADVANCED FILTRATION</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0927212"/>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501672034"/>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349469984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822563738"/>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57097250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6562355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148604506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609867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a:extLst>
              <a:ext uri="{28A0092B-C50C-407E-A947-70E740481C1C}">
                <a14:useLocalDpi xmlns:a14="http://schemas.microsoft.com/office/drawing/2010/main" val="0"/>
              </a:ext>
            </a:extLst>
          </a:blip>
          <a:srcRect b="7582"/>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15559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213593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a:extLst>
              <a:ext uri="{28A0092B-C50C-407E-A947-70E740481C1C}">
                <a14:useLocalDpi xmlns:a14="http://schemas.microsoft.com/office/drawing/2010/main" val="0"/>
              </a:ext>
            </a:extLst>
          </a:blip>
          <a:srcRect l="29277" r="7346"/>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3578524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a:extLst>
              <a:ext uri="{28A0092B-C50C-407E-A947-70E740481C1C}">
                <a14:useLocalDpi xmlns:a14="http://schemas.microsoft.com/office/drawing/2010/main" val="0"/>
              </a:ext>
            </a:extLst>
          </a:blip>
          <a:srcRect t="43878" r="25278"/>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360110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439" y="96838"/>
            <a:ext cx="8854960" cy="609600"/>
          </a:xfrm>
          <a:prstGeom prst="rect">
            <a:avLst/>
          </a:prstGeom>
        </p:spPr>
        <p:txBody>
          <a:bodyPr anchor="b"/>
          <a:lstStyle>
            <a:lvl1pPr>
              <a:defRPr/>
            </a:lvl1pPr>
          </a:lstStyle>
          <a:p>
            <a:r>
              <a:rPr lang="en-US" dirty="0" smtClean="0"/>
              <a:t>Slide title</a:t>
            </a:r>
            <a:endParaRPr lang="en-US" dirty="0"/>
          </a:p>
        </p:txBody>
      </p:sp>
      <p:sp>
        <p:nvSpPr>
          <p:cNvPr id="9" name="Tijdelijke aanduiding voor dianummer 2"/>
          <p:cNvSpPr>
            <a:spLocks noGrp="1"/>
          </p:cNvSpPr>
          <p:nvPr>
            <p:ph type="sldNum" sz="quarter" idx="10"/>
          </p:nvPr>
        </p:nvSpPr>
        <p:spPr>
          <a:xfrm>
            <a:off x="6920868"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Content Placeholder 2"/>
          <p:cNvSpPr>
            <a:spLocks noGrp="1"/>
          </p:cNvSpPr>
          <p:nvPr>
            <p:ph idx="1" hasCustomPrompt="1"/>
          </p:nvPr>
        </p:nvSpPr>
        <p:spPr>
          <a:xfrm>
            <a:off x="91441" y="809625"/>
            <a:ext cx="8871584"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467928895"/>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439" y="96838"/>
            <a:ext cx="8854960" cy="609600"/>
          </a:xfrm>
          <a:prstGeom prst="rect">
            <a:avLst/>
          </a:prstGeom>
        </p:spPr>
        <p:txBody>
          <a:bodyPr anchor="b"/>
          <a:lstStyle>
            <a:lvl1pPr>
              <a:defRPr/>
            </a:lvl1pPr>
          </a:lstStyle>
          <a:p>
            <a:r>
              <a:rPr lang="en-US" dirty="0" smtClean="0"/>
              <a:t>Slide title</a:t>
            </a:r>
            <a:endParaRPr lang="en-US" dirty="0"/>
          </a:p>
        </p:txBody>
      </p:sp>
      <p:sp>
        <p:nvSpPr>
          <p:cNvPr id="9" name="Tijdelijke aanduiding voor dianummer 2"/>
          <p:cNvSpPr>
            <a:spLocks noGrp="1"/>
          </p:cNvSpPr>
          <p:nvPr>
            <p:ph type="sldNum" sz="quarter" idx="10"/>
          </p:nvPr>
        </p:nvSpPr>
        <p:spPr>
          <a:xfrm>
            <a:off x="6920868"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Content Placeholder 2"/>
          <p:cNvSpPr>
            <a:spLocks noGrp="1"/>
          </p:cNvSpPr>
          <p:nvPr>
            <p:ph idx="1" hasCustomPrompt="1"/>
          </p:nvPr>
        </p:nvSpPr>
        <p:spPr>
          <a:xfrm>
            <a:off x="91441" y="809625"/>
            <a:ext cx="8871584"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349674035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a:extLst>
              <a:ext uri="{28A0092B-C50C-407E-A947-70E740481C1C}">
                <a14:useLocalDpi xmlns:a14="http://schemas.microsoft.com/office/drawing/2010/main" val="0"/>
              </a:ext>
            </a:extLst>
          </a:blip>
          <a:srcRect r="5936"/>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2400457" cy="230832"/>
          </a:xfrm>
          <a:prstGeom prst="rect">
            <a:avLst/>
          </a:prstGeom>
          <a:noFill/>
        </p:spPr>
        <p:txBody>
          <a:bodyPr wrap="square" rtlCol="0">
            <a:spAutoFit/>
          </a:bodyPr>
          <a:lstStyle/>
          <a:p>
            <a:r>
              <a:rPr lang="nl-NL" sz="900" dirty="0" smtClean="0">
                <a:solidFill>
                  <a:srgbClr val="0C3471"/>
                </a:solidFill>
                <a:latin typeface="Calibri"/>
              </a:rPr>
              <a:t>PENTAIR | ADVANCED FILTRATION</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2017342"/>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524992443"/>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a:extLst>
              <a:ext uri="{28A0092B-C50C-407E-A947-70E740481C1C}">
                <a14:useLocalDpi xmlns:a14="http://schemas.microsoft.com/office/drawing/2010/main" val="0"/>
              </a:ext>
            </a:extLst>
          </a:blip>
          <a:srcRect b="7582"/>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1293944" cy="230832"/>
          </a:xfrm>
          <a:prstGeom prst="rect">
            <a:avLst/>
          </a:prstGeom>
          <a:noFill/>
        </p:spPr>
        <p:txBody>
          <a:bodyPr wrap="none" rtlCol="0">
            <a:spAutoFit/>
          </a:bodyPr>
          <a:lstStyle/>
          <a:p>
            <a:r>
              <a:rPr lang="nl-NL" sz="900" dirty="0" smtClean="0">
                <a:solidFill>
                  <a:srgbClr val="FFFFFF"/>
                </a:solidFill>
                <a:latin typeface="Calibri"/>
              </a:rPr>
              <a:t>ADVANCED FILTRATION</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8072191"/>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920474599"/>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249367731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520465664"/>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126376854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77628843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225136183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9128497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a:extLst>
              <a:ext uri="{28A0092B-C50C-407E-A947-70E740481C1C}">
                <a14:useLocalDpi xmlns:a14="http://schemas.microsoft.com/office/drawing/2010/main" val="0"/>
              </a:ext>
            </a:extLst>
          </a:blip>
          <a:srcRect b="7582"/>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286972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5300918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a:extLst>
              <a:ext uri="{28A0092B-C50C-407E-A947-70E740481C1C}">
                <a14:useLocalDpi xmlns:a14="http://schemas.microsoft.com/office/drawing/2010/main" val="0"/>
              </a:ext>
            </a:extLst>
          </a:blip>
          <a:srcRect l="29277" r="7346"/>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1227443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a:extLst>
              <a:ext uri="{28A0092B-C50C-407E-A947-70E740481C1C}">
                <a14:useLocalDpi xmlns:a14="http://schemas.microsoft.com/office/drawing/2010/main" val="0"/>
              </a:ext>
            </a:extLst>
          </a:blip>
          <a:srcRect t="43878" r="25278"/>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610155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439" y="96838"/>
            <a:ext cx="8854960" cy="609600"/>
          </a:xfrm>
          <a:prstGeom prst="rect">
            <a:avLst/>
          </a:prstGeom>
        </p:spPr>
        <p:txBody>
          <a:bodyPr anchor="b"/>
          <a:lstStyle>
            <a:lvl1pPr>
              <a:defRPr/>
            </a:lvl1pPr>
          </a:lstStyle>
          <a:p>
            <a:r>
              <a:rPr lang="en-US" dirty="0" smtClean="0"/>
              <a:t>Slide title</a:t>
            </a:r>
            <a:endParaRPr lang="en-US" dirty="0"/>
          </a:p>
        </p:txBody>
      </p:sp>
      <p:sp>
        <p:nvSpPr>
          <p:cNvPr id="9" name="Tijdelijke aanduiding voor dianummer 2"/>
          <p:cNvSpPr>
            <a:spLocks noGrp="1"/>
          </p:cNvSpPr>
          <p:nvPr>
            <p:ph type="sldNum" sz="quarter" idx="10"/>
          </p:nvPr>
        </p:nvSpPr>
        <p:spPr>
          <a:xfrm>
            <a:off x="6920868"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Content Placeholder 2"/>
          <p:cNvSpPr>
            <a:spLocks noGrp="1"/>
          </p:cNvSpPr>
          <p:nvPr>
            <p:ph idx="1" hasCustomPrompt="1"/>
          </p:nvPr>
        </p:nvSpPr>
        <p:spPr>
          <a:xfrm>
            <a:off x="91441" y="809625"/>
            <a:ext cx="8871584"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Tree>
    <p:extLst>
      <p:ext uri="{BB962C8B-B14F-4D97-AF65-F5344CB8AC3E}">
        <p14:creationId xmlns:p14="http://schemas.microsoft.com/office/powerpoint/2010/main" val="80819150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31512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53720600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6027966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833103255"/>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20803119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59538891"/>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11359278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35401015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378199246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615633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5786644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04471"/>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6106076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3" name="Picture 25" descr="42-22113517_2.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20638"/>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4325786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14" name="Picture 22" descr="42-25271379.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1" name="Tekstvak 10"/>
          <p:cNvSpPr txBox="1"/>
          <p:nvPr userDrawn="1"/>
        </p:nvSpPr>
        <p:spPr>
          <a:xfrm>
            <a:off x="828675" y="6612784"/>
            <a:ext cx="502061" cy="230832"/>
          </a:xfrm>
          <a:prstGeom prst="rect">
            <a:avLst/>
          </a:prstGeom>
          <a:noFill/>
        </p:spPr>
        <p:txBody>
          <a:bodyPr wrap="none" rtlCol="0">
            <a:spAutoFit/>
          </a:bodyPr>
          <a:lstStyle/>
          <a:p>
            <a:r>
              <a:rPr lang="nl-NL" sz="900" dirty="0" smtClean="0">
                <a:solidFill>
                  <a:srgbClr val="FFFFFF"/>
                </a:solidFill>
                <a:latin typeface="Calibri"/>
              </a:rPr>
              <a:t>X-Flow</a:t>
            </a:r>
            <a:endParaRPr lang="en-US" sz="900" dirty="0">
              <a:solidFill>
                <a:srgbClr val="FFFFFF"/>
              </a:solidFill>
              <a:latin typeface="Calibri"/>
            </a:endParaRP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5231925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fld id="{DA1E0E1A-8E2D-4D89-9700-3AB72A98951F}"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055710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fld id="{3ABA0A6B-02E3-4DD4-B38A-021752C7934C}"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911757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fld id="{15266DE9-1ADD-46DB-BD6B-0B8FEEDFDFCD}"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092883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2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041400"/>
            <a:ext cx="4311650" cy="4911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fld id="{1FF73FE1-4271-447A-8F68-BF05CDB5BEDB}" type="slidenum">
              <a:rPr lang="en-US">
                <a:solidFill>
                  <a:srgbClr val="4E5658"/>
                </a:solidFill>
              </a:rPr>
              <a:pPr/>
              <a:t>‹#›</a:t>
            </a:fld>
            <a:endParaRPr lang="en-US">
              <a:solidFill>
                <a:srgbClr val="4E5658"/>
              </a:solidFill>
            </a:endParaRPr>
          </a:p>
        </p:txBody>
      </p: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888311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fld id="{6F7CDF35-B862-4589-8822-645BCF6E1A0C}" type="slidenum">
              <a:rPr lang="en-US">
                <a:solidFill>
                  <a:srgbClr val="4E5658"/>
                </a:solidFill>
              </a:rPr>
              <a:pPr/>
              <a:t>‹#›</a:t>
            </a:fld>
            <a:endParaRPr lang="en-US">
              <a:solidFill>
                <a:srgbClr val="4E5658"/>
              </a:solidFill>
            </a:endParaRPr>
          </a:p>
        </p:txBody>
      </p:sp>
      <p:cxnSp>
        <p:nvCxnSpPr>
          <p:cNvPr id="8" name="Straight Connector 7"/>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229630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fld id="{EF55781B-F543-47C1-AB22-927B519FFC0A}" type="slidenum">
              <a:rPr lang="en-US">
                <a:solidFill>
                  <a:srgbClr val="4E5658"/>
                </a:solidFill>
              </a:rPr>
              <a:pPr/>
              <a:t>‹#›</a:t>
            </a:fld>
            <a:endParaRPr lang="en-US">
              <a:solidFill>
                <a:srgbClr val="4E5658"/>
              </a:solidFill>
            </a:endParaRPr>
          </a:p>
        </p:txBody>
      </p:sp>
      <p:cxnSp>
        <p:nvCxnSpPr>
          <p:cNvPr id="4" name="Straight Connector 3"/>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5725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5DCE4289-7D16-4AF9-A731-71122FCE2E6D}" type="slidenum">
              <a:rPr lang="en-US">
                <a:solidFill>
                  <a:srgbClr val="4E5658"/>
                </a:solidFill>
              </a:rPr>
              <a:pPr/>
              <a:t>‹#›</a:t>
            </a:fld>
            <a:endParaRPr lang="en-US">
              <a:solidFill>
                <a:srgbClr val="4E5658"/>
              </a:solidFill>
            </a:endParaRPr>
          </a:p>
        </p:txBody>
      </p:sp>
      <p:cxnSp>
        <p:nvCxnSpPr>
          <p:cNvPr id="3" name="Straight Connector 2"/>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463729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822DA663-2B98-466C-B136-524ABD005EC3}" type="slidenum">
              <a:rPr lang="en-US">
                <a:solidFill>
                  <a:srgbClr val="4E5658"/>
                </a:solidFill>
              </a:rPr>
              <a:pPr/>
              <a:t>‹#›</a:t>
            </a:fld>
            <a:endParaRPr lang="en-US">
              <a:solidFill>
                <a:srgbClr val="4E5658"/>
              </a:solidFill>
            </a:endParaRPr>
          </a:p>
        </p:txBody>
      </p: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982613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4B283954-4AE6-4166-8C6E-D44D50CE68A2}" type="slidenum">
              <a:rPr lang="en-US">
                <a:solidFill>
                  <a:srgbClr val="4E5658"/>
                </a:solidFill>
              </a:rPr>
              <a:pPr/>
              <a:t>‹#›</a:t>
            </a:fld>
            <a:endParaRPr lang="en-US">
              <a:solidFill>
                <a:srgbClr val="4E5658"/>
              </a:solidFill>
            </a:endParaRPr>
          </a:p>
        </p:txBody>
      </p: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095729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fld id="{E0DA9541-0A06-47C0-BC53-9D7A27F11377}"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623282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9263" y="273050"/>
            <a:ext cx="2203450" cy="5680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25" y="273050"/>
            <a:ext cx="6459538" cy="5680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fld id="{781D2F9C-F08C-4CD6-B24A-A6C935AF9D38}"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932418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87325" y="273050"/>
            <a:ext cx="8815388"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5"/>
          <p:cNvSpPr>
            <a:spLocks noGrp="1"/>
          </p:cNvSpPr>
          <p:nvPr>
            <p:ph type="sldNum" sz="quarter" idx="10"/>
          </p:nvPr>
        </p:nvSpPr>
        <p:spPr/>
        <p:txBody>
          <a:bodyPr/>
          <a:lstStyle>
            <a:lvl1pPr>
              <a:defRPr/>
            </a:lvl1pPr>
          </a:lstStyle>
          <a:p>
            <a:fld id="{1B0CC464-B212-4E86-A390-12FDE88344CB}" type="slidenum">
              <a:rPr lang="en-US">
                <a:solidFill>
                  <a:srgbClr val="4E5658"/>
                </a:solidFill>
              </a:rPr>
              <a:pPr/>
              <a:t>‹#›</a:t>
            </a:fld>
            <a:endParaRPr lang="en-US">
              <a:solidFill>
                <a:srgbClr val="4E5658"/>
              </a:solidFill>
            </a:endParaRPr>
          </a:p>
        </p:txBody>
      </p:sp>
      <p:cxnSp>
        <p:nvCxnSpPr>
          <p:cNvPr id="4" name="Straight Connector 3"/>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137443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7013" y="273050"/>
            <a:ext cx="8775700" cy="4873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25" y="1041400"/>
            <a:ext cx="4311650" cy="491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51375" y="1041400"/>
            <a:ext cx="4311650" cy="23796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51375" y="3573463"/>
            <a:ext cx="4311650" cy="2379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p:txBody>
          <a:bodyPr/>
          <a:lstStyle>
            <a:lvl1pPr>
              <a:defRPr/>
            </a:lvl1pPr>
          </a:lstStyle>
          <a:p>
            <a:fld id="{546C95F2-BEDF-4D8F-839D-A1155460E5D3}" type="slidenum">
              <a:rPr lang="en-US">
                <a:solidFill>
                  <a:srgbClr val="4E5658"/>
                </a:solidFill>
              </a:rPr>
              <a:pPr/>
              <a:t>‹#›</a:t>
            </a:fld>
            <a:endParaRPr lang="en-US">
              <a:solidFill>
                <a:srgbClr val="4E5658"/>
              </a:solidFill>
            </a:endParaRPr>
          </a:p>
        </p:txBody>
      </p:sp>
      <p:cxnSp>
        <p:nvCxnSpPr>
          <p:cNvPr id="7" name="Straight Connector 6"/>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702513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7013" y="273050"/>
            <a:ext cx="8775700" cy="48736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87325" y="1041400"/>
            <a:ext cx="8775700" cy="4911725"/>
          </a:xfrm>
        </p:spPr>
        <p:txBody>
          <a:bodyPr/>
          <a:lstStyle/>
          <a:p>
            <a:pPr lvl="0"/>
            <a:endParaRPr lang="en-US" noProof="0" smtClean="0"/>
          </a:p>
        </p:txBody>
      </p:sp>
      <p:sp>
        <p:nvSpPr>
          <p:cNvPr id="4" name="Slide Number Placeholder 5"/>
          <p:cNvSpPr>
            <a:spLocks noGrp="1"/>
          </p:cNvSpPr>
          <p:nvPr>
            <p:ph type="sldNum" sz="quarter" idx="10"/>
          </p:nvPr>
        </p:nvSpPr>
        <p:spPr/>
        <p:txBody>
          <a:bodyPr/>
          <a:lstStyle>
            <a:lvl1pPr>
              <a:defRPr/>
            </a:lvl1pPr>
          </a:lstStyle>
          <a:p>
            <a:fld id="{75E08739-C427-4C0A-A2CC-28B0995CF6D5}" type="slidenum">
              <a:rPr lang="en-US">
                <a:solidFill>
                  <a:srgbClr val="4E5658"/>
                </a:solidFill>
              </a:rPr>
              <a:pPr/>
              <a:t>‹#›</a:t>
            </a:fld>
            <a:endParaRPr lang="en-US">
              <a:solidFill>
                <a:srgbClr val="4E5658"/>
              </a:solidFill>
            </a:endParaRPr>
          </a:p>
        </p:txBody>
      </p:sp>
      <p:cxnSp>
        <p:nvCxnSpPr>
          <p:cNvPr id="5" name="Straight Connector 4"/>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899184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5" name="Straight Connector 4"/>
          <p:cNvCxnSpPr/>
          <p:nvPr userDrawn="1"/>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87325" y="1041400"/>
            <a:ext cx="8775700" cy="483064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0"/>
            <a:endParaRPr lang="en-US" dirty="0"/>
          </a:p>
        </p:txBody>
      </p:sp>
      <p:sp>
        <p:nvSpPr>
          <p:cNvPr id="10" name="Title Placeholder 1"/>
          <p:cNvSpPr>
            <a:spLocks noGrp="1"/>
          </p:cNvSpPr>
          <p:nvPr>
            <p:ph type="title"/>
          </p:nvPr>
        </p:nvSpPr>
        <p:spPr bwMode="auto">
          <a:xfrm>
            <a:off x="187325" y="96838"/>
            <a:ext cx="8407400" cy="609600"/>
          </a:xfrm>
          <a:prstGeom prst="rect">
            <a:avLst/>
          </a:prstGeom>
          <a:noFill/>
          <a:ln w="9525">
            <a:noFill/>
            <a:miter lim="800000"/>
            <a:headEnd/>
            <a:tailEnd/>
          </a:ln>
        </p:spPr>
        <p:txBody>
          <a:bodyPr/>
          <a:lstStyle/>
          <a:p>
            <a:pPr lvl="0"/>
            <a:r>
              <a:rPr lang="en-US"/>
              <a:t>Click to edit Master title style</a:t>
            </a:r>
          </a:p>
        </p:txBody>
      </p:sp>
      <p:sp>
        <p:nvSpPr>
          <p:cNvPr id="22" name="Content Placeholder 21"/>
          <p:cNvSpPr>
            <a:spLocks noGrp="1"/>
          </p:cNvSpPr>
          <p:nvPr>
            <p:ph sz="quarter" idx="12"/>
          </p:nvPr>
        </p:nvSpPr>
        <p:spPr>
          <a:xfrm>
            <a:off x="187325" y="6162675"/>
            <a:ext cx="8775700" cy="398842"/>
          </a:xfrm>
          <a:ln>
            <a:noFill/>
          </a:ln>
        </p:spPr>
        <p:txBody>
          <a:bodyPr/>
          <a:lstStyle>
            <a:lvl1pPr marL="0" algn="ctr">
              <a:spcBef>
                <a:spcPts val="0"/>
              </a:spcBef>
              <a:spcAft>
                <a:spcPts val="0"/>
              </a:spcAft>
              <a:buFontTx/>
              <a:buNone/>
              <a:defRPr sz="2600" b="1">
                <a:solidFill>
                  <a:schemeClr val="tx2"/>
                </a:solidFill>
              </a:defRPr>
            </a:lvl1pPr>
            <a:lvl2pPr marL="0" algn="ctr">
              <a:spcBef>
                <a:spcPts val="0"/>
              </a:spcBef>
              <a:spcAft>
                <a:spcPts val="0"/>
              </a:spcAft>
              <a:buFontTx/>
              <a:buNone/>
              <a:defRPr sz="2200"/>
            </a:lvl2pPr>
            <a:lvl3pPr marL="0" algn="ctr">
              <a:spcBef>
                <a:spcPts val="0"/>
              </a:spcBef>
              <a:spcAft>
                <a:spcPts val="0"/>
              </a:spcAft>
              <a:buFontTx/>
              <a:buNone/>
              <a:defRPr sz="2200"/>
            </a:lvl3pPr>
            <a:lvl4pPr marL="0" algn="ctr">
              <a:spcBef>
                <a:spcPts val="0"/>
              </a:spcBef>
              <a:spcAft>
                <a:spcPts val="0"/>
              </a:spcAft>
              <a:buFontTx/>
              <a:buNone/>
              <a:defRPr sz="2200"/>
            </a:lvl4pPr>
            <a:lvl5pPr marL="0" algn="ctr">
              <a:spcBef>
                <a:spcPts val="0"/>
              </a:spcBef>
              <a:spcAft>
                <a:spcPts val="0"/>
              </a:spcAft>
              <a:buFontTx/>
              <a:buNone/>
              <a:defRPr sz="2200"/>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6437AE3D-3101-4772-BE07-AEEB541D78B3}"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832861051"/>
      </p:ext>
    </p:extLst>
  </p:cSld>
  <p:clrMapOvr>
    <a:overrideClrMapping bg1="lt1" tx1="dk1" bg2="lt2" tx2="dk2" accent1="accent1" accent2="accent2" accent3="accent3" accent4="accent4" accent5="accent5" accent6="accent6" hlink="hlink" folHlink="folHlink"/>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cxnSp>
        <p:nvCxnSpPr>
          <p:cNvPr id="5" name="Straight Connector 4"/>
          <p:cNvCxnSpPr/>
          <p:nvPr userDrawn="1"/>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87325" y="1041400"/>
            <a:ext cx="8775700" cy="483064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0"/>
            <a:endParaRPr lang="en-US" dirty="0"/>
          </a:p>
        </p:txBody>
      </p:sp>
      <p:sp>
        <p:nvSpPr>
          <p:cNvPr id="10" name="Title Placeholder 1"/>
          <p:cNvSpPr>
            <a:spLocks noGrp="1"/>
          </p:cNvSpPr>
          <p:nvPr>
            <p:ph type="title"/>
          </p:nvPr>
        </p:nvSpPr>
        <p:spPr bwMode="auto">
          <a:xfrm>
            <a:off x="187325" y="96838"/>
            <a:ext cx="8407400" cy="609600"/>
          </a:xfrm>
          <a:prstGeom prst="rect">
            <a:avLst/>
          </a:prstGeom>
          <a:noFill/>
          <a:ln w="9525">
            <a:noFill/>
            <a:miter lim="800000"/>
            <a:headEnd/>
            <a:tailEnd/>
          </a:ln>
        </p:spPr>
        <p:txBody>
          <a:bodyPr/>
          <a:lstStyle/>
          <a:p>
            <a:pPr lvl="0"/>
            <a:r>
              <a:rPr lang="en-US"/>
              <a:t>Click to edit Master title style</a:t>
            </a:r>
          </a:p>
        </p:txBody>
      </p:sp>
      <p:sp>
        <p:nvSpPr>
          <p:cNvPr id="22" name="Content Placeholder 21"/>
          <p:cNvSpPr>
            <a:spLocks noGrp="1"/>
          </p:cNvSpPr>
          <p:nvPr>
            <p:ph sz="quarter" idx="12"/>
          </p:nvPr>
        </p:nvSpPr>
        <p:spPr>
          <a:xfrm>
            <a:off x="187325" y="6162675"/>
            <a:ext cx="8775700" cy="398842"/>
          </a:xfrm>
          <a:ln>
            <a:noFill/>
          </a:ln>
        </p:spPr>
        <p:txBody>
          <a:bodyPr/>
          <a:lstStyle>
            <a:lvl1pPr marL="0" algn="ctr">
              <a:spcBef>
                <a:spcPts val="0"/>
              </a:spcBef>
              <a:spcAft>
                <a:spcPts val="0"/>
              </a:spcAft>
              <a:buFontTx/>
              <a:buNone/>
              <a:defRPr sz="2600" b="1">
                <a:solidFill>
                  <a:schemeClr val="tx2"/>
                </a:solidFill>
              </a:defRPr>
            </a:lvl1pPr>
            <a:lvl2pPr marL="0" algn="ctr">
              <a:spcBef>
                <a:spcPts val="0"/>
              </a:spcBef>
              <a:spcAft>
                <a:spcPts val="0"/>
              </a:spcAft>
              <a:buFontTx/>
              <a:buNone/>
              <a:defRPr sz="2200"/>
            </a:lvl2pPr>
            <a:lvl3pPr marL="0" algn="ctr">
              <a:spcBef>
                <a:spcPts val="0"/>
              </a:spcBef>
              <a:spcAft>
                <a:spcPts val="0"/>
              </a:spcAft>
              <a:buFontTx/>
              <a:buNone/>
              <a:defRPr sz="2200"/>
            </a:lvl3pPr>
            <a:lvl4pPr marL="0" algn="ctr">
              <a:spcBef>
                <a:spcPts val="0"/>
              </a:spcBef>
              <a:spcAft>
                <a:spcPts val="0"/>
              </a:spcAft>
              <a:buFontTx/>
              <a:buNone/>
              <a:defRPr sz="2200"/>
            </a:lvl4pPr>
            <a:lvl5pPr marL="0" algn="ctr">
              <a:spcBef>
                <a:spcPts val="0"/>
              </a:spcBef>
              <a:spcAft>
                <a:spcPts val="0"/>
              </a:spcAft>
              <a:buFontTx/>
              <a:buNone/>
              <a:defRPr sz="2200"/>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C6D833F2-0255-483F-A31B-4251DA0D93D6}"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2177100820"/>
      </p:ext>
    </p:extLst>
  </p:cSld>
  <p:clrMapOvr>
    <a:overrideClrMapping bg1="lt1" tx1="dk1" bg2="lt2" tx2="dk2" accent1="accent1" accent2="accent2" accent3="accent3" accent4="accent4" accent5="accent5" accent6="accent6" hlink="hlink" folHlink="folHlink"/>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cxnSp>
        <p:nvCxnSpPr>
          <p:cNvPr id="5" name="Straight Connector 4"/>
          <p:cNvCxnSpPr/>
          <p:nvPr userDrawn="1"/>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87325" y="1041400"/>
            <a:ext cx="8775700" cy="483064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0"/>
            <a:endParaRPr lang="en-US" dirty="0"/>
          </a:p>
        </p:txBody>
      </p:sp>
      <p:sp>
        <p:nvSpPr>
          <p:cNvPr id="10" name="Title Placeholder 1"/>
          <p:cNvSpPr>
            <a:spLocks noGrp="1"/>
          </p:cNvSpPr>
          <p:nvPr>
            <p:ph type="title"/>
          </p:nvPr>
        </p:nvSpPr>
        <p:spPr bwMode="auto">
          <a:xfrm>
            <a:off x="187325" y="96838"/>
            <a:ext cx="8407400" cy="609600"/>
          </a:xfrm>
          <a:prstGeom prst="rect">
            <a:avLst/>
          </a:prstGeom>
          <a:noFill/>
          <a:ln w="9525">
            <a:noFill/>
            <a:miter lim="800000"/>
            <a:headEnd/>
            <a:tailEnd/>
          </a:ln>
        </p:spPr>
        <p:txBody>
          <a:bodyPr/>
          <a:lstStyle/>
          <a:p>
            <a:pPr lvl="0"/>
            <a:r>
              <a:rPr lang="en-US"/>
              <a:t>Click to edit Master title style</a:t>
            </a:r>
          </a:p>
        </p:txBody>
      </p:sp>
      <p:sp>
        <p:nvSpPr>
          <p:cNvPr id="22" name="Content Placeholder 21"/>
          <p:cNvSpPr>
            <a:spLocks noGrp="1"/>
          </p:cNvSpPr>
          <p:nvPr>
            <p:ph sz="quarter" idx="12"/>
          </p:nvPr>
        </p:nvSpPr>
        <p:spPr>
          <a:xfrm>
            <a:off x="187325" y="6162675"/>
            <a:ext cx="8775700" cy="398842"/>
          </a:xfrm>
          <a:ln>
            <a:noFill/>
          </a:ln>
        </p:spPr>
        <p:txBody>
          <a:bodyPr/>
          <a:lstStyle>
            <a:lvl1pPr marL="0" algn="ctr">
              <a:spcBef>
                <a:spcPts val="0"/>
              </a:spcBef>
              <a:spcAft>
                <a:spcPts val="0"/>
              </a:spcAft>
              <a:buFontTx/>
              <a:buNone/>
              <a:defRPr sz="2600" b="1">
                <a:solidFill>
                  <a:schemeClr val="tx2"/>
                </a:solidFill>
              </a:defRPr>
            </a:lvl1pPr>
            <a:lvl2pPr marL="0" algn="ctr">
              <a:spcBef>
                <a:spcPts val="0"/>
              </a:spcBef>
              <a:spcAft>
                <a:spcPts val="0"/>
              </a:spcAft>
              <a:buFontTx/>
              <a:buNone/>
              <a:defRPr sz="2200"/>
            </a:lvl2pPr>
            <a:lvl3pPr marL="0" algn="ctr">
              <a:spcBef>
                <a:spcPts val="0"/>
              </a:spcBef>
              <a:spcAft>
                <a:spcPts val="0"/>
              </a:spcAft>
              <a:buFontTx/>
              <a:buNone/>
              <a:defRPr sz="2200"/>
            </a:lvl3pPr>
            <a:lvl4pPr marL="0" algn="ctr">
              <a:spcBef>
                <a:spcPts val="0"/>
              </a:spcBef>
              <a:spcAft>
                <a:spcPts val="0"/>
              </a:spcAft>
              <a:buFontTx/>
              <a:buNone/>
              <a:defRPr sz="2200"/>
            </a:lvl4pPr>
            <a:lvl5pPr marL="0" algn="ctr">
              <a:spcBef>
                <a:spcPts val="0"/>
              </a:spcBef>
              <a:spcAft>
                <a:spcPts val="0"/>
              </a:spcAft>
              <a:buFontTx/>
              <a:buNone/>
              <a:defRPr sz="2200"/>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91ED2478-D879-4CEB-B04F-A47E1DED661E}" type="slidenum">
              <a:rPr lang="en-US">
                <a:solidFill>
                  <a:srgbClr val="4E5658"/>
                </a:solidFill>
              </a:rPr>
              <a:pPr/>
              <a:t>‹#›</a:t>
            </a:fld>
            <a:endParaRPr lang="en-US">
              <a:solidFill>
                <a:srgbClr val="4E5658"/>
              </a:solidFill>
            </a:endParaRPr>
          </a:p>
        </p:txBody>
      </p:sp>
    </p:spTree>
    <p:extLst>
      <p:ext uri="{BB962C8B-B14F-4D97-AF65-F5344CB8AC3E}">
        <p14:creationId xmlns:p14="http://schemas.microsoft.com/office/powerpoint/2010/main" val="39154033"/>
      </p:ext>
    </p:extLst>
  </p:cSld>
  <p:clrMapOvr>
    <a:overrideClrMapping bg1="lt1" tx1="dk1" bg2="lt2" tx2="dk2" accent1="accent1" accent2="accent2" accent3="accent3" accent4="accent4" accent5="accent5" accent6="accent6" hlink="hlink" folHlink="folHlink"/>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obj" preserve="1">
  <p:cSld name="Intro">
    <p:spTree>
      <p:nvGrpSpPr>
        <p:cNvPr id="1" name=""/>
        <p:cNvGrpSpPr/>
        <p:nvPr/>
      </p:nvGrpSpPr>
      <p:grpSpPr>
        <a:xfrm>
          <a:off x="0" y="0"/>
          <a:ext cx="0" cy="0"/>
          <a:chOff x="0" y="0"/>
          <a:chExt cx="0" cy="0"/>
        </a:xfrm>
      </p:grpSpPr>
      <p:pic>
        <p:nvPicPr>
          <p:cNvPr id="10" name="Picture 10" descr="PentairSilverGray_SmallPattern"/>
          <p:cNvPicPr>
            <a:picLocks noChangeAspect="1" noChangeArrowheads="1"/>
          </p:cNvPicPr>
          <p:nvPr userDrawn="1">
            <p:custDataLst>
              <p:tags r:id="rId1"/>
            </p:custDataLst>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bwMode="gray">
          <a:xfrm>
            <a:off x="462587" y="1112838"/>
            <a:ext cx="8216275" cy="731520"/>
          </a:xfrm>
        </p:spPr>
        <p:txBody>
          <a:bodyPr/>
          <a:lstStyle>
            <a:lvl1pPr>
              <a:lnSpc>
                <a:spcPts val="3000"/>
              </a:lnSpc>
              <a:defRPr sz="1800" cap="all" baseline="0">
                <a:solidFill>
                  <a:schemeClr val="accent5"/>
                </a:solidFill>
              </a:defRPr>
            </a:lvl1pPr>
          </a:lstStyle>
          <a:p>
            <a:r>
              <a:rPr lang="en-US" dirty="0" smtClean="0"/>
              <a:t>CLICK TO EDIT MASTER TITLE STYLE</a:t>
            </a:r>
            <a:endParaRPr lang="en-US" dirty="0"/>
          </a:p>
        </p:txBody>
      </p:sp>
      <p:sp>
        <p:nvSpPr>
          <p:cNvPr id="3" name="Content Placeholder 2"/>
          <p:cNvSpPr>
            <a:spLocks noGrp="1"/>
          </p:cNvSpPr>
          <p:nvPr>
            <p:ph idx="1"/>
          </p:nvPr>
        </p:nvSpPr>
        <p:spPr bwMode="gray">
          <a:xfrm>
            <a:off x="462587" y="1828799"/>
            <a:ext cx="8216275" cy="4322763"/>
          </a:xfrm>
        </p:spPr>
        <p:txBody>
          <a:bodyPr rIns="457200"/>
          <a:lstStyle>
            <a:lvl1pPr marL="0" indent="0">
              <a:lnSpc>
                <a:spcPts val="3500"/>
              </a:lnSpc>
              <a:spcBef>
                <a:spcPts val="0"/>
              </a:spcBef>
              <a:buNone/>
              <a:defRPr sz="3000" b="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smtClean="0"/>
              <a:t>Click to edit Master text styles</a:t>
            </a:r>
          </a:p>
        </p:txBody>
      </p:sp>
      <p:sp>
        <p:nvSpPr>
          <p:cNvPr id="5" name="Footer Placeholder 4"/>
          <p:cNvSpPr>
            <a:spLocks noGrp="1"/>
          </p:cNvSpPr>
          <p:nvPr>
            <p:ph type="ftr" sz="quarter" idx="3"/>
          </p:nvPr>
        </p:nvSpPr>
        <p:spPr bwMode="gray">
          <a:xfrm>
            <a:off x="1194108" y="6629400"/>
            <a:ext cx="5400000" cy="182880"/>
          </a:xfrm>
          <a:prstGeom prst="rect">
            <a:avLst/>
          </a:prstGeom>
        </p:spPr>
        <p:txBody>
          <a:bodyPr vert="horz" wrap="square" lIns="0" tIns="0" rIns="0" bIns="0" numCol="1" anchor="ctr" anchorCtr="0" compatLnSpc="1">
            <a:prstTxWarp prst="textNoShape">
              <a:avLst/>
            </a:prstTxWarp>
          </a:bodyPr>
          <a:lstStyle>
            <a:lvl1pPr algn="l">
              <a:defRPr sz="830">
                <a:solidFill>
                  <a:schemeClr val="bg1"/>
                </a:solidFill>
              </a:defRPr>
            </a:lvl1pPr>
          </a:lstStyle>
          <a:p>
            <a:endParaRPr lang="en-US" b="1" i="1" dirty="0">
              <a:solidFill>
                <a:srgbClr val="FFFFFF"/>
              </a:solidFill>
              <a:latin typeface="Arial" pitchFamily="34" charset="0"/>
            </a:endParaRPr>
          </a:p>
        </p:txBody>
      </p:sp>
      <p:cxnSp>
        <p:nvCxnSpPr>
          <p:cNvPr id="8" name="Straight Connector 7"/>
          <p:cNvCxnSpPr/>
          <p:nvPr userDrawn="1"/>
        </p:nvCxnSpPr>
        <p:spPr bwMode="gray">
          <a:xfrm rot="5400000">
            <a:off x="919470" y="6748463"/>
            <a:ext cx="220663" cy="1588"/>
          </a:xfrm>
          <a:prstGeom prst="line">
            <a:avLst/>
          </a:prstGeom>
          <a:ln w="6350" cap="flat" cmpd="sng" algn="ctr">
            <a:solidFill>
              <a:schemeClr val="bg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Slide Number Placeholder 5"/>
          <p:cNvSpPr>
            <a:spLocks noGrp="1"/>
          </p:cNvSpPr>
          <p:nvPr>
            <p:ph type="sldNum" sz="quarter" idx="13"/>
          </p:nvPr>
        </p:nvSpPr>
        <p:spPr>
          <a:xfrm>
            <a:off x="6829425" y="6626225"/>
            <a:ext cx="2133600" cy="180975"/>
          </a:xfrm>
        </p:spPr>
        <p:txBody>
          <a:bodyPr/>
          <a:lstStyle>
            <a:lvl1pPr>
              <a:defRPr>
                <a:solidFill>
                  <a:schemeClr val="bg1"/>
                </a:solidFill>
              </a:defRPr>
            </a:lvl1pPr>
          </a:lstStyle>
          <a:p>
            <a:fld id="{91ED2478-D879-4CEB-B04F-A47E1DED661E}" type="slidenum">
              <a:rPr lang="en-US" smtClean="0">
                <a:solidFill>
                  <a:srgbClr val="FFFFFF"/>
                </a:solidFill>
              </a:rPr>
              <a:pPr/>
              <a:t>‹#›</a:t>
            </a:fld>
            <a:endParaRPr lang="en-US">
              <a:solidFill>
                <a:srgbClr val="FFFFFF"/>
              </a:solidFill>
            </a:endParaRPr>
          </a:p>
        </p:txBody>
      </p:sp>
      <p:cxnSp>
        <p:nvCxnSpPr>
          <p:cNvPr id="11" name="Straight Connector 10"/>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Tree>
    <p:extLst>
      <p:ext uri="{BB962C8B-B14F-4D97-AF65-F5344CB8AC3E}">
        <p14:creationId xmlns:p14="http://schemas.microsoft.com/office/powerpoint/2010/main" val="2676775821"/>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type="secHead" preserve="1">
  <p:cSld name="Section Header Style 3 Bright Blue Small">
    <p:spTree>
      <p:nvGrpSpPr>
        <p:cNvPr id="1" name=""/>
        <p:cNvGrpSpPr/>
        <p:nvPr/>
      </p:nvGrpSpPr>
      <p:grpSpPr>
        <a:xfrm>
          <a:off x="0" y="0"/>
          <a:ext cx="0" cy="0"/>
          <a:chOff x="0" y="0"/>
          <a:chExt cx="0" cy="0"/>
        </a:xfrm>
      </p:grpSpPr>
      <p:pic>
        <p:nvPicPr>
          <p:cNvPr id="9" name="Picture 8" descr="pentair_smallpatternRevContr_BB.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bwMode="gray">
          <a:xfrm>
            <a:off x="458788" y="685800"/>
            <a:ext cx="5460428" cy="2743200"/>
          </a:xfrm>
        </p:spPr>
        <p:txBody>
          <a:bodyPr rIns="457200"/>
          <a:lstStyle>
            <a:lvl1pPr algn="l">
              <a:lnSpc>
                <a:spcPct val="85000"/>
              </a:lnSpc>
              <a:defRPr sz="4000" b="0" cap="none">
                <a:solidFill>
                  <a:schemeClr val="bg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458788" y="3657600"/>
            <a:ext cx="5460428" cy="1500187"/>
          </a:xfrm>
        </p:spPr>
        <p:txBody>
          <a:bodyPr/>
          <a:lstStyle>
            <a:lvl1pPr marL="0" indent="0">
              <a:lnSpc>
                <a:spcPct val="100000"/>
              </a:lnSpc>
              <a:buNone/>
              <a:defRPr sz="1600" b="0">
                <a:solidFill>
                  <a:schemeClr val="bg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1" name="Footer Placeholder 4"/>
          <p:cNvSpPr>
            <a:spLocks noGrp="1"/>
          </p:cNvSpPr>
          <p:nvPr>
            <p:ph type="ftr" sz="quarter" idx="3"/>
          </p:nvPr>
        </p:nvSpPr>
        <p:spPr bwMode="gray">
          <a:xfrm>
            <a:off x="1194108" y="6629400"/>
            <a:ext cx="5400000" cy="182880"/>
          </a:xfrm>
          <a:prstGeom prst="rect">
            <a:avLst/>
          </a:prstGeom>
        </p:spPr>
        <p:txBody>
          <a:bodyPr vert="horz" wrap="square" lIns="0" tIns="0" rIns="0" bIns="0" numCol="1" anchor="ctr" anchorCtr="0" compatLnSpc="1">
            <a:prstTxWarp prst="textNoShape">
              <a:avLst/>
            </a:prstTxWarp>
          </a:bodyPr>
          <a:lstStyle>
            <a:lvl1pPr algn="l">
              <a:defRPr sz="830">
                <a:solidFill>
                  <a:schemeClr val="bg1"/>
                </a:solidFill>
              </a:defRPr>
            </a:lvl1pPr>
          </a:lstStyle>
          <a:p>
            <a:endParaRPr lang="en-US" b="1" i="1" dirty="0">
              <a:solidFill>
                <a:srgbClr val="FFFFFF"/>
              </a:solidFill>
              <a:latin typeface="Arial" pitchFamily="34" charset="0"/>
            </a:endParaRPr>
          </a:p>
        </p:txBody>
      </p:sp>
      <p:sp>
        <p:nvSpPr>
          <p:cNvPr id="16" name="Slide Number Placeholder 5"/>
          <p:cNvSpPr>
            <a:spLocks noGrp="1"/>
          </p:cNvSpPr>
          <p:nvPr>
            <p:ph type="sldNum" sz="quarter" idx="13"/>
          </p:nvPr>
        </p:nvSpPr>
        <p:spPr>
          <a:xfrm>
            <a:off x="6829425" y="6626225"/>
            <a:ext cx="2133600" cy="180975"/>
          </a:xfrm>
        </p:spPr>
        <p:txBody>
          <a:bodyPr/>
          <a:lstStyle>
            <a:lvl1pPr>
              <a:defRPr>
                <a:solidFill>
                  <a:schemeClr val="bg1"/>
                </a:solidFill>
              </a:defRPr>
            </a:lvl1pPr>
          </a:lstStyle>
          <a:p>
            <a:fld id="{91ED2478-D879-4CEB-B04F-A47E1DED661E}" type="slidenum">
              <a:rPr lang="en-US" smtClean="0">
                <a:solidFill>
                  <a:srgbClr val="FFFFFF"/>
                </a:solidFill>
              </a:rPr>
              <a:pPr/>
              <a:t>‹#›</a:t>
            </a:fld>
            <a:endParaRPr lang="en-US">
              <a:solidFill>
                <a:srgbClr val="FFFFFF"/>
              </a:solidFill>
            </a:endParaRPr>
          </a:p>
        </p:txBody>
      </p:sp>
      <p:cxnSp>
        <p:nvCxnSpPr>
          <p:cNvPr id="17" name="Straight Connector 16"/>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Tree>
    <p:extLst>
      <p:ext uri="{BB962C8B-B14F-4D97-AF65-F5344CB8AC3E}">
        <p14:creationId xmlns:p14="http://schemas.microsoft.com/office/powerpoint/2010/main" val="2869946760"/>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5-column">
    <p:spTree>
      <p:nvGrpSpPr>
        <p:cNvPr id="1" name=""/>
        <p:cNvGrpSpPr/>
        <p:nvPr/>
      </p:nvGrpSpPr>
      <p:grpSpPr>
        <a:xfrm>
          <a:off x="0" y="0"/>
          <a:ext cx="0" cy="0"/>
          <a:chOff x="0" y="0"/>
          <a:chExt cx="0" cy="0"/>
        </a:xfrm>
      </p:grpSpPr>
      <p:sp>
        <p:nvSpPr>
          <p:cNvPr id="10" name="Footer Placeholder 4"/>
          <p:cNvSpPr>
            <a:spLocks noGrp="1"/>
          </p:cNvSpPr>
          <p:nvPr>
            <p:ph type="ftr" sz="quarter" idx="3"/>
          </p:nvPr>
        </p:nvSpPr>
        <p:spPr bwMode="gray">
          <a:xfrm>
            <a:off x="1194108" y="6629400"/>
            <a:ext cx="5400000" cy="182880"/>
          </a:xfrm>
          <a:prstGeom prst="rect">
            <a:avLst/>
          </a:prstGeom>
        </p:spPr>
        <p:txBody>
          <a:bodyPr vert="horz" wrap="square" lIns="0" tIns="0" rIns="0" bIns="0" numCol="1" anchor="ctr" anchorCtr="0" compatLnSpc="1">
            <a:prstTxWarp prst="textNoShape">
              <a:avLst/>
            </a:prstTxWarp>
          </a:bodyPr>
          <a:lstStyle>
            <a:lvl1pPr algn="l">
              <a:defRPr sz="830">
                <a:solidFill>
                  <a:schemeClr val="tx1"/>
                </a:solidFill>
              </a:defRPr>
            </a:lvl1pPr>
          </a:lstStyle>
          <a:p>
            <a:endParaRPr lang="en-US" b="1" i="1" dirty="0">
              <a:solidFill>
                <a:srgbClr val="4C4C4C"/>
              </a:solidFill>
              <a:latin typeface="Arial" pitchFamily="34" charset="0"/>
            </a:endParaRPr>
          </a:p>
        </p:txBody>
      </p:sp>
      <p:sp>
        <p:nvSpPr>
          <p:cNvPr id="20" name="Text Placeholder 14"/>
          <p:cNvSpPr>
            <a:spLocks noGrp="1"/>
          </p:cNvSpPr>
          <p:nvPr>
            <p:ph type="body" sz="quarter" idx="13"/>
          </p:nvPr>
        </p:nvSpPr>
        <p:spPr>
          <a:xfrm>
            <a:off x="452438" y="914400"/>
            <a:ext cx="8226425" cy="730974"/>
          </a:xfrm>
        </p:spPr>
        <p:txBody>
          <a:bodyPr/>
          <a:lstStyle>
            <a:lvl1pPr marL="0" indent="0">
              <a:buNone/>
              <a:defRPr sz="1800" b="0">
                <a:solidFill>
                  <a:schemeClr val="accent3"/>
                </a:solidFill>
              </a:defRPr>
            </a:lvl1pPr>
          </a:lstStyle>
          <a:p>
            <a:pPr lvl="0"/>
            <a:r>
              <a:rPr lang="en-US" dirty="0" smtClean="0"/>
              <a:t>Click to edit Master text styles</a:t>
            </a:r>
          </a:p>
        </p:txBody>
      </p:sp>
      <p:sp>
        <p:nvSpPr>
          <p:cNvPr id="28" name="Picture Placeholder 3"/>
          <p:cNvSpPr>
            <a:spLocks noGrp="1"/>
          </p:cNvSpPr>
          <p:nvPr>
            <p:ph type="pic" sz="quarter" idx="10" hasCustomPrompt="1"/>
          </p:nvPr>
        </p:nvSpPr>
        <p:spPr>
          <a:xfrm>
            <a:off x="452438" y="3338077"/>
            <a:ext cx="1525434" cy="2448357"/>
          </a:xfrm>
          <a:solidFill>
            <a:schemeClr val="tx2"/>
          </a:solidFill>
        </p:spPr>
        <p:txBody>
          <a:bodyPr anchor="ctr" anchorCtr="0"/>
          <a:lstStyle>
            <a:lvl1pPr marL="0" indent="0" algn="ctr">
              <a:buNone/>
              <a:defRPr sz="1600">
                <a:solidFill>
                  <a:schemeClr val="bg1"/>
                </a:solidFill>
              </a:defRPr>
            </a:lvl1pPr>
          </a:lstStyle>
          <a:p>
            <a:r>
              <a:rPr lang="en-CA" dirty="0" smtClean="0"/>
              <a:t>Click to insert picture</a:t>
            </a:r>
            <a:endParaRPr lang="en-CA" dirty="0"/>
          </a:p>
        </p:txBody>
      </p:sp>
      <p:sp>
        <p:nvSpPr>
          <p:cNvPr id="29" name="Picture Placeholder 3"/>
          <p:cNvSpPr>
            <a:spLocks noGrp="1"/>
          </p:cNvSpPr>
          <p:nvPr>
            <p:ph type="pic" sz="quarter" idx="15" hasCustomPrompt="1"/>
          </p:nvPr>
        </p:nvSpPr>
        <p:spPr>
          <a:xfrm>
            <a:off x="2194141" y="3338077"/>
            <a:ext cx="1440386" cy="2448357"/>
          </a:xfrm>
          <a:solidFill>
            <a:schemeClr val="tx2"/>
          </a:solidFill>
        </p:spPr>
        <p:txBody>
          <a:bodyPr anchor="ctr" anchorCtr="0"/>
          <a:lstStyle>
            <a:lvl1pPr marL="0" indent="0" algn="ctr">
              <a:buNone/>
              <a:defRPr sz="1600">
                <a:solidFill>
                  <a:schemeClr val="bg1"/>
                </a:solidFill>
              </a:defRPr>
            </a:lvl1pPr>
          </a:lstStyle>
          <a:p>
            <a:r>
              <a:rPr lang="en-CA" dirty="0" smtClean="0"/>
              <a:t>Click to insert picture</a:t>
            </a:r>
            <a:endParaRPr lang="en-CA" dirty="0"/>
          </a:p>
        </p:txBody>
      </p:sp>
      <p:sp>
        <p:nvSpPr>
          <p:cNvPr id="30" name="Picture Placeholder 3"/>
          <p:cNvSpPr>
            <a:spLocks noGrp="1"/>
          </p:cNvSpPr>
          <p:nvPr>
            <p:ph type="pic" sz="quarter" idx="16" hasCustomPrompt="1"/>
          </p:nvPr>
        </p:nvSpPr>
        <p:spPr>
          <a:xfrm>
            <a:off x="3845692" y="3338077"/>
            <a:ext cx="1440386" cy="2448357"/>
          </a:xfrm>
          <a:solidFill>
            <a:schemeClr val="tx2"/>
          </a:solidFill>
        </p:spPr>
        <p:txBody>
          <a:bodyPr anchor="ctr" anchorCtr="0"/>
          <a:lstStyle>
            <a:lvl1pPr marL="0" indent="0" algn="ctr">
              <a:buNone/>
              <a:defRPr sz="1600">
                <a:solidFill>
                  <a:schemeClr val="bg1"/>
                </a:solidFill>
              </a:defRPr>
            </a:lvl1pPr>
          </a:lstStyle>
          <a:p>
            <a:r>
              <a:rPr lang="en-CA" dirty="0" smtClean="0"/>
              <a:t>Click to insert picture</a:t>
            </a:r>
            <a:endParaRPr lang="en-CA" dirty="0"/>
          </a:p>
        </p:txBody>
      </p:sp>
      <p:sp>
        <p:nvSpPr>
          <p:cNvPr id="31" name="Picture Placeholder 3"/>
          <p:cNvSpPr>
            <a:spLocks noGrp="1"/>
          </p:cNvSpPr>
          <p:nvPr>
            <p:ph type="pic" sz="quarter" idx="17" hasCustomPrompt="1"/>
          </p:nvPr>
        </p:nvSpPr>
        <p:spPr>
          <a:xfrm>
            <a:off x="5502346" y="3338077"/>
            <a:ext cx="1440386" cy="2448357"/>
          </a:xfrm>
          <a:solidFill>
            <a:schemeClr val="tx2"/>
          </a:solidFill>
        </p:spPr>
        <p:txBody>
          <a:bodyPr anchor="ctr" anchorCtr="0"/>
          <a:lstStyle>
            <a:lvl1pPr marL="0" indent="0" algn="ctr">
              <a:buNone/>
              <a:defRPr sz="1600">
                <a:solidFill>
                  <a:schemeClr val="bg1"/>
                </a:solidFill>
              </a:defRPr>
            </a:lvl1pPr>
          </a:lstStyle>
          <a:p>
            <a:r>
              <a:rPr lang="en-CA" dirty="0" smtClean="0"/>
              <a:t>Click to insert picture</a:t>
            </a:r>
            <a:endParaRPr lang="en-CA" dirty="0"/>
          </a:p>
        </p:txBody>
      </p:sp>
      <p:sp>
        <p:nvSpPr>
          <p:cNvPr id="32" name="Picture Placeholder 3"/>
          <p:cNvSpPr>
            <a:spLocks noGrp="1"/>
          </p:cNvSpPr>
          <p:nvPr>
            <p:ph type="pic" sz="quarter" idx="18" hasCustomPrompt="1"/>
          </p:nvPr>
        </p:nvSpPr>
        <p:spPr>
          <a:xfrm>
            <a:off x="7160037" y="3338077"/>
            <a:ext cx="1518825" cy="2448357"/>
          </a:xfrm>
          <a:solidFill>
            <a:schemeClr val="tx2"/>
          </a:solidFill>
        </p:spPr>
        <p:txBody>
          <a:bodyPr anchor="ctr" anchorCtr="0"/>
          <a:lstStyle>
            <a:lvl1pPr marL="0" indent="0" algn="ctr">
              <a:buNone/>
              <a:defRPr sz="1600">
                <a:solidFill>
                  <a:schemeClr val="bg1"/>
                </a:solidFill>
              </a:defRPr>
            </a:lvl1pPr>
          </a:lstStyle>
          <a:p>
            <a:r>
              <a:rPr lang="en-CA" dirty="0" smtClean="0"/>
              <a:t>Click to insert picture</a:t>
            </a:r>
            <a:endParaRPr lang="en-CA" dirty="0"/>
          </a:p>
        </p:txBody>
      </p:sp>
      <p:grpSp>
        <p:nvGrpSpPr>
          <p:cNvPr id="33" name="Group 32"/>
          <p:cNvGrpSpPr/>
          <p:nvPr userDrawn="1"/>
        </p:nvGrpSpPr>
        <p:grpSpPr>
          <a:xfrm>
            <a:off x="2077063" y="1828800"/>
            <a:ext cx="4986318" cy="4191000"/>
            <a:chOff x="2077063" y="1977462"/>
            <a:chExt cx="4986318" cy="1638862"/>
          </a:xfrm>
        </p:grpSpPr>
        <p:cxnSp>
          <p:nvCxnSpPr>
            <p:cNvPr id="34" name="Straight Connector 159743"/>
            <p:cNvCxnSpPr>
              <a:cxnSpLocks noChangeShapeType="1"/>
            </p:cNvCxnSpPr>
            <p:nvPr/>
          </p:nvCxnSpPr>
          <p:spPr bwMode="auto">
            <a:xfrm rot="5400000">
              <a:off x="1258426" y="2796099"/>
              <a:ext cx="1638862" cy="1588"/>
            </a:xfrm>
            <a:prstGeom prst="line">
              <a:avLst/>
            </a:prstGeom>
            <a:noFill/>
            <a:ln w="9525" cap="flat" cmpd="sng" algn="ctr">
              <a:solidFill>
                <a:schemeClr val="tx1"/>
              </a:solidFill>
              <a:prstDash val="sysDash"/>
              <a:round/>
              <a:headEnd type="none" w="med" len="med"/>
              <a:tailEnd type="none" w="med" len="med"/>
            </a:ln>
          </p:spPr>
        </p:cxnSp>
        <p:cxnSp>
          <p:nvCxnSpPr>
            <p:cNvPr id="35" name="Straight Connector 159743"/>
            <p:cNvCxnSpPr>
              <a:cxnSpLocks noChangeShapeType="1"/>
            </p:cNvCxnSpPr>
            <p:nvPr/>
          </p:nvCxnSpPr>
          <p:spPr bwMode="auto">
            <a:xfrm rot="5400000">
              <a:off x="2920973" y="2796099"/>
              <a:ext cx="1638862" cy="1588"/>
            </a:xfrm>
            <a:prstGeom prst="line">
              <a:avLst/>
            </a:prstGeom>
            <a:noFill/>
            <a:ln w="9525" cap="flat" cmpd="sng" algn="ctr">
              <a:solidFill>
                <a:schemeClr val="tx1"/>
              </a:solidFill>
              <a:prstDash val="sysDash"/>
              <a:round/>
              <a:headEnd type="none" w="med" len="med"/>
              <a:tailEnd type="none" w="med" len="med"/>
            </a:ln>
          </p:spPr>
        </p:cxnSp>
        <p:cxnSp>
          <p:nvCxnSpPr>
            <p:cNvPr id="36" name="Straight Connector 159743"/>
            <p:cNvCxnSpPr>
              <a:cxnSpLocks noChangeShapeType="1"/>
            </p:cNvCxnSpPr>
            <p:nvPr/>
          </p:nvCxnSpPr>
          <p:spPr bwMode="auto">
            <a:xfrm rot="5400000">
              <a:off x="4581999" y="2796099"/>
              <a:ext cx="1638862" cy="1588"/>
            </a:xfrm>
            <a:prstGeom prst="line">
              <a:avLst/>
            </a:prstGeom>
            <a:noFill/>
            <a:ln w="9525" cap="flat" cmpd="sng" algn="ctr">
              <a:solidFill>
                <a:schemeClr val="tx1"/>
              </a:solidFill>
              <a:prstDash val="sysDash"/>
              <a:round/>
              <a:headEnd type="none" w="med" len="med"/>
              <a:tailEnd type="none" w="med" len="med"/>
            </a:ln>
          </p:spPr>
        </p:cxnSp>
        <p:cxnSp>
          <p:nvCxnSpPr>
            <p:cNvPr id="37" name="Straight Connector 159743"/>
            <p:cNvCxnSpPr>
              <a:cxnSpLocks noChangeShapeType="1"/>
            </p:cNvCxnSpPr>
            <p:nvPr/>
          </p:nvCxnSpPr>
          <p:spPr bwMode="auto">
            <a:xfrm rot="5400000">
              <a:off x="6243156" y="2796099"/>
              <a:ext cx="1638862" cy="1588"/>
            </a:xfrm>
            <a:prstGeom prst="line">
              <a:avLst/>
            </a:prstGeom>
            <a:noFill/>
            <a:ln w="9525" cap="flat" cmpd="sng" algn="ctr">
              <a:solidFill>
                <a:schemeClr val="tx1"/>
              </a:solidFill>
              <a:prstDash val="sysDash"/>
              <a:round/>
              <a:headEnd type="none" w="med" len="med"/>
              <a:tailEnd type="none" w="med" len="med"/>
            </a:ln>
          </p:spPr>
        </p:cxnSp>
      </p:grpSp>
      <p:sp>
        <p:nvSpPr>
          <p:cNvPr id="4" name="Text Placeholder 3"/>
          <p:cNvSpPr>
            <a:spLocks noGrp="1"/>
          </p:cNvSpPr>
          <p:nvPr>
            <p:ph type="body" sz="quarter" idx="19" hasCustomPrompt="1"/>
          </p:nvPr>
        </p:nvSpPr>
        <p:spPr>
          <a:xfrm>
            <a:off x="452438" y="2438400"/>
            <a:ext cx="1528762" cy="825654"/>
          </a:xfrm>
        </p:spPr>
        <p:txBody>
          <a:bodyPr rIns="0"/>
          <a:lstStyle>
            <a:lvl1pPr marL="90000" indent="-90000">
              <a:lnSpc>
                <a:spcPts val="1250"/>
              </a:lnSpc>
              <a:spcBef>
                <a:spcPts val="0"/>
              </a:spcBef>
              <a:spcAft>
                <a:spcPts val="0"/>
              </a:spcAft>
              <a:defRPr sz="1200" b="0">
                <a:solidFill>
                  <a:schemeClr val="tx1"/>
                </a:solidFill>
              </a:defRPr>
            </a:lvl1pPr>
            <a:lvl2pPr marL="274637" indent="0">
              <a:buNone/>
              <a:defRPr/>
            </a:lvl2pPr>
            <a:lvl3pPr marL="547687" indent="0">
              <a:buNone/>
              <a:defRPr/>
            </a:lvl3pPr>
            <a:lvl4pPr marL="868362" indent="0">
              <a:buNone/>
              <a:defRPr/>
            </a:lvl4pPr>
          </a:lstStyle>
          <a:p>
            <a:pPr lvl="0"/>
            <a:r>
              <a:rPr lang="en-US" dirty="0" smtClean="0"/>
              <a:t>Click to edit text</a:t>
            </a:r>
          </a:p>
        </p:txBody>
      </p:sp>
      <p:sp>
        <p:nvSpPr>
          <p:cNvPr id="6" name="Text Placeholder 5"/>
          <p:cNvSpPr>
            <a:spLocks noGrp="1"/>
          </p:cNvSpPr>
          <p:nvPr>
            <p:ph type="body" sz="quarter" idx="20" hasCustomPrompt="1"/>
          </p:nvPr>
        </p:nvSpPr>
        <p:spPr>
          <a:xfrm>
            <a:off x="452438" y="1962160"/>
            <a:ext cx="1525587" cy="400039"/>
          </a:xfrm>
        </p:spPr>
        <p:txBody>
          <a:bodyPr rIns="0"/>
          <a:lstStyle>
            <a:lvl1pPr marL="0" indent="0">
              <a:spcBef>
                <a:spcPts val="0"/>
              </a:spcBef>
              <a:buNone/>
              <a:defRPr sz="1400" b="0">
                <a:solidFill>
                  <a:schemeClr val="tx2"/>
                </a:solidFill>
              </a:defRPr>
            </a:lvl1pPr>
            <a:lvl2pPr marL="274637" indent="0">
              <a:buNone/>
              <a:defRPr/>
            </a:lvl2pPr>
            <a:lvl3pPr marL="547687" indent="0">
              <a:buNone/>
              <a:defRPr/>
            </a:lvl3pPr>
            <a:lvl4pPr marL="868362" indent="0">
              <a:buNone/>
              <a:defRPr/>
            </a:lvl4pPr>
          </a:lstStyle>
          <a:p>
            <a:pPr lvl="0"/>
            <a:r>
              <a:rPr lang="en-US" dirty="0" smtClean="0"/>
              <a:t>TITLE</a:t>
            </a:r>
          </a:p>
        </p:txBody>
      </p:sp>
      <p:sp>
        <p:nvSpPr>
          <p:cNvPr id="38" name="Text Placeholder 3"/>
          <p:cNvSpPr>
            <a:spLocks noGrp="1"/>
          </p:cNvSpPr>
          <p:nvPr>
            <p:ph type="body" sz="quarter" idx="21" hasCustomPrompt="1"/>
          </p:nvPr>
        </p:nvSpPr>
        <p:spPr>
          <a:xfrm>
            <a:off x="2174489" y="2438400"/>
            <a:ext cx="1460038" cy="825654"/>
          </a:xfrm>
        </p:spPr>
        <p:txBody>
          <a:bodyPr rIns="0"/>
          <a:lstStyle>
            <a:lvl1pPr marL="90000" indent="-90000">
              <a:lnSpc>
                <a:spcPts val="1250"/>
              </a:lnSpc>
              <a:spcBef>
                <a:spcPts val="0"/>
              </a:spcBef>
              <a:spcAft>
                <a:spcPts val="350"/>
              </a:spcAft>
              <a:defRPr lang="en-US" sz="1200" b="0" dirty="0" smtClean="0">
                <a:solidFill>
                  <a:schemeClr val="tx1"/>
                </a:solidFill>
                <a:latin typeface="+mn-lt"/>
                <a:ea typeface="+mn-ea"/>
                <a:cs typeface="+mn-cs"/>
              </a:defRPr>
            </a:lvl1pPr>
            <a:lvl2pPr marL="274637" indent="0">
              <a:buNone/>
              <a:defRPr/>
            </a:lvl2pPr>
            <a:lvl3pPr marL="547687" indent="0">
              <a:buNone/>
              <a:defRPr/>
            </a:lvl3pPr>
            <a:lvl4pPr marL="868362" indent="0">
              <a:buNone/>
              <a:defRPr/>
            </a:lvl4pPr>
          </a:lstStyle>
          <a:p>
            <a:pPr marL="90000" lvl="0" indent="-90000" algn="l" defTabSz="457200" rtl="0" eaLnBrk="1" fontAlgn="base" hangingPunct="1">
              <a:lnSpc>
                <a:spcPts val="1250"/>
              </a:lnSpc>
              <a:spcBef>
                <a:spcPts val="0"/>
              </a:spcBef>
              <a:spcAft>
                <a:spcPts val="0"/>
              </a:spcAft>
              <a:buSzPct val="90000"/>
              <a:buFont typeface="Arial" charset="0"/>
              <a:buChar char="•"/>
            </a:pPr>
            <a:r>
              <a:rPr lang="en-US" dirty="0" smtClean="0"/>
              <a:t>Click to edit text</a:t>
            </a:r>
          </a:p>
        </p:txBody>
      </p:sp>
      <p:sp>
        <p:nvSpPr>
          <p:cNvPr id="39" name="Text Placeholder 5"/>
          <p:cNvSpPr>
            <a:spLocks noGrp="1"/>
          </p:cNvSpPr>
          <p:nvPr>
            <p:ph type="body" sz="quarter" idx="22" hasCustomPrompt="1"/>
          </p:nvPr>
        </p:nvSpPr>
        <p:spPr>
          <a:xfrm>
            <a:off x="2174490" y="1962160"/>
            <a:ext cx="1457006" cy="400039"/>
          </a:xfrm>
        </p:spPr>
        <p:txBody>
          <a:bodyPr rIns="0"/>
          <a:lstStyle>
            <a:lvl1pPr marL="0" indent="0">
              <a:spcBef>
                <a:spcPts val="0"/>
              </a:spcBef>
              <a:buNone/>
              <a:defRPr sz="1400" b="0">
                <a:solidFill>
                  <a:schemeClr val="tx2"/>
                </a:solidFill>
              </a:defRPr>
            </a:lvl1pPr>
            <a:lvl2pPr marL="274637" indent="0">
              <a:buNone/>
              <a:defRPr/>
            </a:lvl2pPr>
            <a:lvl3pPr marL="547687" indent="0">
              <a:buNone/>
              <a:defRPr/>
            </a:lvl3pPr>
            <a:lvl4pPr marL="868362" indent="0">
              <a:buNone/>
              <a:defRPr/>
            </a:lvl4pPr>
          </a:lstStyle>
          <a:p>
            <a:pPr lvl="0"/>
            <a:r>
              <a:rPr lang="en-US" dirty="0" smtClean="0"/>
              <a:t>TITLE</a:t>
            </a:r>
          </a:p>
        </p:txBody>
      </p:sp>
      <p:sp>
        <p:nvSpPr>
          <p:cNvPr id="40" name="Text Placeholder 3"/>
          <p:cNvSpPr>
            <a:spLocks noGrp="1"/>
          </p:cNvSpPr>
          <p:nvPr>
            <p:ph type="body" sz="quarter" idx="23" hasCustomPrompt="1"/>
          </p:nvPr>
        </p:nvSpPr>
        <p:spPr>
          <a:xfrm>
            <a:off x="3831144" y="2438400"/>
            <a:ext cx="1460038" cy="825654"/>
          </a:xfrm>
        </p:spPr>
        <p:txBody>
          <a:bodyPr rIns="0"/>
          <a:lstStyle>
            <a:lvl1pPr marL="90000" indent="-90000">
              <a:lnSpc>
                <a:spcPts val="1250"/>
              </a:lnSpc>
              <a:spcBef>
                <a:spcPts val="0"/>
              </a:spcBef>
              <a:spcAft>
                <a:spcPts val="350"/>
              </a:spcAft>
              <a:defRPr lang="en-US" sz="1200" b="0" dirty="0" smtClean="0">
                <a:solidFill>
                  <a:schemeClr val="tx1"/>
                </a:solidFill>
                <a:latin typeface="+mn-lt"/>
                <a:ea typeface="+mn-ea"/>
                <a:cs typeface="+mn-cs"/>
              </a:defRPr>
            </a:lvl1pPr>
            <a:lvl2pPr marL="274637" indent="0">
              <a:buNone/>
              <a:defRPr/>
            </a:lvl2pPr>
            <a:lvl3pPr marL="547687" indent="0">
              <a:buNone/>
              <a:defRPr/>
            </a:lvl3pPr>
            <a:lvl4pPr marL="868362" indent="0">
              <a:buNone/>
              <a:defRPr/>
            </a:lvl4pPr>
          </a:lstStyle>
          <a:p>
            <a:pPr marL="90000" lvl="0" indent="-90000" algn="l" defTabSz="457200" rtl="0" eaLnBrk="1" fontAlgn="base" hangingPunct="1">
              <a:lnSpc>
                <a:spcPts val="1250"/>
              </a:lnSpc>
              <a:spcBef>
                <a:spcPts val="0"/>
              </a:spcBef>
              <a:spcAft>
                <a:spcPts val="0"/>
              </a:spcAft>
              <a:buSzPct val="90000"/>
              <a:buFont typeface="Arial" charset="0"/>
              <a:buChar char="•"/>
            </a:pPr>
            <a:r>
              <a:rPr lang="en-US" dirty="0" smtClean="0"/>
              <a:t>Click to edit text</a:t>
            </a:r>
          </a:p>
        </p:txBody>
      </p:sp>
      <p:sp>
        <p:nvSpPr>
          <p:cNvPr id="41" name="Text Placeholder 5"/>
          <p:cNvSpPr>
            <a:spLocks noGrp="1"/>
          </p:cNvSpPr>
          <p:nvPr>
            <p:ph type="body" sz="quarter" idx="24" hasCustomPrompt="1"/>
          </p:nvPr>
        </p:nvSpPr>
        <p:spPr>
          <a:xfrm>
            <a:off x="3831145" y="1962160"/>
            <a:ext cx="1457006" cy="400039"/>
          </a:xfrm>
        </p:spPr>
        <p:txBody>
          <a:bodyPr rIns="0"/>
          <a:lstStyle>
            <a:lvl1pPr marL="0" indent="0">
              <a:spcBef>
                <a:spcPts val="0"/>
              </a:spcBef>
              <a:buNone/>
              <a:defRPr sz="1400" b="0">
                <a:solidFill>
                  <a:schemeClr val="tx2"/>
                </a:solidFill>
              </a:defRPr>
            </a:lvl1pPr>
            <a:lvl2pPr marL="274637" indent="0">
              <a:buNone/>
              <a:defRPr/>
            </a:lvl2pPr>
            <a:lvl3pPr marL="547687" indent="0">
              <a:buNone/>
              <a:defRPr/>
            </a:lvl3pPr>
            <a:lvl4pPr marL="868362" indent="0">
              <a:buNone/>
              <a:defRPr/>
            </a:lvl4pPr>
          </a:lstStyle>
          <a:p>
            <a:pPr lvl="0"/>
            <a:r>
              <a:rPr lang="en-US" dirty="0" smtClean="0"/>
              <a:t>TITLE</a:t>
            </a:r>
          </a:p>
        </p:txBody>
      </p:sp>
      <p:sp>
        <p:nvSpPr>
          <p:cNvPr id="42" name="Text Placeholder 3"/>
          <p:cNvSpPr>
            <a:spLocks noGrp="1"/>
          </p:cNvSpPr>
          <p:nvPr>
            <p:ph type="body" sz="quarter" idx="25" hasCustomPrompt="1"/>
          </p:nvPr>
        </p:nvSpPr>
        <p:spPr>
          <a:xfrm>
            <a:off x="5502345" y="2438400"/>
            <a:ext cx="1460038" cy="825654"/>
          </a:xfrm>
        </p:spPr>
        <p:txBody>
          <a:bodyPr rIns="0"/>
          <a:lstStyle>
            <a:lvl1pPr marL="90000" indent="-90000">
              <a:lnSpc>
                <a:spcPts val="1250"/>
              </a:lnSpc>
              <a:spcBef>
                <a:spcPts val="0"/>
              </a:spcBef>
              <a:spcAft>
                <a:spcPts val="350"/>
              </a:spcAft>
              <a:defRPr lang="en-US" sz="1200" b="0" dirty="0" smtClean="0">
                <a:solidFill>
                  <a:schemeClr val="tx1"/>
                </a:solidFill>
                <a:latin typeface="+mn-lt"/>
                <a:ea typeface="+mn-ea"/>
                <a:cs typeface="+mn-cs"/>
              </a:defRPr>
            </a:lvl1pPr>
            <a:lvl2pPr marL="274637" indent="0">
              <a:buNone/>
              <a:defRPr/>
            </a:lvl2pPr>
            <a:lvl3pPr marL="547687" indent="0">
              <a:buNone/>
              <a:defRPr/>
            </a:lvl3pPr>
            <a:lvl4pPr marL="868362" indent="0">
              <a:buNone/>
              <a:defRPr/>
            </a:lvl4pPr>
          </a:lstStyle>
          <a:p>
            <a:pPr marL="90000" lvl="0" indent="-90000" algn="l" defTabSz="457200" rtl="0" eaLnBrk="1" fontAlgn="base" hangingPunct="1">
              <a:lnSpc>
                <a:spcPts val="1250"/>
              </a:lnSpc>
              <a:spcBef>
                <a:spcPts val="0"/>
              </a:spcBef>
              <a:spcAft>
                <a:spcPts val="0"/>
              </a:spcAft>
              <a:buSzPct val="90000"/>
              <a:buFont typeface="Arial" charset="0"/>
              <a:buChar char="•"/>
            </a:pPr>
            <a:r>
              <a:rPr lang="en-US" dirty="0" smtClean="0"/>
              <a:t>Click to edit text</a:t>
            </a:r>
          </a:p>
        </p:txBody>
      </p:sp>
      <p:sp>
        <p:nvSpPr>
          <p:cNvPr id="43" name="Text Placeholder 5"/>
          <p:cNvSpPr>
            <a:spLocks noGrp="1"/>
          </p:cNvSpPr>
          <p:nvPr>
            <p:ph type="body" sz="quarter" idx="26" hasCustomPrompt="1"/>
          </p:nvPr>
        </p:nvSpPr>
        <p:spPr>
          <a:xfrm>
            <a:off x="5502346" y="1962160"/>
            <a:ext cx="1457006" cy="400039"/>
          </a:xfrm>
        </p:spPr>
        <p:txBody>
          <a:bodyPr rIns="0"/>
          <a:lstStyle>
            <a:lvl1pPr marL="0" indent="0">
              <a:spcBef>
                <a:spcPts val="0"/>
              </a:spcBef>
              <a:buNone/>
              <a:defRPr lang="en-US" sz="1400" b="0" dirty="0" smtClean="0">
                <a:solidFill>
                  <a:schemeClr val="tx2"/>
                </a:solidFill>
                <a:latin typeface="+mn-lt"/>
                <a:ea typeface="+mn-ea"/>
                <a:cs typeface="+mn-cs"/>
              </a:defRPr>
            </a:lvl1pPr>
            <a:lvl2pPr marL="274637" indent="0">
              <a:buNone/>
              <a:defRPr/>
            </a:lvl2pPr>
            <a:lvl3pPr marL="547687" indent="0">
              <a:buNone/>
              <a:defRPr/>
            </a:lvl3pPr>
            <a:lvl4pPr marL="868362" indent="0">
              <a:buNone/>
              <a:defRPr/>
            </a:lvl4pPr>
          </a:lstStyle>
          <a:p>
            <a:pPr lvl="0"/>
            <a:r>
              <a:rPr lang="en-US" dirty="0" smtClean="0"/>
              <a:t>TITLE</a:t>
            </a:r>
          </a:p>
        </p:txBody>
      </p:sp>
      <p:sp>
        <p:nvSpPr>
          <p:cNvPr id="44" name="Text Placeholder 3"/>
          <p:cNvSpPr>
            <a:spLocks noGrp="1"/>
          </p:cNvSpPr>
          <p:nvPr>
            <p:ph type="body" sz="quarter" idx="27" hasCustomPrompt="1"/>
          </p:nvPr>
        </p:nvSpPr>
        <p:spPr>
          <a:xfrm>
            <a:off x="7160037" y="2438400"/>
            <a:ext cx="1518825" cy="825654"/>
          </a:xfrm>
        </p:spPr>
        <p:txBody>
          <a:bodyPr rIns="0"/>
          <a:lstStyle>
            <a:lvl1pPr marL="90000" indent="-90000">
              <a:lnSpc>
                <a:spcPts val="1250"/>
              </a:lnSpc>
              <a:spcBef>
                <a:spcPts val="0"/>
              </a:spcBef>
              <a:spcAft>
                <a:spcPts val="350"/>
              </a:spcAft>
              <a:defRPr lang="en-US" sz="1200" b="0" dirty="0" smtClean="0">
                <a:solidFill>
                  <a:schemeClr val="tx1"/>
                </a:solidFill>
                <a:latin typeface="+mn-lt"/>
                <a:ea typeface="+mn-ea"/>
                <a:cs typeface="+mn-cs"/>
              </a:defRPr>
            </a:lvl1pPr>
            <a:lvl2pPr marL="274637" indent="0">
              <a:buNone/>
              <a:defRPr/>
            </a:lvl2pPr>
            <a:lvl3pPr marL="547687" indent="0">
              <a:buNone/>
              <a:defRPr/>
            </a:lvl3pPr>
            <a:lvl4pPr marL="868362" indent="0">
              <a:buNone/>
              <a:defRPr/>
            </a:lvl4pPr>
          </a:lstStyle>
          <a:p>
            <a:pPr marL="90000" lvl="0" indent="-90000" algn="l" defTabSz="457200" rtl="0" eaLnBrk="1" fontAlgn="base" hangingPunct="1">
              <a:lnSpc>
                <a:spcPts val="1250"/>
              </a:lnSpc>
              <a:spcBef>
                <a:spcPts val="0"/>
              </a:spcBef>
              <a:spcAft>
                <a:spcPts val="0"/>
              </a:spcAft>
              <a:buSzPct val="90000"/>
              <a:buFont typeface="Arial" charset="0"/>
              <a:buChar char="•"/>
            </a:pPr>
            <a:r>
              <a:rPr lang="en-US" dirty="0" smtClean="0"/>
              <a:t>Click to edit text</a:t>
            </a:r>
          </a:p>
        </p:txBody>
      </p:sp>
      <p:sp>
        <p:nvSpPr>
          <p:cNvPr id="45" name="Text Placeholder 5"/>
          <p:cNvSpPr>
            <a:spLocks noGrp="1"/>
          </p:cNvSpPr>
          <p:nvPr>
            <p:ph type="body" sz="quarter" idx="28" hasCustomPrompt="1"/>
          </p:nvPr>
        </p:nvSpPr>
        <p:spPr>
          <a:xfrm>
            <a:off x="7160038" y="1962160"/>
            <a:ext cx="1515671" cy="400039"/>
          </a:xfrm>
        </p:spPr>
        <p:txBody>
          <a:bodyPr rIns="0"/>
          <a:lstStyle>
            <a:lvl1pPr marL="0" indent="0">
              <a:spcBef>
                <a:spcPts val="0"/>
              </a:spcBef>
              <a:buNone/>
              <a:defRPr sz="1400" b="0">
                <a:solidFill>
                  <a:schemeClr val="tx2"/>
                </a:solidFill>
              </a:defRPr>
            </a:lvl1pPr>
            <a:lvl2pPr marL="274637" indent="0">
              <a:buNone/>
              <a:defRPr/>
            </a:lvl2pPr>
            <a:lvl3pPr marL="547687" indent="0">
              <a:buNone/>
              <a:defRPr/>
            </a:lvl3pPr>
            <a:lvl4pPr marL="868362" indent="0">
              <a:buNone/>
              <a:defRPr/>
            </a:lvl4pPr>
          </a:lstStyle>
          <a:p>
            <a:pPr lvl="0"/>
            <a:r>
              <a:rPr lang="en-US" dirty="0" smtClean="0"/>
              <a:t>TITLE</a:t>
            </a:r>
          </a:p>
        </p:txBody>
      </p:sp>
      <p:sp>
        <p:nvSpPr>
          <p:cNvPr id="3" name="Title 2"/>
          <p:cNvSpPr>
            <a:spLocks noGrp="1"/>
          </p:cNvSpPr>
          <p:nvPr>
            <p:ph type="title"/>
          </p:nvPr>
        </p:nvSpPr>
        <p:spPr/>
        <p:txBody>
          <a:bodyPr/>
          <a:lstStyle/>
          <a:p>
            <a:r>
              <a:rPr lang="en-US" smtClean="0"/>
              <a:t>Click to edit Master title style</a:t>
            </a:r>
            <a:endParaRPr lang="en-CA"/>
          </a:p>
        </p:txBody>
      </p:sp>
      <p:sp>
        <p:nvSpPr>
          <p:cNvPr id="48" name="Slide Number Placeholder 5"/>
          <p:cNvSpPr>
            <a:spLocks noGrp="1"/>
          </p:cNvSpPr>
          <p:nvPr>
            <p:ph type="sldNum" sz="quarter" idx="29"/>
          </p:nvPr>
        </p:nvSpPr>
        <p:spPr>
          <a:xfrm>
            <a:off x="6829425" y="6626225"/>
            <a:ext cx="2133600" cy="180975"/>
          </a:xfrm>
        </p:spPr>
        <p:txBody>
          <a:bodyPr/>
          <a:lstStyle>
            <a:lvl1pPr>
              <a:defRPr/>
            </a:lvl1pPr>
          </a:lstStyle>
          <a:p>
            <a:fld id="{91ED2478-D879-4CEB-B04F-A47E1DED661E}" type="slidenum">
              <a:rPr lang="en-US">
                <a:solidFill>
                  <a:srgbClr val="4E5658"/>
                </a:solidFill>
              </a:rPr>
              <a:pPr/>
              <a:t>‹#›</a:t>
            </a:fld>
            <a:endParaRPr lang="en-US">
              <a:solidFill>
                <a:srgbClr val="4E5658"/>
              </a:solidFill>
            </a:endParaRPr>
          </a:p>
        </p:txBody>
      </p:sp>
      <p:cxnSp>
        <p:nvCxnSpPr>
          <p:cNvPr id="49" name="Straight Connector 48"/>
          <p:cNvCxnSpPr/>
          <p:nvPr userDrawn="1"/>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0447531"/>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4" name="Picture 12" descr="Cover_Background.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8890" y="942975"/>
            <a:ext cx="86400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Pentair_Logo_color-2.psd"/>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39252" y="249238"/>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6" name="Rectangle 14"/>
          <p:cNvSpPr>
            <a:spLocks noGrp="1" noChangeArrowheads="1"/>
          </p:cNvSpPr>
          <p:nvPr>
            <p:ph type="ctrTitle" sz="quarter" hasCustomPrompt="1"/>
          </p:nvPr>
        </p:nvSpPr>
        <p:spPr>
          <a:xfrm>
            <a:off x="653385" y="2130425"/>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600" b="1" baseline="0">
                <a:solidFill>
                  <a:schemeClr val="bg1"/>
                </a:solidFill>
              </a:defRPr>
            </a:lvl1pPr>
          </a:lstStyle>
          <a:p>
            <a:pPr lvl="0"/>
            <a:r>
              <a:rPr lang="nl-NL" noProof="0" dirty="0" smtClean="0"/>
              <a:t>Presentation </a:t>
            </a:r>
            <a:r>
              <a:rPr lang="nl-NL" noProof="0" dirty="0" err="1" smtClean="0"/>
              <a:t>title</a:t>
            </a:r>
            <a:endParaRPr lang="en-US" noProof="0" dirty="0" smtClean="0"/>
          </a:p>
        </p:txBody>
      </p:sp>
      <p:sp>
        <p:nvSpPr>
          <p:cNvPr id="177167" name="Rectangle 15"/>
          <p:cNvSpPr>
            <a:spLocks noGrp="1" noChangeArrowheads="1"/>
          </p:cNvSpPr>
          <p:nvPr>
            <p:ph type="subTitle" sz="quarter" idx="1" hasCustomPrompt="1"/>
          </p:nvPr>
        </p:nvSpPr>
        <p:spPr>
          <a:xfrm>
            <a:off x="661698" y="3656013"/>
            <a:ext cx="6400800" cy="17526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Arial" charset="0"/>
              <a:buNone/>
              <a:defRPr sz="1100">
                <a:solidFill>
                  <a:schemeClr val="bg1"/>
                </a:solidFill>
              </a:defRPr>
            </a:lvl1pPr>
          </a:lstStyle>
          <a:p>
            <a:pPr lvl="0"/>
            <a:r>
              <a:rPr lang="en-US" noProof="0" dirty="0" smtClean="0"/>
              <a:t>date</a:t>
            </a:r>
          </a:p>
        </p:txBody>
      </p:sp>
      <p:sp>
        <p:nvSpPr>
          <p:cNvPr id="7" name="Tekstvak 6"/>
          <p:cNvSpPr txBox="1"/>
          <p:nvPr userDrawn="1"/>
        </p:nvSpPr>
        <p:spPr>
          <a:xfrm>
            <a:off x="138027" y="6614276"/>
            <a:ext cx="2164375" cy="230832"/>
          </a:xfrm>
          <a:prstGeom prst="rect">
            <a:avLst/>
          </a:prstGeom>
          <a:noFill/>
        </p:spPr>
        <p:txBody>
          <a:bodyPr wrap="none" rtlCol="0">
            <a:spAutoFit/>
          </a:bodyPr>
          <a:lstStyle/>
          <a:p>
            <a:r>
              <a:rPr lang="nl-NL" sz="900" b="1" dirty="0" err="1" smtClean="0">
                <a:solidFill>
                  <a:srgbClr val="0C3471"/>
                </a:solidFill>
                <a:latin typeface="Calibri"/>
              </a:rPr>
              <a:t>Pentair</a:t>
            </a:r>
            <a:r>
              <a:rPr lang="nl-NL" sz="900" b="1" dirty="0" smtClean="0">
                <a:solidFill>
                  <a:srgbClr val="0C3471"/>
                </a:solidFill>
                <a:latin typeface="Calibri"/>
              </a:rPr>
              <a:t> Advanced </a:t>
            </a:r>
            <a:r>
              <a:rPr lang="nl-NL" sz="900" b="1" dirty="0" err="1" smtClean="0">
                <a:solidFill>
                  <a:srgbClr val="0C3471"/>
                </a:solidFill>
                <a:latin typeface="Calibri"/>
              </a:rPr>
              <a:t>Filtration</a:t>
            </a:r>
            <a:r>
              <a:rPr lang="nl-NL" sz="900" b="1" dirty="0" smtClean="0">
                <a:solidFill>
                  <a:srgbClr val="0C3471"/>
                </a:solidFill>
                <a:latin typeface="Calibri"/>
              </a:rPr>
              <a:t> &amp; </a:t>
            </a:r>
            <a:r>
              <a:rPr lang="nl-NL" sz="900" b="1" dirty="0" err="1" smtClean="0">
                <a:solidFill>
                  <a:srgbClr val="0C3471"/>
                </a:solidFill>
                <a:latin typeface="Calibri"/>
              </a:rPr>
              <a:t>Separation</a:t>
            </a:r>
            <a:endParaRPr lang="nl-NL" sz="900" b="1" dirty="0" smtClean="0">
              <a:solidFill>
                <a:srgbClr val="0C3471"/>
              </a:solidFill>
              <a:latin typeface="Calibri"/>
            </a:endParaRPr>
          </a:p>
        </p:txBody>
      </p:sp>
      <p:cxnSp>
        <p:nvCxnSpPr>
          <p:cNvPr id="8" name="Straight Connector 7"/>
          <p:cNvCxnSpPr/>
          <p:nvPr userDrawn="1"/>
        </p:nvCxnSpPr>
        <p:spPr>
          <a:xfrm>
            <a:off x="228890" y="6214226"/>
            <a:ext cx="86400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1798802"/>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Basic (on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33005" y="96838"/>
            <a:ext cx="8761613" cy="609600"/>
          </a:xfrm>
          <a:prstGeom prst="rect">
            <a:avLst/>
          </a:prstGeom>
        </p:spPr>
        <p:txBody>
          <a:bodyPr anchor="b"/>
          <a:lstStyle>
            <a:lvl1pPr>
              <a:defRPr baseline="0"/>
            </a:lvl1pPr>
          </a:lstStyle>
          <a:p>
            <a:r>
              <a:rPr lang="en-US" dirty="0" smtClean="0"/>
              <a:t>Slide title</a:t>
            </a:r>
            <a:endParaRPr lang="en-US" dirty="0"/>
          </a:p>
        </p:txBody>
      </p:sp>
      <p:sp>
        <p:nvSpPr>
          <p:cNvPr id="11" name="Content Placeholder 2"/>
          <p:cNvSpPr>
            <a:spLocks noGrp="1"/>
          </p:cNvSpPr>
          <p:nvPr>
            <p:ph idx="1" hasCustomPrompt="1"/>
          </p:nvPr>
        </p:nvSpPr>
        <p:spPr>
          <a:xfrm>
            <a:off x="133006" y="809625"/>
            <a:ext cx="8753299" cy="5316538"/>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4"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1533915968"/>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588468" y="874252"/>
            <a:ext cx="7134225" cy="609600"/>
          </a:xfrm>
          <a:prstGeom prst="rect">
            <a:avLst/>
          </a:prstGeom>
        </p:spPr>
        <p:txBody>
          <a:bodyPr anchor="b"/>
          <a:lstStyle>
            <a:lvl1pPr>
              <a:defRPr sz="2600" b="0">
                <a:solidFill>
                  <a:schemeClr val="bg1"/>
                </a:solidFill>
              </a:defRPr>
            </a:lvl1pPr>
          </a:lstStyle>
          <a:p>
            <a:r>
              <a:rPr lang="nl-NL" dirty="0" smtClean="0"/>
              <a:t>slide </a:t>
            </a:r>
            <a:r>
              <a:rPr lang="nl-NL" dirty="0" err="1" smtClean="0"/>
              <a:t>title</a:t>
            </a:r>
            <a:endParaRPr lang="en-US" dirty="0"/>
          </a:p>
        </p:txBody>
      </p:sp>
      <p:sp>
        <p:nvSpPr>
          <p:cNvPr id="5" name="Rectangle 15"/>
          <p:cNvSpPr>
            <a:spLocks noGrp="1" noChangeArrowheads="1"/>
          </p:cNvSpPr>
          <p:nvPr>
            <p:ph type="subTitle" sz="quarter" idx="1" hasCustomPrompt="1"/>
          </p:nvPr>
        </p:nvSpPr>
        <p:spPr>
          <a:xfrm>
            <a:off x="587256" y="1560512"/>
            <a:ext cx="7153273" cy="4173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0975" indent="-180975">
              <a:buFont typeface="Arial" pitchFamily="34" charset="0"/>
              <a:buChar char="•"/>
              <a:defRPr sz="2000" cap="none" baseline="0">
                <a:solidFill>
                  <a:schemeClr val="bg1"/>
                </a:solidFill>
              </a:defRPr>
            </a:lvl1pPr>
          </a:lstStyle>
          <a:p>
            <a:pPr lvl="0"/>
            <a:r>
              <a:rPr lang="en-US" noProof="0" dirty="0" smtClean="0"/>
              <a:t>Topics</a:t>
            </a:r>
          </a:p>
        </p:txBody>
      </p:sp>
      <p:cxnSp>
        <p:nvCxnSpPr>
          <p:cNvPr id="6" name="Straight Connector 9"/>
          <p:cNvCxnSpPr/>
          <p:nvPr userDrawn="1"/>
        </p:nvCxnSpPr>
        <p:spPr>
          <a:xfrm rot="5400000">
            <a:off x="675438" y="6738938"/>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txBox="1">
            <a:spLocks/>
          </p:cNvSpPr>
          <p:nvPr userDrawn="1"/>
        </p:nvSpPr>
        <p:spPr>
          <a:xfrm>
            <a:off x="234114" y="6635750"/>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kstvak 7"/>
          <p:cNvSpPr txBox="1"/>
          <p:nvPr userDrawn="1"/>
        </p:nvSpPr>
        <p:spPr>
          <a:xfrm>
            <a:off x="864351" y="6603259"/>
            <a:ext cx="1789272" cy="230832"/>
          </a:xfrm>
          <a:prstGeom prst="rect">
            <a:avLst/>
          </a:prstGeom>
          <a:noFill/>
        </p:spPr>
        <p:txBody>
          <a:bodyPr wrap="none" rtlCol="0">
            <a:spAutoFit/>
          </a:bodyPr>
          <a:lstStyle/>
          <a:p>
            <a:r>
              <a:rPr lang="nl-NL" sz="900" b="1" dirty="0" smtClean="0">
                <a:solidFill>
                  <a:srgbClr val="FFFFFF"/>
                </a:solidFill>
                <a:latin typeface="Calibri"/>
              </a:rPr>
              <a:t>Advanced </a:t>
            </a:r>
            <a:r>
              <a:rPr lang="nl-NL" sz="900" b="1" dirty="0" err="1" smtClean="0">
                <a:solidFill>
                  <a:srgbClr val="FFFFFF"/>
                </a:solidFill>
                <a:latin typeface="Calibri"/>
              </a:rPr>
              <a:t>Filtration</a:t>
            </a:r>
            <a:r>
              <a:rPr lang="nl-NL" sz="900" b="1" dirty="0" smtClean="0">
                <a:solidFill>
                  <a:srgbClr val="FFFFFF"/>
                </a:solidFill>
                <a:latin typeface="Calibri"/>
              </a:rPr>
              <a:t> &amp; </a:t>
            </a:r>
            <a:r>
              <a:rPr lang="nl-NL" sz="900" b="1" dirty="0" err="1" smtClean="0">
                <a:solidFill>
                  <a:srgbClr val="FFFFFF"/>
                </a:solidFill>
                <a:latin typeface="Calibri"/>
              </a:rPr>
              <a:t>Separation</a:t>
            </a:r>
            <a:endParaRPr lang="nl-NL" sz="900" b="1" dirty="0" smtClean="0">
              <a:solidFill>
                <a:srgbClr val="FFFFFF"/>
              </a:solidFill>
              <a:latin typeface="Calibri"/>
            </a:endParaRPr>
          </a:p>
        </p:txBody>
      </p:sp>
      <p:sp>
        <p:nvSpPr>
          <p:cNvPr id="9" name="Tijdelijke aanduiding voor dianummer 2"/>
          <p:cNvSpPr txBox="1">
            <a:spLocks/>
          </p:cNvSpPr>
          <p:nvPr userDrawn="1"/>
        </p:nvSpPr>
        <p:spPr>
          <a:xfrm>
            <a:off x="6914979" y="6588125"/>
            <a:ext cx="2133600" cy="180975"/>
          </a:xfrm>
          <a:prstGeom prst="rect">
            <a:avLst/>
          </a:prstGeom>
        </p:spPr>
        <p:txBody>
          <a:bodyPr/>
          <a:lstStyle>
            <a:defPPr>
              <a:defRPr lang="en-US"/>
            </a:defPPr>
            <a:lvl1pPr algn="r" defTabSz="457200" rtl="0" fontAlgn="base">
              <a:spcBef>
                <a:spcPct val="0"/>
              </a:spcBef>
              <a:spcAft>
                <a:spcPct val="0"/>
              </a:spcAft>
              <a:defRPr sz="1100" kern="1200">
                <a:solidFill>
                  <a:schemeClr val="bg1"/>
                </a:solidFill>
                <a:latin typeface="+mn-lt"/>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99622030"/>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Basic (two)">
    <p:spTree>
      <p:nvGrpSpPr>
        <p:cNvPr id="1" name=""/>
        <p:cNvGrpSpPr/>
        <p:nvPr/>
      </p:nvGrpSpPr>
      <p:grpSpPr>
        <a:xfrm>
          <a:off x="0" y="0"/>
          <a:ext cx="0" cy="0"/>
          <a:chOff x="0" y="0"/>
          <a:chExt cx="0" cy="0"/>
        </a:xfrm>
      </p:grpSpPr>
      <p:sp>
        <p:nvSpPr>
          <p:cNvPr id="9" name="Tijdelijke aanduiding voor dianummer 2"/>
          <p:cNvSpPr>
            <a:spLocks noGrp="1"/>
          </p:cNvSpPr>
          <p:nvPr>
            <p:ph type="sldNum" sz="quarter" idx="10"/>
          </p:nvPr>
        </p:nvSpPr>
        <p:spPr>
          <a:xfrm>
            <a:off x="6895929"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2" name="Text Placeholder 2"/>
          <p:cNvSpPr>
            <a:spLocks noGrp="1"/>
          </p:cNvSpPr>
          <p:nvPr>
            <p:ph type="body" idx="1" hasCustomPrompt="1"/>
          </p:nvPr>
        </p:nvSpPr>
        <p:spPr>
          <a:xfrm>
            <a:off x="364663"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5" name="Content Placeholder 2"/>
          <p:cNvSpPr>
            <a:spLocks noGrp="1"/>
          </p:cNvSpPr>
          <p:nvPr>
            <p:ph idx="11"/>
          </p:nvPr>
        </p:nvSpPr>
        <p:spPr>
          <a:xfrm>
            <a:off x="364664"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1" name="Text Placeholder 2"/>
          <p:cNvSpPr>
            <a:spLocks noGrp="1"/>
          </p:cNvSpPr>
          <p:nvPr>
            <p:ph type="body" idx="12" hasCustomPrompt="1"/>
          </p:nvPr>
        </p:nvSpPr>
        <p:spPr>
          <a:xfrm>
            <a:off x="4806949" y="5133975"/>
            <a:ext cx="3960000" cy="1028700"/>
          </a:xfrm>
          <a:prstGeom prst="rect">
            <a:avLst/>
          </a:prstGeom>
        </p:spPr>
        <p:txBody>
          <a:bodyPr anchor="t"/>
          <a:lstStyle>
            <a:lvl1pPr marL="0" indent="0">
              <a:buNone/>
              <a:defRPr sz="14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Graph explanation</a:t>
            </a:r>
          </a:p>
        </p:txBody>
      </p:sp>
      <p:sp>
        <p:nvSpPr>
          <p:cNvPr id="13" name="Content Placeholder 2"/>
          <p:cNvSpPr>
            <a:spLocks noGrp="1"/>
          </p:cNvSpPr>
          <p:nvPr>
            <p:ph idx="13"/>
          </p:nvPr>
        </p:nvSpPr>
        <p:spPr>
          <a:xfrm>
            <a:off x="4806950" y="1012750"/>
            <a:ext cx="3960000" cy="3960000"/>
          </a:xfrm>
          <a:prstGeom prst="rect">
            <a:avLst/>
          </a:prstGeom>
        </p:spPr>
        <p:txBody>
          <a:bodyPr/>
          <a:lstStyle>
            <a:lvl1pPr>
              <a:defRPr sz="20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p:txBody>
      </p:sp>
      <p:sp>
        <p:nvSpPr>
          <p:cNvPr id="14" name="Tijdelijke aanduiding voor tekst 2"/>
          <p:cNvSpPr>
            <a:spLocks noGrp="1"/>
          </p:cNvSpPr>
          <p:nvPr>
            <p:ph type="body" sz="quarter" idx="14"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10"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3975319456"/>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Basic (three)">
    <p:spTree>
      <p:nvGrpSpPr>
        <p:cNvPr id="1" name=""/>
        <p:cNvGrpSpPr/>
        <p:nvPr/>
      </p:nvGrpSpPr>
      <p:grpSpPr>
        <a:xfrm>
          <a:off x="0" y="0"/>
          <a:ext cx="0" cy="0"/>
          <a:chOff x="0" y="0"/>
          <a:chExt cx="0" cy="0"/>
        </a:xfrm>
      </p:grpSpPr>
      <p:sp>
        <p:nvSpPr>
          <p:cNvPr id="19"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5"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err="1" smtClean="0"/>
              <a:t>Key</a:t>
            </a:r>
            <a:r>
              <a:rPr lang="nl-NL" dirty="0" smtClean="0"/>
              <a:t> </a:t>
            </a:r>
            <a:r>
              <a:rPr lang="nl-NL" dirty="0" err="1" smtClean="0"/>
              <a:t>findings</a:t>
            </a:r>
            <a:endParaRPr lang="en-US" dirty="0"/>
          </a:p>
        </p:txBody>
      </p:sp>
      <p:sp>
        <p:nvSpPr>
          <p:cNvPr id="6" name="Tijdelijke aanduiding voor inhoud 5"/>
          <p:cNvSpPr>
            <a:spLocks noGrp="1"/>
          </p:cNvSpPr>
          <p:nvPr>
            <p:ph sz="quarter" idx="15" hasCustomPrompt="1"/>
          </p:nvPr>
        </p:nvSpPr>
        <p:spPr>
          <a:xfrm>
            <a:off x="21272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4" name="Tijdelijke aanduiding voor inhoud 5"/>
          <p:cNvSpPr>
            <a:spLocks noGrp="1"/>
          </p:cNvSpPr>
          <p:nvPr>
            <p:ph sz="quarter" idx="16" hasCustomPrompt="1"/>
          </p:nvPr>
        </p:nvSpPr>
        <p:spPr>
          <a:xfrm>
            <a:off x="3221975"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25" name="Tijdelijke aanduiding voor inhoud 5"/>
          <p:cNvSpPr>
            <a:spLocks noGrp="1"/>
          </p:cNvSpPr>
          <p:nvPr>
            <p:ph sz="quarter" idx="17" hasCustomPrompt="1"/>
          </p:nvPr>
        </p:nvSpPr>
        <p:spPr>
          <a:xfrm>
            <a:off x="6165850" y="2450306"/>
            <a:ext cx="2808000" cy="3600000"/>
          </a:xfrm>
          <a:prstGeom prst="rect">
            <a:avLst/>
          </a:prstGeom>
        </p:spPr>
        <p:txBody>
          <a:bodyPr/>
          <a:lstStyle>
            <a:lvl1pPr>
              <a:defRPr sz="1400"/>
            </a:lvl1pPr>
            <a:lvl2pPr marL="85725" indent="-85725">
              <a:defRPr sz="1400"/>
            </a:lvl2pPr>
            <a:lvl3pPr marL="361950" indent="-95250">
              <a:defRPr sz="1400">
                <a:solidFill>
                  <a:srgbClr val="4E5658"/>
                </a:solidFill>
              </a:defRPr>
            </a:lvl3pPr>
            <a:lvl4pPr marL="628650" indent="-85725">
              <a:buFont typeface="Arial" pitchFamily="34" charset="0"/>
              <a:buChar char="•"/>
              <a:defRPr sz="1400" baseline="0">
                <a:solidFill>
                  <a:srgbClr val="4E5658"/>
                </a:solidFill>
              </a:defRPr>
            </a:lvl4pPr>
            <a:lvl5pPr marL="895350" indent="-85725">
              <a:buFont typeface="Calibri" pitchFamily="34" charset="0"/>
              <a:buChar char="‐"/>
              <a:defRPr sz="1400">
                <a:solidFill>
                  <a:srgbClr val="4E5658"/>
                </a:solidFill>
              </a:defRPr>
            </a:lvl5pPr>
          </a:lstStyle>
          <a:p>
            <a:pPr lvl="0"/>
            <a:r>
              <a:rPr lang="nl-NL" dirty="0" smtClean="0"/>
              <a:t>header</a:t>
            </a:r>
          </a:p>
          <a:p>
            <a:pPr lvl="1"/>
            <a:r>
              <a:rPr lang="nl-NL" dirty="0" smtClean="0"/>
              <a:t>Second level</a:t>
            </a:r>
          </a:p>
          <a:p>
            <a:pPr lvl="2"/>
            <a:r>
              <a:rPr lang="nl-NL" dirty="0" err="1" smtClean="0"/>
              <a:t>Third</a:t>
            </a:r>
            <a:r>
              <a:rPr lang="nl-NL" dirty="0" smtClean="0"/>
              <a:t> level</a:t>
            </a:r>
          </a:p>
          <a:p>
            <a:pPr lvl="3"/>
            <a:r>
              <a:rPr lang="nl-NL" dirty="0" err="1" smtClean="0"/>
              <a:t>Fourth</a:t>
            </a:r>
            <a:r>
              <a:rPr lang="nl-NL" dirty="0" smtClean="0"/>
              <a:t> level</a:t>
            </a:r>
          </a:p>
          <a:p>
            <a:pPr lvl="4"/>
            <a:r>
              <a:rPr lang="nl-NL" dirty="0" err="1" smtClean="0"/>
              <a:t>Fifth</a:t>
            </a:r>
            <a:r>
              <a:rPr lang="nl-NL" dirty="0" smtClean="0"/>
              <a:t> level</a:t>
            </a:r>
            <a:endParaRPr lang="en-US" dirty="0"/>
          </a:p>
        </p:txBody>
      </p:sp>
      <p:sp>
        <p:nvSpPr>
          <p:cNvPr id="4" name="Tijdelijke aanduiding voor tekst 3"/>
          <p:cNvSpPr>
            <a:spLocks noGrp="1"/>
          </p:cNvSpPr>
          <p:nvPr>
            <p:ph type="body" sz="quarter" idx="18" hasCustomPrompt="1"/>
          </p:nvPr>
        </p:nvSpPr>
        <p:spPr>
          <a:xfrm>
            <a:off x="1803861"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4" name="Title 1"/>
          <p:cNvSpPr>
            <a:spLocks noGrp="1"/>
          </p:cNvSpPr>
          <p:nvPr>
            <p:ph type="title" hasCustomPrompt="1"/>
          </p:nvPr>
        </p:nvSpPr>
        <p:spPr>
          <a:xfrm>
            <a:off x="149631" y="96838"/>
            <a:ext cx="8744988" cy="609600"/>
          </a:xfrm>
          <a:prstGeom prst="rect">
            <a:avLst/>
          </a:prstGeom>
        </p:spPr>
        <p:txBody>
          <a:bodyPr anchor="b"/>
          <a:lstStyle>
            <a:lvl1pPr>
              <a:defRPr/>
            </a:lvl1pPr>
          </a:lstStyle>
          <a:p>
            <a:r>
              <a:rPr lang="en-US" dirty="0" smtClean="0"/>
              <a:t>Slide title</a:t>
            </a:r>
            <a:endParaRPr lang="en-US" dirty="0"/>
          </a:p>
        </p:txBody>
      </p:sp>
      <p:sp>
        <p:nvSpPr>
          <p:cNvPr id="17" name="Tijdelijke aanduiding voor tekst 3"/>
          <p:cNvSpPr>
            <a:spLocks noGrp="1"/>
          </p:cNvSpPr>
          <p:nvPr>
            <p:ph type="body" sz="quarter" idx="19" hasCustomPrompt="1"/>
          </p:nvPr>
        </p:nvSpPr>
        <p:spPr>
          <a:xfrm>
            <a:off x="4784375"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18" name="Tijdelijke aanduiding voor tekst 3"/>
          <p:cNvSpPr>
            <a:spLocks noGrp="1"/>
          </p:cNvSpPr>
          <p:nvPr>
            <p:ph type="body" sz="quarter" idx="20" hasCustomPrompt="1"/>
          </p:nvPr>
        </p:nvSpPr>
        <p:spPr>
          <a:xfrm>
            <a:off x="7728250" y="1672433"/>
            <a:ext cx="1116000" cy="864000"/>
          </a:xfrm>
          <a:prstGeom prst="rect">
            <a:avLst/>
          </a:prstGeom>
          <a:solidFill>
            <a:schemeClr val="bg1"/>
          </a:solidFill>
          <a:ln w="28575">
            <a:solidFill>
              <a:srgbClr val="64A70B"/>
            </a:solidFill>
          </a:ln>
        </p:spPr>
        <p:txBody>
          <a:bodyPr/>
          <a:lstStyle>
            <a:lvl1pPr algn="ctr">
              <a:defRPr sz="1400" b="1" cap="none" baseline="0">
                <a:solidFill>
                  <a:srgbClr val="64A70B"/>
                </a:solidFill>
              </a:defRPr>
            </a:lvl1pPr>
            <a:lvl2pPr>
              <a:defRPr sz="1400"/>
            </a:lvl2pPr>
            <a:lvl3pPr>
              <a:defRPr sz="1400"/>
            </a:lvl3pPr>
            <a:lvl4pPr>
              <a:defRPr sz="1400"/>
            </a:lvl4pPr>
            <a:lvl5pPr>
              <a:defRPr sz="1400"/>
            </a:lvl5pPr>
          </a:lstStyle>
          <a:p>
            <a:pPr lvl="0"/>
            <a:r>
              <a:rPr lang="nl-NL" dirty="0" err="1" smtClean="0"/>
              <a:t>Explain</a:t>
            </a:r>
            <a:r>
              <a:rPr lang="nl-NL" dirty="0" smtClean="0"/>
              <a:t> object</a:t>
            </a:r>
            <a:endParaRPr lang="en-US" dirty="0"/>
          </a:p>
        </p:txBody>
      </p:sp>
      <p:sp>
        <p:nvSpPr>
          <p:cNvPr id="3" name="Tijdelijke aanduiding voor tekst 2"/>
          <p:cNvSpPr>
            <a:spLocks noGrp="1"/>
          </p:cNvSpPr>
          <p:nvPr>
            <p:ph type="body" sz="quarter" idx="21" hasCustomPrompt="1"/>
          </p:nvPr>
        </p:nvSpPr>
        <p:spPr>
          <a:xfrm>
            <a:off x="224589"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16" name="Tijdelijke aanduiding voor tekst 2"/>
          <p:cNvSpPr>
            <a:spLocks noGrp="1"/>
          </p:cNvSpPr>
          <p:nvPr>
            <p:ph type="body" sz="quarter" idx="22" hasCustomPrompt="1"/>
          </p:nvPr>
        </p:nvSpPr>
        <p:spPr>
          <a:xfrm>
            <a:off x="3236567"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
        <p:nvSpPr>
          <p:cNvPr id="20" name="Tijdelijke aanduiding voor tekst 2"/>
          <p:cNvSpPr>
            <a:spLocks noGrp="1"/>
          </p:cNvSpPr>
          <p:nvPr>
            <p:ph type="body" sz="quarter" idx="23" hasCustomPrompt="1"/>
          </p:nvPr>
        </p:nvSpPr>
        <p:spPr>
          <a:xfrm>
            <a:off x="6179272" y="1180898"/>
            <a:ext cx="2368550" cy="365125"/>
          </a:xfrm>
          <a:prstGeom prst="rect">
            <a:avLst/>
          </a:prstGeom>
        </p:spPr>
        <p:txBody>
          <a:bodyPr/>
          <a:lstStyle>
            <a:lvl1pPr>
              <a:defRPr b="1" cap="none" baseline="0">
                <a:solidFill>
                  <a:srgbClr val="4E5658"/>
                </a:solidFill>
              </a:defRPr>
            </a:lvl1pPr>
          </a:lstStyle>
          <a:p>
            <a:pPr lvl="0"/>
            <a:r>
              <a:rPr lang="nl-NL" dirty="0" smtClean="0"/>
              <a:t>Object </a:t>
            </a:r>
            <a:r>
              <a:rPr lang="nl-NL" dirty="0" err="1" smtClean="0"/>
              <a:t>title</a:t>
            </a:r>
            <a:endParaRPr lang="en-US" dirty="0"/>
          </a:p>
        </p:txBody>
      </p:sp>
    </p:spTree>
    <p:extLst>
      <p:ext uri="{BB962C8B-B14F-4D97-AF65-F5344CB8AC3E}">
        <p14:creationId xmlns:p14="http://schemas.microsoft.com/office/powerpoint/2010/main" val="2368436315"/>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ause &amp; Effec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3006" y="877889"/>
            <a:ext cx="8753300" cy="856800"/>
          </a:xfrm>
          <a:prstGeom prst="rect">
            <a:avLst/>
          </a:prstGeom>
        </p:spPr>
        <p:txBody>
          <a:bodyPr anchor="t"/>
          <a:lstStyle>
            <a:lvl1pPr marL="0" indent="0">
              <a:buNone/>
              <a:defRPr sz="2000" cap="none" baseline="0">
                <a:solidFill>
                  <a:srgbClr val="4E565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dirty="0" smtClean="0"/>
              <a:t>Introduction</a:t>
            </a:r>
            <a:endParaRPr lang="en-US" dirty="0" smtClean="0"/>
          </a:p>
        </p:txBody>
      </p:sp>
      <p:sp>
        <p:nvSpPr>
          <p:cNvPr id="5"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10" name="Isosceles Triangle 7"/>
          <p:cNvSpPr/>
          <p:nvPr userDrawn="1"/>
        </p:nvSpPr>
        <p:spPr>
          <a:xfrm rot="5400000">
            <a:off x="4194218" y="3521869"/>
            <a:ext cx="720725" cy="414337"/>
          </a:xfrm>
          <a:prstGeom prst="triangle">
            <a:avLst>
              <a:gd name="adj" fmla="val 48889"/>
            </a:avLst>
          </a:prstGeom>
          <a:solidFill>
            <a:schemeClr val="tx2"/>
          </a:solidFill>
          <a:ln w="317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cs typeface="ＭＳ Ｐゴシック" charset="-128"/>
            </a:endParaRPr>
          </a:p>
        </p:txBody>
      </p:sp>
      <p:sp>
        <p:nvSpPr>
          <p:cNvPr id="11" name="Content Placeholder 2"/>
          <p:cNvSpPr>
            <a:spLocks noGrp="1"/>
          </p:cNvSpPr>
          <p:nvPr>
            <p:ph idx="12" hasCustomPrompt="1"/>
          </p:nvPr>
        </p:nvSpPr>
        <p:spPr>
          <a:xfrm>
            <a:off x="136322" y="190500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3" hasCustomPrompt="1"/>
          </p:nvPr>
        </p:nvSpPr>
        <p:spPr>
          <a:xfrm>
            <a:off x="4878389" y="1885950"/>
            <a:ext cx="3996000" cy="4191000"/>
          </a:xfrm>
          <a:prstGeom prst="rect">
            <a:avLst/>
          </a:prstGeom>
        </p:spPr>
        <p:txBody>
          <a:bodyPr/>
          <a:lstStyle>
            <a:lvl1pPr>
              <a:defRPr sz="2000"/>
            </a:lvl1pPr>
            <a:lvl2pPr marL="180975" indent="-180975">
              <a:buFont typeface="Arial" pitchFamily="34" charset="0"/>
              <a:buChar char="•"/>
              <a:defRPr sz="2000"/>
            </a:lvl2pPr>
            <a:lvl3pPr marL="628650" indent="-180975">
              <a:buFont typeface="Calibri" pitchFamily="34" charset="0"/>
              <a:buChar char="‐"/>
              <a:defRPr sz="2000"/>
            </a:lvl3pPr>
            <a:lvl4pPr marL="1162050" indent="-266700">
              <a:buFont typeface="Arial" pitchFamily="34" charset="0"/>
              <a:buChar char="•"/>
              <a:defRPr sz="2000"/>
            </a:lvl4pPr>
            <a:lvl5pPr marL="1619250" indent="-180975">
              <a:buFont typeface="Calibri" pitchFamily="34" charset="0"/>
              <a:buChar char="‐"/>
              <a:defRPr sz="2000"/>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a:spLocks noGrp="1"/>
          </p:cNvSpPr>
          <p:nvPr>
            <p:ph type="title" hasCustomPrompt="1"/>
          </p:nvPr>
        </p:nvSpPr>
        <p:spPr>
          <a:xfrm>
            <a:off x="141318" y="96838"/>
            <a:ext cx="8744988"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659929307"/>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ause &amp; Effect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77841" y="1271847"/>
            <a:ext cx="2892828" cy="4322617"/>
          </a:xfrm>
          <a:prstGeom prst="rect">
            <a:avLst/>
          </a:prstGeom>
        </p:spPr>
        <p:txBody>
          <a:bodyPr/>
          <a:lstStyle>
            <a:lvl1pPr>
              <a:defRPr sz="1600"/>
            </a:lvl1pPr>
            <a:lvl2pPr>
              <a:defRPr sz="1600">
                <a:solidFill>
                  <a:srgbClr val="4E5658"/>
                </a:solidFill>
              </a:defRPr>
            </a:lvl2pPr>
            <a:lvl3pPr marL="539750" indent="-182563">
              <a:defRPr sz="1600">
                <a:solidFill>
                  <a:srgbClr val="4E5658"/>
                </a:solidFill>
              </a:defRPr>
            </a:lvl3pPr>
            <a:lvl4pPr marL="898525" indent="-184150">
              <a:buFont typeface="Calibri" pitchFamily="34" charset="0"/>
              <a:buChar char="‐"/>
              <a:defRPr sz="1600">
                <a:solidFill>
                  <a:srgbClr val="4E5658"/>
                </a:solidFill>
              </a:defRPr>
            </a:lvl4pPr>
            <a:lvl5pPr marL="1255713" indent="-184150">
              <a:buFont typeface="Arial" pitchFamily="34" charset="0"/>
              <a:buChar char="•"/>
              <a:defRPr sz="1600">
                <a:solidFill>
                  <a:srgbClr val="4E5658"/>
                </a:solidFill>
              </a:defRPr>
            </a:lvl5pPr>
            <a:lvl6pPr>
              <a:defRPr sz="2000"/>
            </a:lvl6pPr>
            <a:lvl7pPr>
              <a:defRPr sz="2000"/>
            </a:lvl7pPr>
            <a:lvl8pPr>
              <a:defRPr sz="2000"/>
            </a:lvl8pPr>
            <a:lvl9pPr>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8" name="Freeform 6"/>
          <p:cNvSpPr/>
          <p:nvPr userDrawn="1"/>
        </p:nvSpPr>
        <p:spPr>
          <a:xfrm>
            <a:off x="4752975" y="1246909"/>
            <a:ext cx="358775" cy="4347555"/>
          </a:xfrm>
          <a:custGeom>
            <a:avLst/>
            <a:gdLst>
              <a:gd name="connsiteX0" fmla="*/ 0 w 386273"/>
              <a:gd name="connsiteY0" fmla="*/ 0 h 3962335"/>
              <a:gd name="connsiteX1" fmla="*/ 5852 w 386273"/>
              <a:gd name="connsiteY1" fmla="*/ 1673897 h 3962335"/>
              <a:gd name="connsiteX2" fmla="*/ 386273 w 386273"/>
              <a:gd name="connsiteY2" fmla="*/ 1966536 h 3962335"/>
              <a:gd name="connsiteX3" fmla="*/ 0 w 386273"/>
              <a:gd name="connsiteY3" fmla="*/ 2247470 h 3962335"/>
              <a:gd name="connsiteX4" fmla="*/ 5852 w 386273"/>
              <a:gd name="connsiteY4" fmla="*/ 3962335 h 3962335"/>
              <a:gd name="connsiteX5" fmla="*/ 5852 w 386273"/>
              <a:gd name="connsiteY5" fmla="*/ 3962335 h 396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273" h="3962335">
                <a:moveTo>
                  <a:pt x="0" y="0"/>
                </a:moveTo>
                <a:cubicBezTo>
                  <a:pt x="1951" y="557966"/>
                  <a:pt x="5852" y="1673897"/>
                  <a:pt x="5852" y="1673897"/>
                </a:cubicBezTo>
                <a:lnTo>
                  <a:pt x="386273" y="1966536"/>
                </a:lnTo>
                <a:lnTo>
                  <a:pt x="0" y="2247470"/>
                </a:lnTo>
                <a:cubicBezTo>
                  <a:pt x="1951" y="2819092"/>
                  <a:pt x="5852" y="3962335"/>
                  <a:pt x="5852" y="3962335"/>
                </a:cubicBezTo>
                <a:lnTo>
                  <a:pt x="5852" y="3962335"/>
                </a:lnTo>
              </a:path>
            </a:pathLst>
          </a:custGeom>
          <a:ln w="127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800" dirty="0">
              <a:solidFill>
                <a:srgbClr val="0C3471"/>
              </a:solidFill>
              <a:cs typeface="ＭＳ Ｐゴシック" charset="-128"/>
            </a:endParaRPr>
          </a:p>
        </p:txBody>
      </p:sp>
      <p:sp>
        <p:nvSpPr>
          <p:cNvPr id="13" name="Tijdelijke aanduiding voor dianummer 2"/>
          <p:cNvSpPr>
            <a:spLocks noGrp="1"/>
          </p:cNvSpPr>
          <p:nvPr>
            <p:ph type="sldNum" sz="quarter" idx="10"/>
          </p:nvPr>
        </p:nvSpPr>
        <p:spPr>
          <a:xfrm>
            <a:off x="6904242"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1"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9" name="Content Placeholder 2"/>
          <p:cNvSpPr>
            <a:spLocks noGrp="1"/>
          </p:cNvSpPr>
          <p:nvPr>
            <p:ph idx="13" hasCustomPrompt="1"/>
          </p:nvPr>
        </p:nvSpPr>
        <p:spPr>
          <a:xfrm>
            <a:off x="144635" y="1246908"/>
            <a:ext cx="4084636" cy="4515717"/>
          </a:xfrm>
          <a:prstGeom prst="rect">
            <a:avLst/>
          </a:prstGeom>
        </p:spPr>
        <p:txBody>
          <a:bodyPr/>
          <a:lstStyle>
            <a:lvl1pPr>
              <a:defRPr sz="1600"/>
            </a:lvl1pPr>
            <a:lvl2pPr marL="180975" indent="-180975">
              <a:buFont typeface="Arial" pitchFamily="34" charset="0"/>
              <a:buChar char="•"/>
              <a:defRPr sz="1600"/>
            </a:lvl2pPr>
            <a:lvl3pPr marL="628650" indent="-180975">
              <a:buFont typeface="Calibri" pitchFamily="34" charset="0"/>
              <a:buChar char="‐"/>
              <a:defRPr sz="1600">
                <a:solidFill>
                  <a:srgbClr val="4E5658"/>
                </a:solidFill>
              </a:defRPr>
            </a:lvl3pPr>
            <a:lvl4pPr marL="1162050" indent="-266700">
              <a:buFont typeface="Arial" pitchFamily="34" charset="0"/>
              <a:buChar char="•"/>
              <a:defRPr sz="1600">
                <a:solidFill>
                  <a:srgbClr val="4E5658"/>
                </a:solidFill>
              </a:defRPr>
            </a:lvl4pPr>
            <a:lvl5pPr marL="1619250" indent="-180975">
              <a:buFont typeface="Calibri" pitchFamily="34" charset="0"/>
              <a:buChar char="‐"/>
              <a:defRPr sz="1600">
                <a:solidFill>
                  <a:srgbClr val="4E5658"/>
                </a:solidFill>
              </a:defRPr>
            </a:lvl5pPr>
            <a:lvl6pPr>
              <a:defRPr sz="2000"/>
            </a:lvl6pPr>
            <a:lvl7pPr>
              <a:defRPr sz="2000"/>
            </a:lvl7pPr>
            <a:lvl8pPr>
              <a:defRPr sz="2000"/>
            </a:lvl8pPr>
            <a:lvl9pPr>
              <a:defRPr sz="2000"/>
            </a:lvl9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410928816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0" name="Text Placeholder 3"/>
          <p:cNvSpPr>
            <a:spLocks noGrp="1"/>
          </p:cNvSpPr>
          <p:nvPr>
            <p:ph type="body" sz="half" idx="12" hasCustomPrompt="1"/>
          </p:nvPr>
        </p:nvSpPr>
        <p:spPr>
          <a:xfrm>
            <a:off x="244646" y="2800350"/>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cxnSp>
        <p:nvCxnSpPr>
          <p:cNvPr id="11" name="Straight Connector 12"/>
          <p:cNvCxnSpPr/>
          <p:nvPr userDrawn="1"/>
        </p:nvCxnSpPr>
        <p:spPr bwMode="auto">
          <a:xfrm rot="5400000">
            <a:off x="2076954"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userDrawn="1"/>
        </p:nvCxnSpPr>
        <p:spPr bwMode="auto">
          <a:xfrm rot="5400000">
            <a:off x="-218571"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bwMode="auto">
          <a:xfrm rot="5400000">
            <a:off x="4391529" y="3494881"/>
            <a:ext cx="4908550" cy="1588"/>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Picture Placeholder 2"/>
          <p:cNvSpPr>
            <a:spLocks noGrp="1"/>
          </p:cNvSpPr>
          <p:nvPr>
            <p:ph type="pic" idx="1"/>
          </p:nvPr>
        </p:nvSpPr>
        <p:spPr>
          <a:xfrm>
            <a:off x="36212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1" name="Picture Placeholder 2"/>
          <p:cNvSpPr>
            <a:spLocks noGrp="1"/>
          </p:cNvSpPr>
          <p:nvPr>
            <p:ph type="pic" idx="19"/>
          </p:nvPr>
        </p:nvSpPr>
        <p:spPr>
          <a:xfrm>
            <a:off x="266399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2" name="Picture Placeholder 2"/>
          <p:cNvSpPr>
            <a:spLocks noGrp="1"/>
          </p:cNvSpPr>
          <p:nvPr>
            <p:ph type="pic" idx="20"/>
          </p:nvPr>
        </p:nvSpPr>
        <p:spPr>
          <a:xfrm>
            <a:off x="4902371"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23" name="Picture Placeholder 2"/>
          <p:cNvSpPr>
            <a:spLocks noGrp="1"/>
          </p:cNvSpPr>
          <p:nvPr>
            <p:ph type="pic" idx="21"/>
          </p:nvPr>
        </p:nvSpPr>
        <p:spPr>
          <a:xfrm>
            <a:off x="7216946" y="1041400"/>
            <a:ext cx="1681200" cy="1681200"/>
          </a:xfrm>
          <a:prstGeom prst="rect">
            <a:avLst/>
          </a:prstGeom>
        </p:spPr>
        <p:txBody>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18" name="Text Placeholder 3"/>
          <p:cNvSpPr>
            <a:spLocks noGrp="1"/>
          </p:cNvSpPr>
          <p:nvPr>
            <p:ph type="body" sz="half" idx="22" hasCustomPrompt="1"/>
          </p:nvPr>
        </p:nvSpPr>
        <p:spPr>
          <a:xfrm>
            <a:off x="244646" y="3495674"/>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4" name="Text Placeholder 3"/>
          <p:cNvSpPr>
            <a:spLocks noGrp="1"/>
          </p:cNvSpPr>
          <p:nvPr>
            <p:ph type="body" sz="half" idx="23" hasCustomPrompt="1"/>
          </p:nvPr>
        </p:nvSpPr>
        <p:spPr>
          <a:xfrm>
            <a:off x="254969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5" name="Text Placeholder 3"/>
          <p:cNvSpPr>
            <a:spLocks noGrp="1"/>
          </p:cNvSpPr>
          <p:nvPr>
            <p:ph type="body" sz="half" idx="24" hasCustomPrompt="1"/>
          </p:nvPr>
        </p:nvSpPr>
        <p:spPr>
          <a:xfrm>
            <a:off x="254969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6" name="Text Placeholder 3"/>
          <p:cNvSpPr>
            <a:spLocks noGrp="1"/>
          </p:cNvSpPr>
          <p:nvPr>
            <p:ph type="body" sz="half" idx="25" hasCustomPrompt="1"/>
          </p:nvPr>
        </p:nvSpPr>
        <p:spPr>
          <a:xfrm>
            <a:off x="4788071"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7" name="Text Placeholder 3"/>
          <p:cNvSpPr>
            <a:spLocks noGrp="1"/>
          </p:cNvSpPr>
          <p:nvPr>
            <p:ph type="body" sz="half" idx="26" hasCustomPrompt="1"/>
          </p:nvPr>
        </p:nvSpPr>
        <p:spPr>
          <a:xfrm>
            <a:off x="4788071"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28" name="Text Placeholder 3"/>
          <p:cNvSpPr>
            <a:spLocks noGrp="1"/>
          </p:cNvSpPr>
          <p:nvPr>
            <p:ph type="body" sz="half" idx="27" hasCustomPrompt="1"/>
          </p:nvPr>
        </p:nvSpPr>
        <p:spPr>
          <a:xfrm>
            <a:off x="7102646" y="2800351"/>
            <a:ext cx="1828800" cy="609600"/>
          </a:xfrm>
          <a:prstGeom prst="rect">
            <a:avLst/>
          </a:prstGeom>
        </p:spPr>
        <p:txBody>
          <a:bodyPr/>
          <a:lstStyle>
            <a:lvl1pPr marL="0" indent="0">
              <a:buNone/>
              <a:defRPr sz="1600">
                <a:solidFill>
                  <a:srgbClr val="0C347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HEADER</a:t>
            </a:r>
          </a:p>
        </p:txBody>
      </p:sp>
      <p:sp>
        <p:nvSpPr>
          <p:cNvPr id="29" name="Text Placeholder 3"/>
          <p:cNvSpPr>
            <a:spLocks noGrp="1"/>
          </p:cNvSpPr>
          <p:nvPr>
            <p:ph type="body" sz="half" idx="28" hasCustomPrompt="1"/>
          </p:nvPr>
        </p:nvSpPr>
        <p:spPr>
          <a:xfrm>
            <a:off x="7102646" y="3495675"/>
            <a:ext cx="1828800" cy="2454275"/>
          </a:xfrm>
          <a:prstGeom prst="rect">
            <a:avLst/>
          </a:prstGeom>
        </p:spPr>
        <p:txBody>
          <a:bodyPr/>
          <a:lstStyle>
            <a:lvl1pPr marL="0" indent="0">
              <a:buNone/>
              <a:defRPr sz="1400" cap="none" baseline="0">
                <a:solidFill>
                  <a:srgbClr val="4E565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Copy</a:t>
            </a:r>
            <a:endParaRPr lang="en-US" dirty="0" smtClean="0"/>
          </a:p>
        </p:txBody>
      </p:sp>
      <p:sp>
        <p:nvSpPr>
          <p:cNvPr id="31" name="Tijdelijke aanduiding voor dianummer 2"/>
          <p:cNvSpPr>
            <a:spLocks noGrp="1"/>
          </p:cNvSpPr>
          <p:nvPr>
            <p:ph type="sldNum" sz="quarter" idx="10"/>
          </p:nvPr>
        </p:nvSpPr>
        <p:spPr>
          <a:xfrm>
            <a:off x="682942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30"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
        <p:nvSpPr>
          <p:cNvPr id="32" name="Title 1"/>
          <p:cNvSpPr>
            <a:spLocks noGrp="1"/>
          </p:cNvSpPr>
          <p:nvPr>
            <p:ph type="title" hasCustomPrompt="1"/>
          </p:nvPr>
        </p:nvSpPr>
        <p:spPr>
          <a:xfrm>
            <a:off x="133004" y="96838"/>
            <a:ext cx="8761614" cy="609600"/>
          </a:xfrm>
          <a:prstGeom prst="rect">
            <a:avLst/>
          </a:prstGeom>
        </p:spPr>
        <p:txBody>
          <a:bodyPr anchor="b"/>
          <a:lstStyle>
            <a:lvl1pPr>
              <a:defRPr/>
            </a:lvl1pPr>
          </a:lstStyle>
          <a:p>
            <a:r>
              <a:rPr lang="en-US" dirty="0" smtClean="0"/>
              <a:t>Slide title</a:t>
            </a:r>
            <a:endParaRPr lang="en-US" dirty="0"/>
          </a:p>
        </p:txBody>
      </p:sp>
    </p:spTree>
    <p:extLst>
      <p:ext uri="{BB962C8B-B14F-4D97-AF65-F5344CB8AC3E}">
        <p14:creationId xmlns:p14="http://schemas.microsoft.com/office/powerpoint/2010/main" val="2331116629"/>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Copy &amp; Imag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59825" y="1962150"/>
            <a:ext cx="4826480" cy="2919600"/>
          </a:xfrm>
          <a:prstGeom prst="rect">
            <a:avLst/>
          </a:prstGeom>
        </p:spPr>
        <p:txBody>
          <a:bodyPr/>
          <a:lstStyle>
            <a:lvl1pPr marL="0" indent="0">
              <a:buNone/>
              <a:defRPr sz="1600" b="0" baseline="0">
                <a:solidFill>
                  <a:srgbClr val="0C3471"/>
                </a:solidFill>
              </a:defRPr>
            </a:lvl1pPr>
            <a:lvl2pPr marL="182563" indent="-182563">
              <a:buFont typeface="Arial" pitchFamily="34" charset="0"/>
              <a:buChar char="•"/>
              <a:defRPr sz="1600"/>
            </a:lvl2pPr>
            <a:lvl3pPr marL="539750" indent="-182563">
              <a:buFont typeface="Calibri" pitchFamily="34" charset="0"/>
              <a:buChar char="‐"/>
              <a:defRPr sz="1600">
                <a:solidFill>
                  <a:srgbClr val="4E5658"/>
                </a:solidFill>
              </a:defRPr>
            </a:lvl3pPr>
            <a:lvl4pPr marL="898525" indent="-184150">
              <a:buFont typeface="Arial" pitchFamily="34" charset="0"/>
              <a:buChar char="•"/>
              <a:defRPr sz="1600">
                <a:solidFill>
                  <a:srgbClr val="4E5658"/>
                </a:solidFill>
              </a:defRPr>
            </a:lvl4pPr>
            <a:lvl5pPr marL="1255713" indent="-184150">
              <a:buFont typeface="Calibri" pitchFamily="34" charset="0"/>
              <a:buChar char="‐"/>
              <a:defRPr sz="1600">
                <a:solidFill>
                  <a:srgbClr val="4E5658"/>
                </a:solidFill>
              </a:defRPr>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smtClean="0"/>
              <a:t>Header</a:t>
            </a:r>
          </a:p>
          <a:p>
            <a:pPr lvl="1"/>
            <a:r>
              <a:rPr lang="nl-NL" noProof="0" dirty="0" smtClean="0"/>
              <a:t>Second level</a:t>
            </a:r>
          </a:p>
          <a:p>
            <a:pPr lvl="2"/>
            <a:r>
              <a:rPr lang="nl-NL" noProof="0" dirty="0" smtClean="0"/>
              <a:t>Third Level</a:t>
            </a:r>
          </a:p>
          <a:p>
            <a:pPr lvl="3"/>
            <a:r>
              <a:rPr lang="nl-NL" noProof="0" dirty="0" smtClean="0"/>
              <a:t>Fourth level</a:t>
            </a:r>
          </a:p>
          <a:p>
            <a:pPr lvl="4"/>
            <a:r>
              <a:rPr lang="nl-NL" noProof="0" dirty="0" smtClean="0"/>
              <a:t>Fifth level</a:t>
            </a:r>
            <a:endParaRPr lang="en-US" noProof="0" dirty="0" smtClean="0"/>
          </a:p>
        </p:txBody>
      </p:sp>
      <p:sp>
        <p:nvSpPr>
          <p:cNvPr id="7" name="Title 1"/>
          <p:cNvSpPr>
            <a:spLocks noGrp="1"/>
          </p:cNvSpPr>
          <p:nvPr>
            <p:ph type="title" hasCustomPrompt="1"/>
          </p:nvPr>
        </p:nvSpPr>
        <p:spPr>
          <a:xfrm>
            <a:off x="137447" y="96838"/>
            <a:ext cx="8757171" cy="609600"/>
          </a:xfrm>
          <a:prstGeom prst="rect">
            <a:avLst/>
          </a:prstGeom>
        </p:spPr>
        <p:txBody>
          <a:bodyPr anchor="b"/>
          <a:lstStyle>
            <a:lvl1pPr>
              <a:defRPr/>
            </a:lvl1pPr>
          </a:lstStyle>
          <a:p>
            <a:r>
              <a:rPr lang="en-US" dirty="0" smtClean="0"/>
              <a:t>Slide title</a:t>
            </a:r>
            <a:endParaRPr lang="en-US" dirty="0"/>
          </a:p>
        </p:txBody>
      </p:sp>
      <p:sp>
        <p:nvSpPr>
          <p:cNvPr id="12" name="Tijdelijke aanduiding voor dianummer 2"/>
          <p:cNvSpPr>
            <a:spLocks noGrp="1"/>
          </p:cNvSpPr>
          <p:nvPr>
            <p:ph type="sldNum" sz="quarter" idx="10"/>
          </p:nvPr>
        </p:nvSpPr>
        <p:spPr>
          <a:xfrm>
            <a:off x="6912555" y="6597650"/>
            <a:ext cx="2133600" cy="180975"/>
          </a:xfrm>
        </p:spPr>
        <p:txBody>
          <a:body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
        <p:nvSpPr>
          <p:cNvPr id="13" name="Text Placeholder 2"/>
          <p:cNvSpPr>
            <a:spLocks noGrp="1"/>
          </p:cNvSpPr>
          <p:nvPr>
            <p:ph idx="12" hasCustomPrompt="1"/>
          </p:nvPr>
        </p:nvSpPr>
        <p:spPr bwMode="auto">
          <a:xfrm>
            <a:off x="221789" y="946151"/>
            <a:ext cx="36798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1600" cap="all" baseline="0">
                <a:solidFill>
                  <a:srgbClr val="0C3471"/>
                </a:solidFill>
              </a:defRPr>
            </a:lvl1pPr>
            <a:lvl2pPr marL="180975" indent="-180975">
              <a:buFont typeface="Arial" pitchFamily="34" charset="0"/>
              <a:buChar char="•"/>
              <a:defRPr sz="1600"/>
            </a:lvl2pPr>
            <a:lvl3pPr marL="542925" indent="-180975">
              <a:buFont typeface="Calibri" pitchFamily="34" charset="0"/>
              <a:buChar char="‐"/>
              <a:defRPr sz="1600">
                <a:solidFill>
                  <a:srgbClr val="4E5658"/>
                </a:solidFill>
              </a:defRPr>
            </a:lvl3pPr>
            <a:lvl4pPr marL="895350" indent="-180975">
              <a:buFont typeface="Arial" pitchFamily="34" charset="0"/>
              <a:buChar char="•"/>
              <a:defRPr sz="1600">
                <a:solidFill>
                  <a:srgbClr val="4E5658"/>
                </a:solidFill>
              </a:defRPr>
            </a:lvl4pPr>
            <a:lvl5pPr marL="1257300" indent="-180975">
              <a:buFont typeface="Calibri" pitchFamily="34" charset="0"/>
              <a:buChar char="‐"/>
              <a:defRPr sz="1600">
                <a:solidFill>
                  <a:srgbClr val="4E5658"/>
                </a:solidFill>
              </a:defRPr>
            </a:lvl5pPr>
          </a:lstStyle>
          <a:p>
            <a:pPr lvl="0"/>
            <a:r>
              <a:rPr lang="en-US" dirty="0" smtClean="0"/>
              <a:t>header</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smtClean="0"/>
          </a:p>
        </p:txBody>
      </p:sp>
      <p:sp>
        <p:nvSpPr>
          <p:cNvPr id="9" name="Tijdelijke aanduiding voor tekst 2"/>
          <p:cNvSpPr>
            <a:spLocks noGrp="1"/>
          </p:cNvSpPr>
          <p:nvPr>
            <p:ph type="body" sz="quarter" idx="11" hasCustomPrompt="1"/>
          </p:nvPr>
        </p:nvSpPr>
        <p:spPr>
          <a:xfrm>
            <a:off x="200025" y="6172200"/>
            <a:ext cx="8772525" cy="438150"/>
          </a:xfrm>
          <a:prstGeom prst="rect">
            <a:avLst/>
          </a:prstGeom>
        </p:spPr>
        <p:txBody>
          <a:bodyPr/>
          <a:lstStyle>
            <a:lvl1pPr algn="ctr">
              <a:defRPr sz="2600" b="1" cap="none" baseline="0"/>
            </a:lvl1pPr>
            <a:lvl2pPr algn="ctr">
              <a:defRPr sz="2600" b="1"/>
            </a:lvl2pPr>
            <a:lvl3pPr algn="ctr">
              <a:defRPr sz="2600" b="1"/>
            </a:lvl3pPr>
            <a:lvl4pPr algn="ctr">
              <a:defRPr sz="2600" b="1"/>
            </a:lvl4pPr>
            <a:lvl5pPr algn="ctr">
              <a:defRPr sz="2600" b="1"/>
            </a:lvl5pPr>
          </a:lstStyle>
          <a:p>
            <a:pPr lvl="0"/>
            <a:r>
              <a:rPr lang="nl-NL" dirty="0" smtClean="0"/>
              <a:t>Key findings</a:t>
            </a:r>
            <a:endParaRPr lang="en-US" dirty="0"/>
          </a:p>
        </p:txBody>
      </p:sp>
    </p:spTree>
    <p:extLst>
      <p:ext uri="{BB962C8B-B14F-4D97-AF65-F5344CB8AC3E}">
        <p14:creationId xmlns:p14="http://schemas.microsoft.com/office/powerpoint/2010/main" val="356038068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break (small)">
    <p:spTree>
      <p:nvGrpSpPr>
        <p:cNvPr id="1" name=""/>
        <p:cNvGrpSpPr/>
        <p:nvPr/>
      </p:nvGrpSpPr>
      <p:grpSpPr>
        <a:xfrm>
          <a:off x="0" y="0"/>
          <a:ext cx="0" cy="0"/>
          <a:chOff x="0" y="0"/>
          <a:chExt cx="0" cy="0"/>
        </a:xfrm>
      </p:grpSpPr>
      <p:pic>
        <p:nvPicPr>
          <p:cNvPr id="4"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7" name="Tekstvak 6"/>
          <p:cNvSpPr txBox="1"/>
          <p:nvPr userDrawn="1"/>
        </p:nvSpPr>
        <p:spPr>
          <a:xfrm>
            <a:off x="828675" y="6604471"/>
            <a:ext cx="1630575" cy="230832"/>
          </a:xfrm>
          <a:prstGeom prst="rect">
            <a:avLst/>
          </a:prstGeom>
          <a:noFill/>
        </p:spPr>
        <p:txBody>
          <a:bodyPr wrap="none" rtlCol="0">
            <a:spAutoFit/>
          </a:bodyPr>
          <a:lstStyle/>
          <a:p>
            <a:r>
              <a:rPr lang="nl-NL" sz="900" b="1" dirty="0" smtClean="0">
                <a:solidFill>
                  <a:srgbClr val="FFFFFF"/>
                </a:solidFill>
                <a:latin typeface="Calibri"/>
              </a:rPr>
              <a:t>Advanced Water </a:t>
            </a:r>
            <a:r>
              <a:rPr lang="nl-NL" sz="900" dirty="0" smtClean="0">
                <a:solidFill>
                  <a:srgbClr val="FFFFFF"/>
                </a:solidFill>
                <a:latin typeface="Calibri"/>
              </a:rPr>
              <a:t>Technologies</a:t>
            </a:r>
            <a:endParaRPr lang="en-US" sz="900" dirty="0">
              <a:solidFill>
                <a:srgbClr val="FFFFFF"/>
              </a:solidFill>
              <a:latin typeface="Calibri"/>
            </a:endParaRPr>
          </a:p>
        </p:txBody>
      </p:sp>
      <p:sp>
        <p:nvSpPr>
          <p:cNvPr id="8" name="Text Placeholder 3"/>
          <p:cNvSpPr>
            <a:spLocks noGrp="1"/>
          </p:cNvSpPr>
          <p:nvPr>
            <p:ph type="body" sz="half" idx="12" hasCustomPrompt="1"/>
          </p:nvPr>
        </p:nvSpPr>
        <p:spPr>
          <a:xfrm>
            <a:off x="556019" y="3149325"/>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01522468"/>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break (large)">
    <p:spTree>
      <p:nvGrpSpPr>
        <p:cNvPr id="1" name=""/>
        <p:cNvGrpSpPr/>
        <p:nvPr/>
      </p:nvGrpSpPr>
      <p:grpSpPr>
        <a:xfrm>
          <a:off x="0" y="0"/>
          <a:ext cx="0" cy="0"/>
          <a:chOff x="0" y="0"/>
          <a:chExt cx="0" cy="0"/>
        </a:xfrm>
      </p:grpSpPr>
      <p:pic>
        <p:nvPicPr>
          <p:cNvPr id="10" name="Picture 12" descr="Blue_L.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8" name="Text Placeholder 3"/>
          <p:cNvSpPr>
            <a:spLocks noGrp="1"/>
          </p:cNvSpPr>
          <p:nvPr>
            <p:ph type="body" sz="half" idx="12" hasCustomPrompt="1"/>
          </p:nvPr>
        </p:nvSpPr>
        <p:spPr>
          <a:xfrm>
            <a:off x="605897" y="3107760"/>
            <a:ext cx="5870576" cy="704850"/>
          </a:xfrm>
          <a:prstGeom prst="rect">
            <a:avLst/>
          </a:prstGeom>
        </p:spPr>
        <p:txBody>
          <a:bodyPr anchor="b"/>
          <a:lstStyle>
            <a:lvl1pPr marL="0" indent="0">
              <a:buNone/>
              <a:defRPr sz="26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title</a:t>
            </a:r>
          </a:p>
        </p:txBody>
      </p:sp>
      <p:sp>
        <p:nvSpPr>
          <p:cNvPr id="9" name="Tijdelijke aanduiding voor dianummer 2"/>
          <p:cNvSpPr>
            <a:spLocks noGrp="1"/>
          </p:cNvSpPr>
          <p:nvPr>
            <p:ph type="sldNum" sz="quarter" idx="10"/>
          </p:nvPr>
        </p:nvSpPr>
        <p:spPr>
          <a:xfrm>
            <a:off x="6829425"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1" name="Tekstvak 6"/>
          <p:cNvSpPr txBox="1"/>
          <p:nvPr userDrawn="1"/>
        </p:nvSpPr>
        <p:spPr>
          <a:xfrm>
            <a:off x="828675" y="6604471"/>
            <a:ext cx="1630575" cy="230832"/>
          </a:xfrm>
          <a:prstGeom prst="rect">
            <a:avLst/>
          </a:prstGeom>
          <a:noFill/>
        </p:spPr>
        <p:txBody>
          <a:bodyPr wrap="none" rtlCol="0">
            <a:spAutoFit/>
          </a:bodyPr>
          <a:lstStyle/>
          <a:p>
            <a:r>
              <a:rPr lang="nl-NL" sz="900" b="1" dirty="0" smtClean="0">
                <a:solidFill>
                  <a:srgbClr val="FFFFFF"/>
                </a:solidFill>
                <a:latin typeface="Calibri"/>
              </a:rPr>
              <a:t>Advanced Water </a:t>
            </a:r>
            <a:r>
              <a:rPr lang="nl-NL" sz="900" dirty="0" smtClean="0">
                <a:solidFill>
                  <a:srgbClr val="FFFFFF"/>
                </a:solidFill>
                <a:latin typeface="Calibri"/>
              </a:rPr>
              <a:t>Technologies</a:t>
            </a:r>
            <a:endParaRPr lang="en-US" sz="900" dirty="0">
              <a:solidFill>
                <a:srgbClr val="FFFFFF"/>
              </a:solidFill>
              <a:latin typeface="Calibri"/>
            </a:endParaRPr>
          </a:p>
        </p:txBody>
      </p:sp>
    </p:spTree>
    <p:extLst>
      <p:ext uri="{BB962C8B-B14F-4D97-AF65-F5344CB8AC3E}">
        <p14:creationId xmlns:p14="http://schemas.microsoft.com/office/powerpoint/2010/main" val="2357290301"/>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 &amp; Intro (1)">
    <p:spTree>
      <p:nvGrpSpPr>
        <p:cNvPr id="1" name=""/>
        <p:cNvGrpSpPr/>
        <p:nvPr/>
      </p:nvGrpSpPr>
      <p:grpSpPr>
        <a:xfrm>
          <a:off x="0" y="0"/>
          <a:ext cx="0" cy="0"/>
          <a:chOff x="0" y="0"/>
          <a:chExt cx="0" cy="0"/>
        </a:xfrm>
      </p:grpSpPr>
      <p:pic>
        <p:nvPicPr>
          <p:cNvPr id="6" name="Picture 12" descr="Blue_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851361"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28675"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895929"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630575" cy="230832"/>
          </a:xfrm>
          <a:prstGeom prst="rect">
            <a:avLst/>
          </a:prstGeom>
          <a:noFill/>
        </p:spPr>
        <p:txBody>
          <a:bodyPr wrap="none" rtlCol="0">
            <a:spAutoFit/>
          </a:bodyPr>
          <a:lstStyle/>
          <a:p>
            <a:r>
              <a:rPr lang="nl-NL" sz="900" b="1" dirty="0" smtClean="0">
                <a:solidFill>
                  <a:srgbClr val="FFFFFF"/>
                </a:solidFill>
                <a:latin typeface="Calibri"/>
              </a:rPr>
              <a:t>Advanced Water </a:t>
            </a:r>
            <a:r>
              <a:rPr lang="nl-NL" sz="900" dirty="0" smtClean="0">
                <a:solidFill>
                  <a:srgbClr val="FFFFFF"/>
                </a:solidFill>
                <a:latin typeface="Calibri"/>
              </a:rPr>
              <a:t>Technologies</a:t>
            </a:r>
            <a:endParaRPr lang="en-US" sz="900" dirty="0">
              <a:solidFill>
                <a:srgbClr val="FFFFFF"/>
              </a:solidFill>
              <a:latin typeface="Calibri"/>
            </a:endParaRPr>
          </a:p>
        </p:txBody>
      </p:sp>
    </p:spTree>
    <p:extLst>
      <p:ext uri="{BB962C8B-B14F-4D97-AF65-F5344CB8AC3E}">
        <p14:creationId xmlns:p14="http://schemas.microsoft.com/office/powerpoint/2010/main" val="4049032055"/>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le &amp; Intro (2)">
    <p:spTree>
      <p:nvGrpSpPr>
        <p:cNvPr id="1" name=""/>
        <p:cNvGrpSpPr/>
        <p:nvPr/>
      </p:nvGrpSpPr>
      <p:grpSpPr>
        <a:xfrm>
          <a:off x="0" y="0"/>
          <a:ext cx="0" cy="0"/>
          <a:chOff x="0" y="0"/>
          <a:chExt cx="0" cy="0"/>
        </a:xfrm>
      </p:grpSpPr>
      <p:pic>
        <p:nvPicPr>
          <p:cNvPr id="14" name="Picture 2" descr="http://www.musicbanter.com/attachments/lounge/764d1125898431-hometown-pics-01-20quintessential-20spoon-cherry-20with-20minneapolis-20skyline-20shot.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9463315" cy="70974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130438" cy="230832"/>
          </a:xfrm>
          <a:prstGeom prst="rect">
            <a:avLst/>
          </a:prstGeom>
          <a:noFill/>
        </p:spPr>
        <p:txBody>
          <a:bodyPr wrap="none" rtlCol="0">
            <a:spAutoFit/>
          </a:bodyPr>
          <a:lstStyle/>
          <a:p>
            <a:r>
              <a:rPr lang="nl-NL" sz="900" b="1" dirty="0" smtClean="0">
                <a:solidFill>
                  <a:srgbClr val="FFFFFF"/>
                </a:solidFill>
                <a:latin typeface="Calibri"/>
              </a:rPr>
              <a:t>Advanced </a:t>
            </a:r>
            <a:r>
              <a:rPr lang="nl-NL" sz="900" b="1" dirty="0" err="1" smtClean="0">
                <a:solidFill>
                  <a:srgbClr val="FFFFFF"/>
                </a:solidFill>
                <a:latin typeface="Calibri"/>
              </a:rPr>
              <a:t>Filtration</a:t>
            </a:r>
            <a:endParaRPr lang="en-US" sz="900" dirty="0">
              <a:solidFill>
                <a:srgbClr val="FFFFFF"/>
              </a:solidFill>
              <a:latin typeface="Calibri"/>
            </a:endParaRPr>
          </a:p>
        </p:txBody>
      </p:sp>
    </p:spTree>
    <p:extLst>
      <p:ext uri="{BB962C8B-B14F-4D97-AF65-F5344CB8AC3E}">
        <p14:creationId xmlns:p14="http://schemas.microsoft.com/office/powerpoint/2010/main" val="2560472744"/>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 &amp; Intro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228666" cy="6867524"/>
          </a:xfrm>
          <a:prstGeom prst="rect">
            <a:avLst/>
          </a:prstGeom>
        </p:spPr>
      </p:pic>
      <p:sp>
        <p:nvSpPr>
          <p:cNvPr id="2" name="Title 1"/>
          <p:cNvSpPr>
            <a:spLocks noGrp="1"/>
          </p:cNvSpPr>
          <p:nvPr>
            <p:ph type="title" hasCustomPrompt="1"/>
          </p:nvPr>
        </p:nvSpPr>
        <p:spPr>
          <a:xfrm>
            <a:off x="876300" y="609600"/>
            <a:ext cx="4781550" cy="2400300"/>
          </a:xfrm>
          <a:prstGeom prst="rect">
            <a:avLst/>
          </a:prstGeom>
        </p:spPr>
        <p:txBody>
          <a:bodyPr anchor="b"/>
          <a:lstStyle>
            <a:lvl1pPr>
              <a:lnSpc>
                <a:spcPts val="4700"/>
              </a:lnSpc>
              <a:defRPr sz="5400">
                <a:solidFill>
                  <a:schemeClr val="bg1"/>
                </a:solidFill>
              </a:defRPr>
            </a:lvl1pPr>
          </a:lstStyle>
          <a:p>
            <a:r>
              <a:rPr lang="en-US" dirty="0" smtClean="0"/>
              <a:t>Title</a:t>
            </a:r>
            <a:endParaRPr lang="en-US" dirty="0"/>
          </a:p>
        </p:txBody>
      </p:sp>
      <p:sp>
        <p:nvSpPr>
          <p:cNvPr id="8" name="Tijdelijke aanduiding voor tekst 7"/>
          <p:cNvSpPr>
            <a:spLocks noGrp="1"/>
          </p:cNvSpPr>
          <p:nvPr>
            <p:ph type="body" sz="quarter" idx="10" hasCustomPrompt="1"/>
          </p:nvPr>
        </p:nvSpPr>
        <p:spPr>
          <a:xfrm>
            <a:off x="876300" y="3219450"/>
            <a:ext cx="4772025" cy="2590800"/>
          </a:xfrm>
          <a:prstGeom prst="rect">
            <a:avLst/>
          </a:prstGeom>
        </p:spPr>
        <p:txBody>
          <a:bodyPr/>
          <a:lstStyle>
            <a:lvl1pPr>
              <a:defRPr sz="1800" cap="none" baseline="0">
                <a:solidFill>
                  <a:schemeClr val="bg1"/>
                </a:solidFill>
              </a:defRPr>
            </a:lvl1pPr>
          </a:lstStyle>
          <a:p>
            <a:pPr lvl="0"/>
            <a:r>
              <a:rPr lang="nl-NL" dirty="0" smtClean="0"/>
              <a:t>Copy</a:t>
            </a:r>
          </a:p>
        </p:txBody>
      </p:sp>
      <p:cxnSp>
        <p:nvCxnSpPr>
          <p:cNvPr id="9" name="Straight Connector 9"/>
          <p:cNvCxnSpPr/>
          <p:nvPr userDrawn="1"/>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ooter Placeholder 4"/>
          <p:cNvSpPr txBox="1">
            <a:spLocks/>
          </p:cNvSpPr>
          <p:nvPr userDrawn="1"/>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FFFFFF"/>
                </a:solidFill>
                <a:latin typeface="Calibri" charset="0"/>
              </a:rPr>
              <a:t>PENTAIR </a:t>
            </a:r>
          </a:p>
        </p:txBody>
      </p:sp>
      <p:sp>
        <p:nvSpPr>
          <p:cNvPr id="12" name="Tijdelijke aanduiding voor dianummer 2"/>
          <p:cNvSpPr>
            <a:spLocks noGrp="1"/>
          </p:cNvSpPr>
          <p:nvPr>
            <p:ph type="sldNum" sz="quarter" idx="11"/>
          </p:nvPr>
        </p:nvSpPr>
        <p:spPr>
          <a:xfrm>
            <a:off x="6904242" y="6597650"/>
            <a:ext cx="2133600" cy="180975"/>
          </a:xfrm>
        </p:spPr>
        <p:txBody>
          <a:bodyPr/>
          <a:lstStyle>
            <a:lvl1pPr>
              <a:defRPr>
                <a:solidFill>
                  <a:schemeClr val="bg1"/>
                </a:solidFill>
              </a:defRPr>
            </a:lvl1pPr>
          </a:lstStyle>
          <a:p>
            <a:pPr>
              <a:defRPr/>
            </a:pPr>
            <a:fld id="{9FBC2468-54EE-4D8E-AAFD-389E7270F043}" type="slidenum">
              <a:rPr lang="en-US" smtClean="0">
                <a:solidFill>
                  <a:srgbClr val="FFFFFF"/>
                </a:solidFill>
              </a:rPr>
              <a:pPr>
                <a:defRPr/>
              </a:pPr>
              <a:t>‹#›</a:t>
            </a:fld>
            <a:endParaRPr lang="en-US" dirty="0">
              <a:solidFill>
                <a:srgbClr val="FFFFFF"/>
              </a:solidFill>
            </a:endParaRPr>
          </a:p>
        </p:txBody>
      </p:sp>
      <p:sp>
        <p:nvSpPr>
          <p:cNvPr id="13" name="Tekstvak 6"/>
          <p:cNvSpPr txBox="1"/>
          <p:nvPr userDrawn="1"/>
        </p:nvSpPr>
        <p:spPr>
          <a:xfrm>
            <a:off x="828675" y="6604471"/>
            <a:ext cx="1130438" cy="230832"/>
          </a:xfrm>
          <a:prstGeom prst="rect">
            <a:avLst/>
          </a:prstGeom>
          <a:noFill/>
        </p:spPr>
        <p:txBody>
          <a:bodyPr wrap="none" rtlCol="0">
            <a:spAutoFit/>
          </a:bodyPr>
          <a:lstStyle/>
          <a:p>
            <a:r>
              <a:rPr lang="nl-NL" sz="900" b="1" dirty="0" smtClean="0">
                <a:solidFill>
                  <a:srgbClr val="FFFFFF"/>
                </a:solidFill>
                <a:latin typeface="Calibri"/>
              </a:rPr>
              <a:t>Advanced </a:t>
            </a:r>
            <a:r>
              <a:rPr lang="nl-NL" sz="900" b="1" dirty="0" err="1" smtClean="0">
                <a:solidFill>
                  <a:srgbClr val="FFFFFF"/>
                </a:solidFill>
                <a:latin typeface="Calibri"/>
              </a:rPr>
              <a:t>Filtration</a:t>
            </a:r>
            <a:endParaRPr lang="en-US" sz="900" dirty="0">
              <a:solidFill>
                <a:srgbClr val="FFFFFF"/>
              </a:solidFill>
              <a:latin typeface="Calibri"/>
            </a:endParaRPr>
          </a:p>
        </p:txBody>
      </p:sp>
    </p:spTree>
    <p:extLst>
      <p:ext uri="{BB962C8B-B14F-4D97-AF65-F5344CB8AC3E}">
        <p14:creationId xmlns:p14="http://schemas.microsoft.com/office/powerpoint/2010/main" val="1819301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3.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4.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heme" Target="../theme/theme5.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6.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theme" Target="../theme/theme7.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6" Type="http://schemas.openxmlformats.org/officeDocument/2006/relationships/theme" Target="../theme/theme8.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9.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theme" Target="../theme/theme11.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2" Type="http://schemas.openxmlformats.org/officeDocument/2006/relationships/slideLayout" Target="../slideLayouts/slideLayout150.xml"/><Relationship Id="rId16" Type="http://schemas.openxmlformats.org/officeDocument/2006/relationships/theme" Target="../theme/theme12.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theme" Target="../theme/theme13.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18" Type="http://schemas.openxmlformats.org/officeDocument/2006/relationships/slideLayout" Target="../slideLayouts/slideLayout195.xml"/><Relationship Id="rId3" Type="http://schemas.openxmlformats.org/officeDocument/2006/relationships/slideLayout" Target="../slideLayouts/slideLayout180.xml"/><Relationship Id="rId21" Type="http://schemas.openxmlformats.org/officeDocument/2006/relationships/theme" Target="../theme/theme14.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20" Type="http://schemas.openxmlformats.org/officeDocument/2006/relationships/slideLayout" Target="../slideLayouts/slideLayout197.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19" Type="http://schemas.openxmlformats.org/officeDocument/2006/relationships/slideLayout" Target="../slideLayouts/slideLayout196.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2" Type="http://schemas.openxmlformats.org/officeDocument/2006/relationships/slideLayout" Target="../slideLayouts/slideLayout199.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5" Type="http://schemas.openxmlformats.org/officeDocument/2006/relationships/slideLayout" Target="../slideLayouts/slideLayout202.xml"/><Relationship Id="rId15" Type="http://schemas.openxmlformats.org/officeDocument/2006/relationships/theme" Target="../theme/theme15.xml"/><Relationship Id="rId10" Type="http://schemas.openxmlformats.org/officeDocument/2006/relationships/slideLayout" Target="../slideLayouts/slideLayout207.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 y="96838"/>
            <a:ext cx="8775700" cy="6096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75107"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895350" y="6624638"/>
            <a:ext cx="2687638" cy="174625"/>
          </a:xfrm>
          <a:prstGeom prst="rect">
            <a:avLst/>
          </a:prstGeom>
        </p:spPr>
        <p:txBody>
          <a:bodyPr vert="horz" wrap="square" lIns="0" tIns="0" rIns="0" bIns="0" numCol="1" anchor="b" anchorCtr="0" compatLnSpc="1">
            <a:prstTxWarp prst="textNoShape">
              <a:avLst/>
            </a:prstTxWarp>
          </a:bodyPr>
          <a:lstStyle>
            <a:lvl1pPr>
              <a:defRPr sz="900">
                <a:latin typeface="+mn-lt"/>
              </a:defRPr>
            </a:lvl1pPr>
          </a:lstStyle>
          <a:p>
            <a:r>
              <a:rPr lang="en-US"/>
              <a:t>PRESENTATION TITLE</a:t>
            </a:r>
          </a:p>
        </p:txBody>
      </p:sp>
      <p:sp>
        <p:nvSpPr>
          <p:cNvPr id="6" name="Slide Number Placeholder 5"/>
          <p:cNvSpPr>
            <a:spLocks noGrp="1"/>
          </p:cNvSpPr>
          <p:nvPr>
            <p:ph type="sldNum" sz="quarter" idx="4"/>
          </p:nvPr>
        </p:nvSpPr>
        <p:spPr>
          <a:xfrm>
            <a:off x="6829425" y="6626225"/>
            <a:ext cx="2133600" cy="180975"/>
          </a:xfrm>
          <a:prstGeom prst="rect">
            <a:avLst/>
          </a:prstGeom>
        </p:spPr>
        <p:txBody>
          <a:bodyPr vert="horz" wrap="square" lIns="0" tIns="0" rIns="0" bIns="0" numCol="1" anchor="b" anchorCtr="0" compatLnSpc="1">
            <a:prstTxWarp prst="textNoShape">
              <a:avLst/>
            </a:prstTxWarp>
          </a:bodyPr>
          <a:lstStyle>
            <a:lvl1pPr algn="r">
              <a:defRPr sz="1100">
                <a:latin typeface="+mn-lt"/>
              </a:defRPr>
            </a:lvl1pPr>
          </a:lstStyle>
          <a:p>
            <a:fld id="{61BDB64F-219C-4344-B2F3-0EDBCAEB41BB}" type="slidenum">
              <a:rPr lang="en-US"/>
              <a:pPr/>
              <a:t>‹#›</a:t>
            </a:fld>
            <a:endParaRPr lang="en-US"/>
          </a:p>
        </p:txBody>
      </p:sp>
      <p:cxnSp>
        <p:nvCxnSpPr>
          <p:cNvPr id="8" name="Straight Connector 7"/>
          <p:cNvCxnSpPr/>
          <p:nvPr/>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latin typeface="Calibri" charset="0"/>
              </a:rPr>
              <a:t>PENTAIR </a:t>
            </a:r>
          </a:p>
        </p:txBody>
      </p:sp>
    </p:spTree>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hf hdr="0" dt="0"/>
  <p:txStyles>
    <p:title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163513" indent="-163513" algn="l" defTabSz="457200" rtl="0" fontAlgn="base">
        <a:spcBef>
          <a:spcPts val="238"/>
        </a:spcBef>
        <a:spcAft>
          <a:spcPct val="0"/>
        </a:spcAft>
        <a:buSzPct val="90000"/>
        <a:buFont typeface="Arial" charset="0"/>
        <a:buChar char="•"/>
        <a:defRPr sz="2000">
          <a:solidFill>
            <a:schemeClr val="tx1"/>
          </a:solidFill>
          <a:latin typeface="+mn-lt"/>
          <a:ea typeface="+mn-ea"/>
          <a:cs typeface="+mn-cs"/>
        </a:defRPr>
      </a:lvl1pPr>
      <a:lvl2pPr marL="419100" indent="-228600" algn="l" defTabSz="457200" rtl="0" fontAlgn="base">
        <a:spcBef>
          <a:spcPts val="238"/>
        </a:spcBef>
        <a:spcAft>
          <a:spcPct val="0"/>
        </a:spcAft>
        <a:buFont typeface="Arial" charset="0"/>
        <a:buChar char="–"/>
        <a:defRPr sz="2000">
          <a:solidFill>
            <a:schemeClr val="tx1"/>
          </a:solidFill>
          <a:latin typeface="+mn-lt"/>
          <a:ea typeface="+mn-ea"/>
        </a:defRPr>
      </a:lvl2pPr>
      <a:lvl3pPr marL="868363" indent="-163513" algn="l" defTabSz="457200" rtl="0" fontAlgn="base">
        <a:spcBef>
          <a:spcPts val="238"/>
        </a:spcBef>
        <a:spcAft>
          <a:spcPct val="0"/>
        </a:spcAft>
        <a:buFont typeface="Arial" charset="0"/>
        <a:buChar char="•"/>
        <a:defRPr sz="2000">
          <a:solidFill>
            <a:schemeClr val="tx1"/>
          </a:solidFill>
          <a:latin typeface="+mn-lt"/>
          <a:ea typeface="+mn-ea"/>
        </a:defRPr>
      </a:lvl3pPr>
      <a:lvl4pPr marL="1325563" indent="-228600" algn="l" defTabSz="457200" rtl="0" fontAlgn="base">
        <a:spcBef>
          <a:spcPts val="238"/>
        </a:spcBef>
        <a:spcAft>
          <a:spcPct val="0"/>
        </a:spcAft>
        <a:buFont typeface="Arial" charset="0"/>
        <a:buChar char="–"/>
        <a:defRPr sz="2000">
          <a:solidFill>
            <a:schemeClr val="tx1"/>
          </a:solidFill>
          <a:latin typeface="+mn-lt"/>
          <a:ea typeface="+mn-ea"/>
        </a:defRPr>
      </a:lvl4pPr>
      <a:lvl5pPr marL="2057400" indent="-228600" algn="l" defTabSz="457200" rtl="0" fontAlgn="base">
        <a:spcBef>
          <a:spcPct val="20000"/>
        </a:spcBef>
        <a:spcAft>
          <a:spcPct val="0"/>
        </a:spcAft>
        <a:buFont typeface="Arial" charset="0"/>
        <a:buChar char="»"/>
        <a:defRPr>
          <a:solidFill>
            <a:schemeClr val="tx1"/>
          </a:solidFill>
          <a:latin typeface="+mn-lt"/>
          <a:ea typeface="+mn-ea"/>
        </a:defRPr>
      </a:lvl5pPr>
      <a:lvl6pPr marL="2514600" indent="-228600" algn="l" defTabSz="457200" rtl="0" fontAlgn="base">
        <a:spcBef>
          <a:spcPct val="20000"/>
        </a:spcBef>
        <a:spcAft>
          <a:spcPct val="0"/>
        </a:spcAft>
        <a:buFont typeface="Arial" charset="0"/>
        <a:buChar char="»"/>
        <a:defRPr>
          <a:solidFill>
            <a:schemeClr val="tx1"/>
          </a:solidFill>
          <a:latin typeface="+mn-lt"/>
          <a:ea typeface="+mn-ea"/>
        </a:defRPr>
      </a:lvl6pPr>
      <a:lvl7pPr marL="2971800" indent="-228600" algn="l" defTabSz="457200" rtl="0" fontAlgn="base">
        <a:spcBef>
          <a:spcPct val="20000"/>
        </a:spcBef>
        <a:spcAft>
          <a:spcPct val="0"/>
        </a:spcAft>
        <a:buFont typeface="Arial" charset="0"/>
        <a:buChar char="»"/>
        <a:defRPr>
          <a:solidFill>
            <a:schemeClr val="tx1"/>
          </a:solidFill>
          <a:latin typeface="+mn-lt"/>
          <a:ea typeface="+mn-ea"/>
        </a:defRPr>
      </a:lvl7pPr>
      <a:lvl8pPr marL="3429000" indent="-228600" algn="l" defTabSz="457200" rtl="0" fontAlgn="base">
        <a:spcBef>
          <a:spcPct val="20000"/>
        </a:spcBef>
        <a:spcAft>
          <a:spcPct val="0"/>
        </a:spcAft>
        <a:buFont typeface="Arial" charset="0"/>
        <a:buChar char="»"/>
        <a:defRPr>
          <a:solidFill>
            <a:schemeClr val="tx1"/>
          </a:solidFill>
          <a:latin typeface="+mn-lt"/>
          <a:ea typeface="+mn-ea"/>
        </a:defRPr>
      </a:lvl8pPr>
      <a:lvl9pPr marL="3886200" indent="-228600" algn="l" defTabSz="457200" rtl="0" fontAlgn="base">
        <a:spcBef>
          <a:spcPct val="20000"/>
        </a:spcBef>
        <a:spcAft>
          <a:spcPct val="0"/>
        </a:spcAft>
        <a:buFont typeface="Arial" charset="0"/>
        <a:buChar char="»"/>
        <a:defRPr>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2210862" cy="230832"/>
          </a:xfrm>
          <a:prstGeom prst="rect">
            <a:avLst/>
          </a:prstGeom>
          <a:noFill/>
        </p:spPr>
        <p:txBody>
          <a:bodyPr wrap="none" rtlCol="0">
            <a:spAutoFit/>
          </a:bodyPr>
          <a:lstStyle/>
          <a:p>
            <a:r>
              <a:rPr lang="nl-NL" sz="900" b="1" dirty="0" err="1" smtClean="0">
                <a:solidFill>
                  <a:srgbClr val="0C3471"/>
                </a:solidFill>
                <a:latin typeface="Calibri"/>
              </a:rPr>
              <a:t>Pentair</a:t>
            </a:r>
            <a:r>
              <a:rPr lang="nl-NL" sz="900" b="1" dirty="0" smtClean="0">
                <a:solidFill>
                  <a:srgbClr val="0C3471"/>
                </a:solidFill>
                <a:latin typeface="Calibri"/>
              </a:rPr>
              <a:t> Advanced </a:t>
            </a:r>
            <a:r>
              <a:rPr lang="nl-NL" sz="900" b="1" dirty="0" err="1" smtClean="0">
                <a:solidFill>
                  <a:srgbClr val="0C3471"/>
                </a:solidFill>
                <a:latin typeface="Calibri"/>
              </a:rPr>
              <a:t>Filtration</a:t>
            </a:r>
            <a:r>
              <a:rPr lang="nl-NL" sz="900" b="1" dirty="0" smtClean="0">
                <a:solidFill>
                  <a:srgbClr val="0C3471"/>
                </a:solidFill>
                <a:latin typeface="Calibri"/>
              </a:rPr>
              <a:t> &amp; </a:t>
            </a:r>
            <a:r>
              <a:rPr lang="nl-NL" sz="900" b="1" dirty="0" err="1" smtClean="0">
                <a:solidFill>
                  <a:srgbClr val="0C3471"/>
                </a:solidFill>
                <a:latin typeface="Calibri"/>
              </a:rPr>
              <a:t>Separation</a:t>
            </a:r>
            <a:endParaRPr lang="nl-NL" sz="900" b="1" dirty="0" smtClean="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3078028685"/>
      </p:ext>
    </p:extLst>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 id="2147484145" r:id="rId12"/>
    <p:sldLayoutId id="2147484146" r:id="rId13"/>
    <p:sldLayoutId id="2147484147" r:id="rId14"/>
  </p:sldLayoutIdLst>
  <p:timing>
    <p:tnLst>
      <p:par>
        <p:cTn id="1" dur="indefinite" restart="never" nodeType="tmRoot"/>
      </p:par>
    </p:tnLst>
  </p:timing>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cxnSp>
        <p:nvCxnSpPr>
          <p:cNvPr id="12" name="Straight Connector 11"/>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6829425" y="6701181"/>
            <a:ext cx="2133600" cy="106019"/>
          </a:xfrm>
          <a:prstGeom prst="rect">
            <a:avLst/>
          </a:prstGeom>
        </p:spPr>
        <p:txBody>
          <a:bodyPr vert="horz" wrap="square" lIns="0" tIns="0" rIns="0" bIns="0" numCol="1" anchor="b" anchorCtr="0" compatLnSpc="1">
            <a:prstTxWarp prst="textNoShape">
              <a:avLst/>
            </a:prstTxWarp>
          </a:bodyPr>
          <a:lstStyle>
            <a:lvl1pPr algn="r">
              <a:defRPr sz="1100">
                <a:solidFill>
                  <a:srgbClr val="4C4C4C"/>
                </a:solidFill>
                <a:ea typeface="ＭＳ Ｐゴシック" pitchFamily="34" charset="-128"/>
                <a:cs typeface="+mn-cs"/>
              </a:defRPr>
            </a:lvl1pPr>
          </a:lstStyle>
          <a:p>
            <a:pPr>
              <a:defRPr/>
            </a:pPr>
            <a:fld id="{6C3BEDF4-9DAE-46C1-8520-E4E68CBD21F7}" type="slidenum">
              <a:rPr lang="en-US">
                <a:latin typeface="Calibri" pitchFamily="34" charset="0"/>
              </a:rPr>
              <a:pPr>
                <a:defRPr/>
              </a:pPr>
              <a:t>‹#›</a:t>
            </a:fld>
            <a:endParaRPr lang="en-US" dirty="0">
              <a:latin typeface="Calibri" pitchFamily="34" charset="0"/>
            </a:endParaRPr>
          </a:p>
        </p:txBody>
      </p:sp>
      <p:pic>
        <p:nvPicPr>
          <p:cNvPr id="2" name="Picture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428" y="6125837"/>
            <a:ext cx="2324559" cy="589211"/>
          </a:xfrm>
          <a:prstGeom prst="rect">
            <a:avLst/>
          </a:prstGeom>
        </p:spPr>
      </p:pic>
      <p:sp>
        <p:nvSpPr>
          <p:cNvPr id="15" name="Title Placeholder 1"/>
          <p:cNvSpPr>
            <a:spLocks noGrp="1"/>
          </p:cNvSpPr>
          <p:nvPr>
            <p:ph type="title"/>
          </p:nvPr>
        </p:nvSpPr>
        <p:spPr bwMode="auto">
          <a:xfrm>
            <a:off x="227013" y="273050"/>
            <a:ext cx="87757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pPr lvl="0"/>
            <a:r>
              <a:rPr lang="en-US" dirty="0" smtClean="0"/>
              <a:t>CLICK TO EDIT MASTER TITLE STYLE</a:t>
            </a:r>
          </a:p>
        </p:txBody>
      </p:sp>
    </p:spTree>
    <p:extLst>
      <p:ext uri="{BB962C8B-B14F-4D97-AF65-F5344CB8AC3E}">
        <p14:creationId xmlns:p14="http://schemas.microsoft.com/office/powerpoint/2010/main" val="4216484679"/>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3" r:id="rId3"/>
    <p:sldLayoutId id="2147484154" r:id="rId4"/>
    <p:sldLayoutId id="2147484155" r:id="rId5"/>
  </p:sldLayoutIdLst>
  <p:timing>
    <p:tnLst>
      <p:par>
        <p:cTn id="1" dur="indefinite" restart="never" nodeType="tmRoot"/>
      </p:par>
    </p:tnLst>
  </p:timing>
  <p:hf hdr="0" dt="0"/>
  <p:txStyles>
    <p:titleStyle>
      <a:lvl1pPr marL="231775" indent="0" algn="l" defTabSz="457200" rtl="0" eaLnBrk="0" fontAlgn="base" hangingPunct="0">
        <a:lnSpc>
          <a:spcPts val="2025"/>
        </a:lnSpc>
        <a:spcBef>
          <a:spcPct val="0"/>
        </a:spcBef>
        <a:spcAft>
          <a:spcPct val="0"/>
        </a:spcAft>
        <a:defRPr sz="3200" cap="all">
          <a:solidFill>
            <a:schemeClr val="bg1"/>
          </a:solidFill>
          <a:latin typeface="+mj-lt"/>
          <a:ea typeface="MS PGothic" pitchFamily="34" charset="-128"/>
          <a:cs typeface="ＭＳ Ｐゴシック"/>
        </a:defRPr>
      </a:lvl1pPr>
      <a:lvl2pPr algn="l" defTabSz="457200" rtl="0" eaLnBrk="0" fontAlgn="base" hangingPunct="0">
        <a:lnSpc>
          <a:spcPts val="2025"/>
        </a:lnSpc>
        <a:spcBef>
          <a:spcPct val="0"/>
        </a:spcBef>
        <a:spcAft>
          <a:spcPct val="0"/>
        </a:spcAft>
        <a:defRPr sz="3200">
          <a:solidFill>
            <a:schemeClr val="tx2"/>
          </a:solidFill>
          <a:latin typeface="Calibri" pitchFamily="34" charset="0"/>
          <a:ea typeface="MS PGothic" pitchFamily="34" charset="-128"/>
          <a:cs typeface="ＭＳ Ｐゴシック"/>
        </a:defRPr>
      </a:lvl2pPr>
      <a:lvl3pPr algn="l" defTabSz="457200" rtl="0" eaLnBrk="0" fontAlgn="base" hangingPunct="0">
        <a:lnSpc>
          <a:spcPts val="2025"/>
        </a:lnSpc>
        <a:spcBef>
          <a:spcPct val="0"/>
        </a:spcBef>
        <a:spcAft>
          <a:spcPct val="0"/>
        </a:spcAft>
        <a:defRPr sz="3200">
          <a:solidFill>
            <a:schemeClr val="tx2"/>
          </a:solidFill>
          <a:latin typeface="Calibri" pitchFamily="34" charset="0"/>
          <a:ea typeface="MS PGothic" pitchFamily="34" charset="-128"/>
          <a:cs typeface="ＭＳ Ｐゴシック"/>
        </a:defRPr>
      </a:lvl3pPr>
      <a:lvl4pPr algn="l" defTabSz="457200" rtl="0" eaLnBrk="0" fontAlgn="base" hangingPunct="0">
        <a:lnSpc>
          <a:spcPts val="2025"/>
        </a:lnSpc>
        <a:spcBef>
          <a:spcPct val="0"/>
        </a:spcBef>
        <a:spcAft>
          <a:spcPct val="0"/>
        </a:spcAft>
        <a:defRPr sz="3200">
          <a:solidFill>
            <a:schemeClr val="tx2"/>
          </a:solidFill>
          <a:latin typeface="Calibri" pitchFamily="34" charset="0"/>
          <a:ea typeface="MS PGothic" pitchFamily="34" charset="-128"/>
          <a:cs typeface="ＭＳ Ｐゴシック"/>
        </a:defRPr>
      </a:lvl4pPr>
      <a:lvl5pPr algn="l" defTabSz="457200" rtl="0" eaLnBrk="0" fontAlgn="base" hangingPunct="0">
        <a:lnSpc>
          <a:spcPts val="2025"/>
        </a:lnSpc>
        <a:spcBef>
          <a:spcPct val="0"/>
        </a:spcBef>
        <a:spcAft>
          <a:spcPct val="0"/>
        </a:spcAft>
        <a:defRPr sz="3200">
          <a:solidFill>
            <a:schemeClr val="tx2"/>
          </a:solidFill>
          <a:latin typeface="Calibri" pitchFamily="34" charset="0"/>
          <a:ea typeface="MS PGothic" pitchFamily="34" charset="-128"/>
          <a:cs typeface="ＭＳ Ｐゴシック"/>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163513" indent="-163513" algn="l" defTabSz="457200" rtl="0" eaLnBrk="0" fontAlgn="base" hangingPunct="0">
        <a:spcBef>
          <a:spcPts val="238"/>
        </a:spcBef>
        <a:spcAft>
          <a:spcPct val="0"/>
        </a:spcAft>
        <a:buSzPct val="90000"/>
        <a:buFont typeface="Arial" pitchFamily="34" charset="0"/>
        <a:buChar char="•"/>
        <a:defRPr sz="2000">
          <a:solidFill>
            <a:srgbClr val="4C4C4C"/>
          </a:solidFill>
          <a:latin typeface="+mn-lt"/>
          <a:ea typeface="MS PGothic" pitchFamily="34" charset="-128"/>
          <a:cs typeface="ＭＳ Ｐゴシック"/>
        </a:defRPr>
      </a:lvl1pPr>
      <a:lvl2pPr marL="419100" indent="-228600" algn="l" defTabSz="457200" rtl="0" eaLnBrk="0" fontAlgn="base" hangingPunct="0">
        <a:spcBef>
          <a:spcPts val="238"/>
        </a:spcBef>
        <a:spcAft>
          <a:spcPct val="0"/>
        </a:spcAft>
        <a:buFont typeface="Arial" pitchFamily="34" charset="0"/>
        <a:buChar char="–"/>
        <a:defRPr sz="2000">
          <a:solidFill>
            <a:srgbClr val="4C4C4C"/>
          </a:solidFill>
          <a:latin typeface="+mn-lt"/>
          <a:ea typeface="MS PGothic" pitchFamily="34" charset="-128"/>
          <a:cs typeface="ＭＳ Ｐゴシック"/>
        </a:defRPr>
      </a:lvl2pPr>
      <a:lvl3pPr marL="868363" indent="-163513" algn="l" defTabSz="457200" rtl="0" eaLnBrk="0" fontAlgn="base" hangingPunct="0">
        <a:spcBef>
          <a:spcPts val="238"/>
        </a:spcBef>
        <a:spcAft>
          <a:spcPct val="0"/>
        </a:spcAft>
        <a:buFont typeface="Arial" pitchFamily="34" charset="0"/>
        <a:buChar char="•"/>
        <a:defRPr sz="2000">
          <a:solidFill>
            <a:srgbClr val="4C4C4C"/>
          </a:solidFill>
          <a:latin typeface="+mn-lt"/>
          <a:ea typeface="MS PGothic" pitchFamily="34" charset="-128"/>
          <a:cs typeface="ＭＳ Ｐゴシック"/>
        </a:defRPr>
      </a:lvl3pPr>
      <a:lvl4pPr marL="1325563" indent="-228600" algn="l" defTabSz="457200" rtl="0" eaLnBrk="0" fontAlgn="base" hangingPunct="0">
        <a:spcBef>
          <a:spcPts val="238"/>
        </a:spcBef>
        <a:spcAft>
          <a:spcPct val="0"/>
        </a:spcAft>
        <a:buFont typeface="Arial" pitchFamily="34" charset="0"/>
        <a:buChar char="–"/>
        <a:defRPr sz="2000">
          <a:solidFill>
            <a:srgbClr val="4C4C4C"/>
          </a:solidFill>
          <a:latin typeface="+mn-lt"/>
          <a:ea typeface="MS PGothic" pitchFamily="34" charset="-128"/>
          <a:cs typeface="ＭＳ Ｐゴシック"/>
        </a:defRPr>
      </a:lvl4pPr>
      <a:lvl5pPr marL="2057400" indent="-228600" algn="l" defTabSz="457200" rtl="0" eaLnBrk="0" fontAlgn="base" hangingPunct="0">
        <a:spcBef>
          <a:spcPct val="20000"/>
        </a:spcBef>
        <a:spcAft>
          <a:spcPct val="0"/>
        </a:spcAft>
        <a:buFont typeface="Arial" pitchFamily="34" charset="0"/>
        <a:buChar char="»"/>
        <a:defRPr>
          <a:solidFill>
            <a:schemeClr val="tx1"/>
          </a:solidFill>
          <a:latin typeface="+mn-lt"/>
          <a:ea typeface="MS PGothic" pitchFamily="34" charset="-128"/>
          <a:cs typeface="ＭＳ Ｐゴシック"/>
        </a:defRPr>
      </a:lvl5pPr>
      <a:lvl6pPr marL="2514600" indent="-228600" algn="l" defTabSz="457200" rtl="0" fontAlgn="base">
        <a:spcBef>
          <a:spcPct val="20000"/>
        </a:spcBef>
        <a:spcAft>
          <a:spcPct val="0"/>
        </a:spcAft>
        <a:buFont typeface="Arial" charset="0"/>
        <a:buChar char="»"/>
        <a:defRPr>
          <a:solidFill>
            <a:schemeClr val="tx1"/>
          </a:solidFill>
          <a:latin typeface="+mn-lt"/>
          <a:ea typeface="+mn-ea"/>
        </a:defRPr>
      </a:lvl6pPr>
      <a:lvl7pPr marL="2971800" indent="-228600" algn="l" defTabSz="457200" rtl="0" fontAlgn="base">
        <a:spcBef>
          <a:spcPct val="20000"/>
        </a:spcBef>
        <a:spcAft>
          <a:spcPct val="0"/>
        </a:spcAft>
        <a:buFont typeface="Arial" charset="0"/>
        <a:buChar char="»"/>
        <a:defRPr>
          <a:solidFill>
            <a:schemeClr val="tx1"/>
          </a:solidFill>
          <a:latin typeface="+mn-lt"/>
          <a:ea typeface="+mn-ea"/>
        </a:defRPr>
      </a:lvl7pPr>
      <a:lvl8pPr marL="3429000" indent="-228600" algn="l" defTabSz="457200" rtl="0" fontAlgn="base">
        <a:spcBef>
          <a:spcPct val="20000"/>
        </a:spcBef>
        <a:spcAft>
          <a:spcPct val="0"/>
        </a:spcAft>
        <a:buFont typeface="Arial" charset="0"/>
        <a:buChar char="»"/>
        <a:defRPr>
          <a:solidFill>
            <a:schemeClr val="tx1"/>
          </a:solidFill>
          <a:latin typeface="+mn-lt"/>
          <a:ea typeface="+mn-ea"/>
        </a:defRPr>
      </a:lvl8pPr>
      <a:lvl9pPr marL="3886200" indent="-228600" algn="l" defTabSz="457200" rtl="0" fontAlgn="base">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880190670"/>
      </p:ext>
    </p:extLst>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 id="2147484168" r:id="rId12"/>
    <p:sldLayoutId id="2147484169" r:id="rId13"/>
    <p:sldLayoutId id="2147484170" r:id="rId14"/>
    <p:sldLayoutId id="2147484367" r:id="rId15"/>
  </p:sldLayoutIdLst>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794410820"/>
      </p:ext>
    </p:extLst>
  </p:cSld>
  <p:clrMap bg1="lt1" tx1="dk1" bg2="lt2" tx2="dk2" accent1="accent1" accent2="accent2" accent3="accent3" accent4="accent4" accent5="accent5" accent6="accent6" hlink="hlink" folHlink="folHlink"/>
  <p:sldLayoutIdLst>
    <p:sldLayoutId id="2147484172" r:id="rId1"/>
    <p:sldLayoutId id="2147484173" r:id="rId2"/>
    <p:sldLayoutId id="2147484174" r:id="rId3"/>
    <p:sldLayoutId id="2147484175" r:id="rId4"/>
    <p:sldLayoutId id="2147484176" r:id="rId5"/>
    <p:sldLayoutId id="2147484177" r:id="rId6"/>
    <p:sldLayoutId id="2147484178" r:id="rId7"/>
    <p:sldLayoutId id="2147484179" r:id="rId8"/>
    <p:sldLayoutId id="2147484180" r:id="rId9"/>
    <p:sldLayoutId id="2147484181" r:id="rId10"/>
    <p:sldLayoutId id="2147484182" r:id="rId11"/>
    <p:sldLayoutId id="2147484183" r:id="rId12"/>
    <p:sldLayoutId id="2147484184" r:id="rId13"/>
    <p:sldLayoutId id="2147484185" r:id="rId14"/>
  </p:sldLayoutIdLst>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941186938"/>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 id="2147484200" r:id="rId13"/>
    <p:sldLayoutId id="2147484201" r:id="rId14"/>
  </p:sldLayoutIdLst>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3537701448"/>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 id="2147484214" r:id="rId12"/>
    <p:sldLayoutId id="2147484215" r:id="rId13"/>
    <p:sldLayoutId id="2147484216" r:id="rId14"/>
    <p:sldLayoutId id="2147484371" r:id="rId15"/>
    <p:sldLayoutId id="2147484372" r:id="rId16"/>
    <p:sldLayoutId id="2147484373" r:id="rId17"/>
    <p:sldLayoutId id="2147484374" r:id="rId18"/>
    <p:sldLayoutId id="2147484375" r:id="rId19"/>
    <p:sldLayoutId id="2147484376" r:id="rId20"/>
  </p:sldLayoutIdLst>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 y="96838"/>
            <a:ext cx="8775700" cy="6096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75107"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895350" y="6624638"/>
            <a:ext cx="2687638" cy="174625"/>
          </a:xfrm>
          <a:prstGeom prst="rect">
            <a:avLst/>
          </a:prstGeom>
        </p:spPr>
        <p:txBody>
          <a:bodyPr vert="horz" wrap="square" lIns="0" tIns="0" rIns="0" bIns="0" numCol="1" anchor="b" anchorCtr="0" compatLnSpc="1">
            <a:prstTxWarp prst="textNoShape">
              <a:avLst/>
            </a:prstTxWarp>
          </a:bodyPr>
          <a:lstStyle>
            <a:lvl1pPr>
              <a:defRPr sz="900">
                <a:latin typeface="+mn-lt"/>
              </a:defRPr>
            </a:lvl1pPr>
          </a:lstStyle>
          <a:p>
            <a:r>
              <a:rPr lang="en-US">
                <a:solidFill>
                  <a:srgbClr val="4E5658"/>
                </a:solidFill>
              </a:rPr>
              <a:t>PRESENTATION TITLE</a:t>
            </a:r>
          </a:p>
        </p:txBody>
      </p:sp>
      <p:sp>
        <p:nvSpPr>
          <p:cNvPr id="6" name="Slide Number Placeholder 5"/>
          <p:cNvSpPr>
            <a:spLocks noGrp="1"/>
          </p:cNvSpPr>
          <p:nvPr>
            <p:ph type="sldNum" sz="quarter" idx="4"/>
          </p:nvPr>
        </p:nvSpPr>
        <p:spPr>
          <a:xfrm>
            <a:off x="6829425" y="6626225"/>
            <a:ext cx="2133600" cy="180975"/>
          </a:xfrm>
          <a:prstGeom prst="rect">
            <a:avLst/>
          </a:prstGeom>
        </p:spPr>
        <p:txBody>
          <a:bodyPr vert="horz" wrap="square" lIns="0" tIns="0" rIns="0" bIns="0" numCol="1" anchor="b" anchorCtr="0" compatLnSpc="1">
            <a:prstTxWarp prst="textNoShape">
              <a:avLst/>
            </a:prstTxWarp>
          </a:bodyPr>
          <a:lstStyle>
            <a:lvl1pPr algn="r">
              <a:defRPr sz="1100">
                <a:latin typeface="+mn-lt"/>
              </a:defRPr>
            </a:lvl1pPr>
          </a:lstStyle>
          <a:p>
            <a:fld id="{61BDB64F-219C-4344-B2F3-0EDBCAEB41BB}" type="slidenum">
              <a:rPr lang="en-US">
                <a:solidFill>
                  <a:srgbClr val="4E5658"/>
                </a:solidFill>
              </a:rPr>
              <a:pPr/>
              <a:t>‹#›</a:t>
            </a:fld>
            <a:endParaRPr lang="en-US">
              <a:solidFill>
                <a:srgbClr val="4E5658"/>
              </a:solidFill>
            </a:endParaRPr>
          </a:p>
        </p:txBody>
      </p:sp>
      <p:cxnSp>
        <p:nvCxnSpPr>
          <p:cNvPr id="8" name="Straight Connector 7"/>
          <p:cNvCxnSpPr/>
          <p:nvPr/>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PENTAIR </a:t>
            </a:r>
          </a:p>
        </p:txBody>
      </p:sp>
    </p:spTree>
    <p:extLst>
      <p:ext uri="{BB962C8B-B14F-4D97-AF65-F5344CB8AC3E}">
        <p14:creationId xmlns:p14="http://schemas.microsoft.com/office/powerpoint/2010/main" val="2720812070"/>
      </p:ext>
    </p:extLst>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 id="2147484230" r:id="rId12"/>
    <p:sldLayoutId id="2147484233" r:id="rId13"/>
    <p:sldLayoutId id="2147484234" r:id="rId14"/>
    <p:sldLayoutId id="2147484235" r:id="rId15"/>
  </p:sldLayoutIdLst>
  <p:hf hdr="0" dt="0"/>
  <p:txStyles>
    <p:title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163513" indent="-163513" algn="l" defTabSz="457200" rtl="0" fontAlgn="base">
        <a:spcBef>
          <a:spcPts val="238"/>
        </a:spcBef>
        <a:spcAft>
          <a:spcPct val="0"/>
        </a:spcAft>
        <a:buSzPct val="90000"/>
        <a:buFont typeface="Arial" charset="0"/>
        <a:buChar char="•"/>
        <a:defRPr sz="2000">
          <a:solidFill>
            <a:schemeClr val="tx1"/>
          </a:solidFill>
          <a:latin typeface="+mn-lt"/>
          <a:ea typeface="+mn-ea"/>
          <a:cs typeface="+mn-cs"/>
        </a:defRPr>
      </a:lvl1pPr>
      <a:lvl2pPr marL="419100" indent="-228600" algn="l" defTabSz="457200" rtl="0" fontAlgn="base">
        <a:spcBef>
          <a:spcPts val="238"/>
        </a:spcBef>
        <a:spcAft>
          <a:spcPct val="0"/>
        </a:spcAft>
        <a:buFont typeface="Arial" charset="0"/>
        <a:buChar char="–"/>
        <a:defRPr sz="2000">
          <a:solidFill>
            <a:schemeClr val="tx1"/>
          </a:solidFill>
          <a:latin typeface="+mn-lt"/>
          <a:ea typeface="+mn-ea"/>
        </a:defRPr>
      </a:lvl2pPr>
      <a:lvl3pPr marL="868363" indent="-163513" algn="l" defTabSz="457200" rtl="0" fontAlgn="base">
        <a:spcBef>
          <a:spcPts val="238"/>
        </a:spcBef>
        <a:spcAft>
          <a:spcPct val="0"/>
        </a:spcAft>
        <a:buFont typeface="Arial" charset="0"/>
        <a:buChar char="•"/>
        <a:defRPr sz="2000">
          <a:solidFill>
            <a:schemeClr val="tx1"/>
          </a:solidFill>
          <a:latin typeface="+mn-lt"/>
          <a:ea typeface="+mn-ea"/>
        </a:defRPr>
      </a:lvl3pPr>
      <a:lvl4pPr marL="1325563" indent="-228600" algn="l" defTabSz="457200" rtl="0" fontAlgn="base">
        <a:spcBef>
          <a:spcPts val="238"/>
        </a:spcBef>
        <a:spcAft>
          <a:spcPct val="0"/>
        </a:spcAft>
        <a:buFont typeface="Arial" charset="0"/>
        <a:buChar char="–"/>
        <a:defRPr sz="2000">
          <a:solidFill>
            <a:schemeClr val="tx1"/>
          </a:solidFill>
          <a:latin typeface="+mn-lt"/>
          <a:ea typeface="+mn-ea"/>
        </a:defRPr>
      </a:lvl4pPr>
      <a:lvl5pPr marL="2057400" indent="-228600" algn="l" defTabSz="457200" rtl="0" fontAlgn="base">
        <a:spcBef>
          <a:spcPct val="20000"/>
        </a:spcBef>
        <a:spcAft>
          <a:spcPct val="0"/>
        </a:spcAft>
        <a:buFont typeface="Arial" charset="0"/>
        <a:buChar char="»"/>
        <a:defRPr>
          <a:solidFill>
            <a:schemeClr val="tx1"/>
          </a:solidFill>
          <a:latin typeface="+mn-lt"/>
          <a:ea typeface="+mn-ea"/>
        </a:defRPr>
      </a:lvl5pPr>
      <a:lvl6pPr marL="2514600" indent="-228600" algn="l" defTabSz="457200" rtl="0" fontAlgn="base">
        <a:spcBef>
          <a:spcPct val="20000"/>
        </a:spcBef>
        <a:spcAft>
          <a:spcPct val="0"/>
        </a:spcAft>
        <a:buFont typeface="Arial" charset="0"/>
        <a:buChar char="»"/>
        <a:defRPr>
          <a:solidFill>
            <a:schemeClr val="tx1"/>
          </a:solidFill>
          <a:latin typeface="+mn-lt"/>
          <a:ea typeface="+mn-ea"/>
        </a:defRPr>
      </a:lvl6pPr>
      <a:lvl7pPr marL="2971800" indent="-228600" algn="l" defTabSz="457200" rtl="0" fontAlgn="base">
        <a:spcBef>
          <a:spcPct val="20000"/>
        </a:spcBef>
        <a:spcAft>
          <a:spcPct val="0"/>
        </a:spcAft>
        <a:buFont typeface="Arial" charset="0"/>
        <a:buChar char="»"/>
        <a:defRPr>
          <a:solidFill>
            <a:schemeClr val="tx1"/>
          </a:solidFill>
          <a:latin typeface="+mn-lt"/>
          <a:ea typeface="+mn-ea"/>
        </a:defRPr>
      </a:lvl7pPr>
      <a:lvl8pPr marL="3429000" indent="-228600" algn="l" defTabSz="457200" rtl="0" fontAlgn="base">
        <a:spcBef>
          <a:spcPct val="20000"/>
        </a:spcBef>
        <a:spcAft>
          <a:spcPct val="0"/>
        </a:spcAft>
        <a:buFont typeface="Arial" charset="0"/>
        <a:buChar char="»"/>
        <a:defRPr>
          <a:solidFill>
            <a:schemeClr val="tx1"/>
          </a:solidFill>
          <a:latin typeface="+mn-lt"/>
          <a:ea typeface="+mn-ea"/>
        </a:defRPr>
      </a:lvl8pPr>
      <a:lvl9pPr marL="3886200" indent="-228600" algn="l" defTabSz="457200" rtl="0" fontAlgn="base">
        <a:spcBef>
          <a:spcPct val="20000"/>
        </a:spcBef>
        <a:spcAft>
          <a:spcPct val="0"/>
        </a:spcAft>
        <a:buFont typeface="Arial" charset="0"/>
        <a:buChar char="»"/>
        <a:defRPr>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 y="96838"/>
            <a:ext cx="8775700" cy="6096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75107"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895350" y="6624638"/>
            <a:ext cx="2687638" cy="174625"/>
          </a:xfrm>
          <a:prstGeom prst="rect">
            <a:avLst/>
          </a:prstGeom>
        </p:spPr>
        <p:txBody>
          <a:bodyPr vert="horz" wrap="square" lIns="0" tIns="0" rIns="0" bIns="0" numCol="1" anchor="b" anchorCtr="0" compatLnSpc="1">
            <a:prstTxWarp prst="textNoShape">
              <a:avLst/>
            </a:prstTxWarp>
          </a:bodyPr>
          <a:lstStyle>
            <a:lvl1pPr>
              <a:defRPr sz="900">
                <a:latin typeface="+mn-lt"/>
              </a:defRPr>
            </a:lvl1pPr>
          </a:lstStyle>
          <a:p>
            <a:r>
              <a:rPr lang="en-US">
                <a:solidFill>
                  <a:srgbClr val="4E5658"/>
                </a:solidFill>
              </a:rPr>
              <a:t>PRESENTATION TITLE</a:t>
            </a:r>
          </a:p>
        </p:txBody>
      </p:sp>
      <p:sp>
        <p:nvSpPr>
          <p:cNvPr id="6" name="Slide Number Placeholder 5"/>
          <p:cNvSpPr>
            <a:spLocks noGrp="1"/>
          </p:cNvSpPr>
          <p:nvPr>
            <p:ph type="sldNum" sz="quarter" idx="4"/>
          </p:nvPr>
        </p:nvSpPr>
        <p:spPr>
          <a:xfrm>
            <a:off x="6829425" y="6626225"/>
            <a:ext cx="2133600" cy="180975"/>
          </a:xfrm>
          <a:prstGeom prst="rect">
            <a:avLst/>
          </a:prstGeom>
        </p:spPr>
        <p:txBody>
          <a:bodyPr vert="horz" wrap="square" lIns="0" tIns="0" rIns="0" bIns="0" numCol="1" anchor="b" anchorCtr="0" compatLnSpc="1">
            <a:prstTxWarp prst="textNoShape">
              <a:avLst/>
            </a:prstTxWarp>
          </a:bodyPr>
          <a:lstStyle>
            <a:lvl1pPr algn="r">
              <a:defRPr sz="1100">
                <a:latin typeface="+mn-lt"/>
              </a:defRPr>
            </a:lvl1pPr>
          </a:lstStyle>
          <a:p>
            <a:fld id="{61BDB64F-219C-4344-B2F3-0EDBCAEB41BB}" type="slidenum">
              <a:rPr lang="en-US">
                <a:solidFill>
                  <a:srgbClr val="4E5658"/>
                </a:solidFill>
              </a:rPr>
              <a:pPr/>
              <a:t>‹#›</a:t>
            </a:fld>
            <a:endParaRPr lang="en-US">
              <a:solidFill>
                <a:srgbClr val="4E5658"/>
              </a:solidFill>
            </a:endParaRPr>
          </a:p>
        </p:txBody>
      </p:sp>
      <p:cxnSp>
        <p:nvCxnSpPr>
          <p:cNvPr id="8" name="Straight Connector 7"/>
          <p:cNvCxnSpPr/>
          <p:nvPr/>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PENTAIR </a:t>
            </a:r>
          </a:p>
        </p:txBody>
      </p:sp>
    </p:spTree>
    <p:extLst>
      <p:ext uri="{BB962C8B-B14F-4D97-AF65-F5344CB8AC3E}">
        <p14:creationId xmlns:p14="http://schemas.microsoft.com/office/powerpoint/2010/main" val="1642742419"/>
      </p:ext>
    </p:extLst>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hf hdr="0" dt="0"/>
  <p:txStyles>
    <p:title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163513" indent="-163513" algn="l" defTabSz="457200" rtl="0" fontAlgn="base">
        <a:spcBef>
          <a:spcPts val="238"/>
        </a:spcBef>
        <a:spcAft>
          <a:spcPct val="0"/>
        </a:spcAft>
        <a:buSzPct val="90000"/>
        <a:buFont typeface="Arial" charset="0"/>
        <a:buChar char="•"/>
        <a:defRPr sz="2000">
          <a:solidFill>
            <a:schemeClr val="tx1"/>
          </a:solidFill>
          <a:latin typeface="+mn-lt"/>
          <a:ea typeface="+mn-ea"/>
          <a:cs typeface="+mn-cs"/>
        </a:defRPr>
      </a:lvl1pPr>
      <a:lvl2pPr marL="419100" indent="-228600" algn="l" defTabSz="457200" rtl="0" fontAlgn="base">
        <a:spcBef>
          <a:spcPts val="238"/>
        </a:spcBef>
        <a:spcAft>
          <a:spcPct val="0"/>
        </a:spcAft>
        <a:buFont typeface="Arial" charset="0"/>
        <a:buChar char="–"/>
        <a:defRPr sz="2000">
          <a:solidFill>
            <a:schemeClr val="tx1"/>
          </a:solidFill>
          <a:latin typeface="+mn-lt"/>
          <a:ea typeface="+mn-ea"/>
        </a:defRPr>
      </a:lvl2pPr>
      <a:lvl3pPr marL="868363" indent="-163513" algn="l" defTabSz="457200" rtl="0" fontAlgn="base">
        <a:spcBef>
          <a:spcPts val="238"/>
        </a:spcBef>
        <a:spcAft>
          <a:spcPct val="0"/>
        </a:spcAft>
        <a:buFont typeface="Arial" charset="0"/>
        <a:buChar char="•"/>
        <a:defRPr sz="2000">
          <a:solidFill>
            <a:schemeClr val="tx1"/>
          </a:solidFill>
          <a:latin typeface="+mn-lt"/>
          <a:ea typeface="+mn-ea"/>
        </a:defRPr>
      </a:lvl3pPr>
      <a:lvl4pPr marL="1325563" indent="-228600" algn="l" defTabSz="457200" rtl="0" fontAlgn="base">
        <a:spcBef>
          <a:spcPts val="238"/>
        </a:spcBef>
        <a:spcAft>
          <a:spcPct val="0"/>
        </a:spcAft>
        <a:buFont typeface="Arial" charset="0"/>
        <a:buChar char="–"/>
        <a:defRPr sz="2000">
          <a:solidFill>
            <a:schemeClr val="tx1"/>
          </a:solidFill>
          <a:latin typeface="+mn-lt"/>
          <a:ea typeface="+mn-ea"/>
        </a:defRPr>
      </a:lvl4pPr>
      <a:lvl5pPr marL="2057400" indent="-228600" algn="l" defTabSz="457200" rtl="0" fontAlgn="base">
        <a:spcBef>
          <a:spcPct val="20000"/>
        </a:spcBef>
        <a:spcAft>
          <a:spcPct val="0"/>
        </a:spcAft>
        <a:buFont typeface="Arial" charset="0"/>
        <a:buChar char="»"/>
        <a:defRPr>
          <a:solidFill>
            <a:schemeClr val="tx1"/>
          </a:solidFill>
          <a:latin typeface="+mn-lt"/>
          <a:ea typeface="+mn-ea"/>
        </a:defRPr>
      </a:lvl5pPr>
      <a:lvl6pPr marL="2514600" indent="-228600" algn="l" defTabSz="457200" rtl="0" fontAlgn="base">
        <a:spcBef>
          <a:spcPct val="20000"/>
        </a:spcBef>
        <a:spcAft>
          <a:spcPct val="0"/>
        </a:spcAft>
        <a:buFont typeface="Arial" charset="0"/>
        <a:buChar char="»"/>
        <a:defRPr>
          <a:solidFill>
            <a:schemeClr val="tx1"/>
          </a:solidFill>
          <a:latin typeface="+mn-lt"/>
          <a:ea typeface="+mn-ea"/>
        </a:defRPr>
      </a:lvl6pPr>
      <a:lvl7pPr marL="2971800" indent="-228600" algn="l" defTabSz="457200" rtl="0" fontAlgn="base">
        <a:spcBef>
          <a:spcPct val="20000"/>
        </a:spcBef>
        <a:spcAft>
          <a:spcPct val="0"/>
        </a:spcAft>
        <a:buFont typeface="Arial" charset="0"/>
        <a:buChar char="»"/>
        <a:defRPr>
          <a:solidFill>
            <a:schemeClr val="tx1"/>
          </a:solidFill>
          <a:latin typeface="+mn-lt"/>
          <a:ea typeface="+mn-ea"/>
        </a:defRPr>
      </a:lvl7pPr>
      <a:lvl8pPr marL="3429000" indent="-228600" algn="l" defTabSz="457200" rtl="0" fontAlgn="base">
        <a:spcBef>
          <a:spcPct val="20000"/>
        </a:spcBef>
        <a:spcAft>
          <a:spcPct val="0"/>
        </a:spcAft>
        <a:buFont typeface="Arial" charset="0"/>
        <a:buChar char="»"/>
        <a:defRPr>
          <a:solidFill>
            <a:schemeClr val="tx1"/>
          </a:solidFill>
          <a:latin typeface="+mn-lt"/>
          <a:ea typeface="+mn-ea"/>
        </a:defRPr>
      </a:lvl8pPr>
      <a:lvl9pPr marL="3886200" indent="-228600" algn="l" defTabSz="457200" rtl="0" fontAlgn="base">
        <a:spcBef>
          <a:spcPct val="20000"/>
        </a:spcBef>
        <a:spcAft>
          <a:spcPct val="0"/>
        </a:spcAft>
        <a:buFont typeface="Arial" charset="0"/>
        <a:buChar char="»"/>
        <a:defRPr>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 y="96838"/>
            <a:ext cx="8775700" cy="6096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75107"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895350" y="6624638"/>
            <a:ext cx="2687638" cy="174625"/>
          </a:xfrm>
          <a:prstGeom prst="rect">
            <a:avLst/>
          </a:prstGeom>
        </p:spPr>
        <p:txBody>
          <a:bodyPr vert="horz" wrap="square" lIns="0" tIns="0" rIns="0" bIns="0" numCol="1" anchor="b" anchorCtr="0" compatLnSpc="1">
            <a:prstTxWarp prst="textNoShape">
              <a:avLst/>
            </a:prstTxWarp>
          </a:bodyPr>
          <a:lstStyle>
            <a:lvl1pPr>
              <a:defRPr sz="900">
                <a:latin typeface="+mn-lt"/>
              </a:defRPr>
            </a:lvl1pPr>
          </a:lstStyle>
          <a:p>
            <a:r>
              <a:rPr lang="en-US">
                <a:solidFill>
                  <a:srgbClr val="4E5658"/>
                </a:solidFill>
              </a:rPr>
              <a:t>PRESENTATION TITLE</a:t>
            </a:r>
          </a:p>
        </p:txBody>
      </p:sp>
      <p:sp>
        <p:nvSpPr>
          <p:cNvPr id="6" name="Slide Number Placeholder 5"/>
          <p:cNvSpPr>
            <a:spLocks noGrp="1"/>
          </p:cNvSpPr>
          <p:nvPr>
            <p:ph type="sldNum" sz="quarter" idx="4"/>
          </p:nvPr>
        </p:nvSpPr>
        <p:spPr>
          <a:xfrm>
            <a:off x="6829425" y="6626225"/>
            <a:ext cx="2133600" cy="180975"/>
          </a:xfrm>
          <a:prstGeom prst="rect">
            <a:avLst/>
          </a:prstGeom>
        </p:spPr>
        <p:txBody>
          <a:bodyPr vert="horz" wrap="square" lIns="0" tIns="0" rIns="0" bIns="0" numCol="1" anchor="b" anchorCtr="0" compatLnSpc="1">
            <a:prstTxWarp prst="textNoShape">
              <a:avLst/>
            </a:prstTxWarp>
          </a:bodyPr>
          <a:lstStyle>
            <a:lvl1pPr algn="r">
              <a:defRPr sz="1100">
                <a:latin typeface="+mn-lt"/>
              </a:defRPr>
            </a:lvl1pPr>
          </a:lstStyle>
          <a:p>
            <a:fld id="{61BDB64F-219C-4344-B2F3-0EDBCAEB41BB}" type="slidenum">
              <a:rPr lang="en-US">
                <a:solidFill>
                  <a:srgbClr val="4E5658"/>
                </a:solidFill>
              </a:rPr>
              <a:pPr/>
              <a:t>‹#›</a:t>
            </a:fld>
            <a:endParaRPr lang="en-US">
              <a:solidFill>
                <a:srgbClr val="4E5658"/>
              </a:solidFill>
            </a:endParaRPr>
          </a:p>
        </p:txBody>
      </p:sp>
      <p:cxnSp>
        <p:nvCxnSpPr>
          <p:cNvPr id="8" name="Straight Connector 7"/>
          <p:cNvCxnSpPr/>
          <p:nvPr/>
        </p:nvCxnSpPr>
        <p:spPr>
          <a:xfrm>
            <a:off x="187325" y="739775"/>
            <a:ext cx="8775700" cy="1588"/>
          </a:xfrm>
          <a:prstGeom prst="line">
            <a:avLst/>
          </a:prstGeom>
          <a:ln w="9525"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PENTAIR </a:t>
            </a:r>
          </a:p>
        </p:txBody>
      </p:sp>
    </p:spTree>
    <p:extLst>
      <p:ext uri="{BB962C8B-B14F-4D97-AF65-F5344CB8AC3E}">
        <p14:creationId xmlns:p14="http://schemas.microsoft.com/office/powerpoint/2010/main" val="1375777623"/>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 id="2147484267" r:id="rId12"/>
    <p:sldLayoutId id="2147484268" r:id="rId13"/>
  </p:sldLayoutIdLst>
  <p:hf hdr="0" dt="0"/>
  <p:txStyles>
    <p:title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163513" indent="-163513" algn="l" defTabSz="457200" rtl="0" fontAlgn="base">
        <a:spcBef>
          <a:spcPts val="238"/>
        </a:spcBef>
        <a:spcAft>
          <a:spcPct val="0"/>
        </a:spcAft>
        <a:buSzPct val="90000"/>
        <a:buFont typeface="Arial" charset="0"/>
        <a:buChar char="•"/>
        <a:defRPr sz="2000">
          <a:solidFill>
            <a:schemeClr val="tx1"/>
          </a:solidFill>
          <a:latin typeface="+mn-lt"/>
          <a:ea typeface="+mn-ea"/>
          <a:cs typeface="+mn-cs"/>
        </a:defRPr>
      </a:lvl1pPr>
      <a:lvl2pPr marL="419100" indent="-228600" algn="l" defTabSz="457200" rtl="0" fontAlgn="base">
        <a:spcBef>
          <a:spcPts val="238"/>
        </a:spcBef>
        <a:spcAft>
          <a:spcPct val="0"/>
        </a:spcAft>
        <a:buFont typeface="Arial" charset="0"/>
        <a:buChar char="–"/>
        <a:defRPr sz="2000">
          <a:solidFill>
            <a:schemeClr val="tx1"/>
          </a:solidFill>
          <a:latin typeface="+mn-lt"/>
          <a:ea typeface="+mn-ea"/>
        </a:defRPr>
      </a:lvl2pPr>
      <a:lvl3pPr marL="868363" indent="-163513" algn="l" defTabSz="457200" rtl="0" fontAlgn="base">
        <a:spcBef>
          <a:spcPts val="238"/>
        </a:spcBef>
        <a:spcAft>
          <a:spcPct val="0"/>
        </a:spcAft>
        <a:buFont typeface="Arial" charset="0"/>
        <a:buChar char="•"/>
        <a:defRPr sz="2000">
          <a:solidFill>
            <a:schemeClr val="tx1"/>
          </a:solidFill>
          <a:latin typeface="+mn-lt"/>
          <a:ea typeface="+mn-ea"/>
        </a:defRPr>
      </a:lvl3pPr>
      <a:lvl4pPr marL="1325563" indent="-228600" algn="l" defTabSz="457200" rtl="0" fontAlgn="base">
        <a:spcBef>
          <a:spcPts val="238"/>
        </a:spcBef>
        <a:spcAft>
          <a:spcPct val="0"/>
        </a:spcAft>
        <a:buFont typeface="Arial" charset="0"/>
        <a:buChar char="–"/>
        <a:defRPr sz="2000">
          <a:solidFill>
            <a:schemeClr val="tx1"/>
          </a:solidFill>
          <a:latin typeface="+mn-lt"/>
          <a:ea typeface="+mn-ea"/>
        </a:defRPr>
      </a:lvl4pPr>
      <a:lvl5pPr marL="2057400" indent="-228600" algn="l" defTabSz="457200" rtl="0" fontAlgn="base">
        <a:spcBef>
          <a:spcPct val="20000"/>
        </a:spcBef>
        <a:spcAft>
          <a:spcPct val="0"/>
        </a:spcAft>
        <a:buFont typeface="Arial" charset="0"/>
        <a:buChar char="»"/>
        <a:defRPr>
          <a:solidFill>
            <a:schemeClr val="tx1"/>
          </a:solidFill>
          <a:latin typeface="+mn-lt"/>
          <a:ea typeface="+mn-ea"/>
        </a:defRPr>
      </a:lvl5pPr>
      <a:lvl6pPr marL="2514600" indent="-228600" algn="l" defTabSz="457200" rtl="0" fontAlgn="base">
        <a:spcBef>
          <a:spcPct val="20000"/>
        </a:spcBef>
        <a:spcAft>
          <a:spcPct val="0"/>
        </a:spcAft>
        <a:buFont typeface="Arial" charset="0"/>
        <a:buChar char="»"/>
        <a:defRPr>
          <a:solidFill>
            <a:schemeClr val="tx1"/>
          </a:solidFill>
          <a:latin typeface="+mn-lt"/>
          <a:ea typeface="+mn-ea"/>
        </a:defRPr>
      </a:lvl6pPr>
      <a:lvl7pPr marL="2971800" indent="-228600" algn="l" defTabSz="457200" rtl="0" fontAlgn="base">
        <a:spcBef>
          <a:spcPct val="20000"/>
        </a:spcBef>
        <a:spcAft>
          <a:spcPct val="0"/>
        </a:spcAft>
        <a:buFont typeface="Arial" charset="0"/>
        <a:buChar char="»"/>
        <a:defRPr>
          <a:solidFill>
            <a:schemeClr val="tx1"/>
          </a:solidFill>
          <a:latin typeface="+mn-lt"/>
          <a:ea typeface="+mn-ea"/>
        </a:defRPr>
      </a:lvl7pPr>
      <a:lvl8pPr marL="3429000" indent="-228600" algn="l" defTabSz="457200" rtl="0" fontAlgn="base">
        <a:spcBef>
          <a:spcPct val="20000"/>
        </a:spcBef>
        <a:spcAft>
          <a:spcPct val="0"/>
        </a:spcAft>
        <a:buFont typeface="Arial" charset="0"/>
        <a:buChar char="»"/>
        <a:defRPr>
          <a:solidFill>
            <a:schemeClr val="tx1"/>
          </a:solidFill>
          <a:latin typeface="+mn-lt"/>
          <a:ea typeface="+mn-ea"/>
        </a:defRPr>
      </a:lvl8pPr>
      <a:lvl9pPr marL="3886200" indent="-228600" algn="l" defTabSz="457200" rtl="0" fontAlgn="base">
        <a:spcBef>
          <a:spcPct val="20000"/>
        </a:spcBef>
        <a:spcAft>
          <a:spcPct val="0"/>
        </a:spcAft>
        <a:buFont typeface="Arial" charset="0"/>
        <a:buChar char="»"/>
        <a:defRPr>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1293944" cy="230832"/>
          </a:xfrm>
          <a:prstGeom prst="rect">
            <a:avLst/>
          </a:prstGeom>
          <a:noFill/>
        </p:spPr>
        <p:txBody>
          <a:bodyPr wrap="none" rtlCol="0">
            <a:spAutoFit/>
          </a:bodyPr>
          <a:lstStyle/>
          <a:p>
            <a:r>
              <a:rPr lang="nl-NL" sz="900" dirty="0" smtClean="0">
                <a:solidFill>
                  <a:srgbClr val="0C3471"/>
                </a:solidFill>
                <a:latin typeface="Calibri"/>
              </a:rPr>
              <a:t>ADVANCED FILTRATION</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341515546"/>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 id="2147484283" r:id="rId14"/>
    <p:sldLayoutId id="2147484284" r:id="rId15"/>
    <p:sldLayoutId id="2147484285" r:id="rId16"/>
  </p:sldLayoutIdLst>
  <p:timing>
    <p:tnLst>
      <p:par>
        <p:cTn id="1" dur="indefinite" restart="never" nodeType="tmRoot"/>
      </p:par>
    </p:tnLst>
  </p:timing>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1293944" cy="230832"/>
          </a:xfrm>
          <a:prstGeom prst="rect">
            <a:avLst/>
          </a:prstGeom>
          <a:noFill/>
        </p:spPr>
        <p:txBody>
          <a:bodyPr wrap="none" rtlCol="0">
            <a:spAutoFit/>
          </a:bodyPr>
          <a:lstStyle/>
          <a:p>
            <a:r>
              <a:rPr lang="nl-NL" sz="900" dirty="0" smtClean="0">
                <a:solidFill>
                  <a:srgbClr val="0C3471"/>
                </a:solidFill>
                <a:latin typeface="Calibri"/>
              </a:rPr>
              <a:t>ADVANCED FILTRATION</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928769342"/>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2" r:id="rId15"/>
  </p:sldLayoutIdLst>
  <p:timing>
    <p:tnLst>
      <p:par>
        <p:cTn id="1" dur="indefinite" restart="never" nodeType="tmRoot"/>
      </p:par>
    </p:tnLst>
  </p:timing>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502061" cy="230832"/>
          </a:xfrm>
          <a:prstGeom prst="rect">
            <a:avLst/>
          </a:prstGeom>
          <a:noFill/>
        </p:spPr>
        <p:txBody>
          <a:bodyPr wrap="none" rtlCol="0">
            <a:spAutoFit/>
          </a:bodyPr>
          <a:lstStyle/>
          <a:p>
            <a:r>
              <a:rPr lang="nl-NL" sz="900" dirty="0" smtClean="0">
                <a:solidFill>
                  <a:srgbClr val="0C3471"/>
                </a:solidFill>
                <a:latin typeface="Calibri"/>
              </a:rPr>
              <a:t>X-Flow</a:t>
            </a:r>
            <a:endParaRPr lang="en-US" sz="900" dirty="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909547501"/>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 id="2147484316" r:id="rId13"/>
    <p:sldLayoutId id="2147484317" r:id="rId14"/>
  </p:sldLayoutIdLst>
  <p:hf hdr="0" ft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227013" y="273050"/>
            <a:ext cx="87757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pPr lvl="0"/>
            <a:r>
              <a:rPr lang="en-US" smtClean="0"/>
              <a:t>CLICK TO EDIT MASTER TITLE STYLE</a:t>
            </a:r>
          </a:p>
        </p:txBody>
      </p:sp>
      <p:sp>
        <p:nvSpPr>
          <p:cNvPr id="2051" name="Text Placeholder 2"/>
          <p:cNvSpPr>
            <a:spLocks noGrp="1"/>
          </p:cNvSpPr>
          <p:nvPr>
            <p:ph type="body" idx="1"/>
          </p:nvPr>
        </p:nvSpPr>
        <p:spPr bwMode="auto">
          <a:xfrm>
            <a:off x="187325" y="1041400"/>
            <a:ext cx="87757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7" name="Slide Number Placeholder 5"/>
          <p:cNvSpPr>
            <a:spLocks noGrp="1"/>
          </p:cNvSpPr>
          <p:nvPr>
            <p:ph type="sldNum" sz="quarter" idx="4"/>
          </p:nvPr>
        </p:nvSpPr>
        <p:spPr>
          <a:xfrm>
            <a:off x="6829425" y="6626225"/>
            <a:ext cx="2133600" cy="180975"/>
          </a:xfrm>
          <a:prstGeom prst="rect">
            <a:avLst/>
          </a:prstGeom>
        </p:spPr>
        <p:txBody>
          <a:bodyPr vert="horz" wrap="square" lIns="0" tIns="0" rIns="0" bIns="0" numCol="1" anchor="b" anchorCtr="0" compatLnSpc="1">
            <a:prstTxWarp prst="textNoShape">
              <a:avLst/>
            </a:prstTxWarp>
          </a:bodyPr>
          <a:lstStyle>
            <a:lvl1pPr algn="r">
              <a:defRPr sz="1100" b="1" i="0">
                <a:latin typeface="Calibri" pitchFamily="34" charset="0"/>
                <a:ea typeface="MS PGothic" pitchFamily="34" charset="-128"/>
              </a:defRPr>
            </a:lvl1pPr>
          </a:lstStyle>
          <a:p>
            <a:fld id="{90569F75-DFE0-4BF9-85AB-07B008B10411}" type="slidenum">
              <a:rPr lang="en-US" smtClean="0">
                <a:solidFill>
                  <a:srgbClr val="000000"/>
                </a:solidFill>
              </a:rPr>
              <a:pPr/>
              <a:t>‹#›</a:t>
            </a:fld>
            <a:endParaRPr lang="en-US">
              <a:solidFill>
                <a:srgbClr val="000000"/>
              </a:solidFill>
            </a:endParaRPr>
          </a:p>
        </p:txBody>
      </p:sp>
      <p:sp>
        <p:nvSpPr>
          <p:cNvPr id="2053" name="Line 7"/>
          <p:cNvSpPr>
            <a:spLocks noChangeShapeType="1"/>
          </p:cNvSpPr>
          <p:nvPr/>
        </p:nvSpPr>
        <p:spPr bwMode="auto">
          <a:xfrm>
            <a:off x="184150" y="739775"/>
            <a:ext cx="8775700"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algn="ctr"/>
            <a:endParaRPr lang="en-US" sz="1000" b="1" i="1">
              <a:solidFill>
                <a:srgbClr val="000000"/>
              </a:solidFill>
              <a:latin typeface="Arial" pitchFamily="34" charset="0"/>
            </a:endParaRPr>
          </a:p>
        </p:txBody>
      </p:sp>
      <p:sp>
        <p:nvSpPr>
          <p:cNvPr id="2054" name="Line 8"/>
          <p:cNvSpPr>
            <a:spLocks noChangeShapeType="1"/>
          </p:cNvSpPr>
          <p:nvPr/>
        </p:nvSpPr>
        <p:spPr bwMode="auto">
          <a:xfrm>
            <a:off x="184150" y="6096000"/>
            <a:ext cx="8775700"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algn="ctr"/>
            <a:endParaRPr lang="en-US" sz="1000" b="1" i="1">
              <a:solidFill>
                <a:srgbClr val="000000"/>
              </a:solidFill>
              <a:latin typeface="Arial" pitchFamily="34" charset="0"/>
            </a:endParaRPr>
          </a:p>
        </p:txBody>
      </p:sp>
      <p:cxnSp>
        <p:nvCxnSpPr>
          <p:cNvPr id="8" name="Straight Connector 7"/>
          <p:cNvCxnSpPr/>
          <p:nvPr/>
        </p:nvCxnSpPr>
        <p:spPr>
          <a:xfrm rot="5400000">
            <a:off x="639762"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txBox="1">
            <a:spLocks/>
          </p:cNvSpPr>
          <p:nvPr/>
        </p:nvSpPr>
        <p:spPr>
          <a:xfrm>
            <a:off x="198438"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4E5658"/>
                </a:solidFill>
                <a:latin typeface="Calibri" charset="0"/>
              </a:rPr>
              <a:t>PENTAIR </a:t>
            </a:r>
          </a:p>
        </p:txBody>
      </p:sp>
      <p:cxnSp>
        <p:nvCxnSpPr>
          <p:cNvPr id="10" name="Straight Connector 9"/>
          <p:cNvCxnSpPr/>
          <p:nvPr/>
        </p:nvCxnSpPr>
        <p:spPr>
          <a:xfrm>
            <a:off x="187325" y="6100763"/>
            <a:ext cx="8775700" cy="1587"/>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5436405"/>
      </p:ext>
    </p:extLst>
  </p:cSld>
  <p:clrMap bg1="lt1" tx1="dk1" bg2="lt2" tx2="dk2" accent1="accent1" accent2="accent2" accent3="accent3" accent4="accent4" accent5="accent5" accent6="accent6" hlink="hlink" folHlink="folHlink"/>
  <p:sldLayoutIdLst>
    <p:sldLayoutId id="2147484320" r:id="rId1"/>
    <p:sldLayoutId id="2147484321" r:id="rId2"/>
    <p:sldLayoutId id="2147484322" r:id="rId3"/>
    <p:sldLayoutId id="2147484323" r:id="rId4"/>
    <p:sldLayoutId id="2147484324" r:id="rId5"/>
    <p:sldLayoutId id="2147484325" r:id="rId6"/>
    <p:sldLayoutId id="2147484326" r:id="rId7"/>
    <p:sldLayoutId id="2147484327" r:id="rId8"/>
    <p:sldLayoutId id="2147484328" r:id="rId9"/>
    <p:sldLayoutId id="2147484329" r:id="rId10"/>
    <p:sldLayoutId id="2147484330" r:id="rId11"/>
    <p:sldLayoutId id="2147484331" r:id="rId12"/>
    <p:sldLayoutId id="2147484332" r:id="rId13"/>
    <p:sldLayoutId id="2147484333" r:id="rId14"/>
    <p:sldLayoutId id="2147484334" r:id="rId15"/>
    <p:sldLayoutId id="2147484335" r:id="rId16"/>
    <p:sldLayoutId id="2147484336" r:id="rId17"/>
    <p:sldLayoutId id="2147484337" r:id="rId18"/>
    <p:sldLayoutId id="2147484338" r:id="rId19"/>
    <p:sldLayoutId id="2147484339" r:id="rId20"/>
  </p:sldLayoutIdLst>
  <p:hf hdr="0" dt="0"/>
  <p:txStyles>
    <p:titleStyle>
      <a:lvl1pPr algn="l" defTabSz="457200" rtl="0" eaLnBrk="0" fontAlgn="base" hangingPunct="0">
        <a:spcBef>
          <a:spcPct val="0"/>
        </a:spcBef>
        <a:spcAft>
          <a:spcPct val="0"/>
        </a:spcAft>
        <a:defRPr sz="3200">
          <a:solidFill>
            <a:schemeClr val="tx2"/>
          </a:solidFill>
          <a:latin typeface="+mj-lt"/>
          <a:ea typeface="MS PGothic" pitchFamily="34" charset="-128"/>
          <a:cs typeface="+mj-cs"/>
        </a:defRPr>
      </a:lvl1pPr>
      <a:lvl2pPr algn="l" defTabSz="457200" rtl="0" eaLnBrk="0" fontAlgn="base" hangingPunct="0">
        <a:spcBef>
          <a:spcPct val="0"/>
        </a:spcBef>
        <a:spcAft>
          <a:spcPct val="0"/>
        </a:spcAft>
        <a:defRPr sz="3200">
          <a:solidFill>
            <a:schemeClr val="tx2"/>
          </a:solidFill>
          <a:latin typeface="Calibri" pitchFamily="34" charset="0"/>
          <a:ea typeface="MS PGothic" pitchFamily="34" charset="-128"/>
        </a:defRPr>
      </a:lvl2pPr>
      <a:lvl3pPr algn="l" defTabSz="457200" rtl="0" eaLnBrk="0" fontAlgn="base" hangingPunct="0">
        <a:spcBef>
          <a:spcPct val="0"/>
        </a:spcBef>
        <a:spcAft>
          <a:spcPct val="0"/>
        </a:spcAft>
        <a:defRPr sz="3200">
          <a:solidFill>
            <a:schemeClr val="tx2"/>
          </a:solidFill>
          <a:latin typeface="Calibri" pitchFamily="34" charset="0"/>
          <a:ea typeface="MS PGothic" pitchFamily="34" charset="-128"/>
        </a:defRPr>
      </a:lvl3pPr>
      <a:lvl4pPr algn="l" defTabSz="457200" rtl="0" eaLnBrk="0" fontAlgn="base" hangingPunct="0">
        <a:spcBef>
          <a:spcPct val="0"/>
        </a:spcBef>
        <a:spcAft>
          <a:spcPct val="0"/>
        </a:spcAft>
        <a:defRPr sz="3200">
          <a:solidFill>
            <a:schemeClr val="tx2"/>
          </a:solidFill>
          <a:latin typeface="Calibri" pitchFamily="34" charset="0"/>
          <a:ea typeface="MS PGothic" pitchFamily="34" charset="-128"/>
        </a:defRPr>
      </a:lvl4pPr>
      <a:lvl5pPr algn="l" defTabSz="457200" rtl="0" eaLnBrk="0" fontAlgn="base" hangingPunct="0">
        <a:spcBef>
          <a:spcPct val="0"/>
        </a:spcBef>
        <a:spcAft>
          <a:spcPct val="0"/>
        </a:spcAft>
        <a:defRPr sz="3200">
          <a:solidFill>
            <a:schemeClr val="tx2"/>
          </a:solidFill>
          <a:latin typeface="Calibri" pitchFamily="34" charset="0"/>
          <a:ea typeface="MS PGothic" pitchFamily="34" charset="-128"/>
        </a:defRPr>
      </a:lvl5pPr>
      <a:lvl6pPr marL="457200" algn="l" defTabSz="457200" rtl="0" fontAlgn="base">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spcBef>
          <a:spcPct val="0"/>
        </a:spcBef>
        <a:spcAft>
          <a:spcPct val="0"/>
        </a:spcAft>
        <a:defRPr sz="3200">
          <a:solidFill>
            <a:schemeClr val="tx2"/>
          </a:solidFill>
          <a:latin typeface="Calibri" pitchFamily="34" charset="0"/>
          <a:ea typeface="ＭＳ Ｐゴシック" pitchFamily="34" charset="-128"/>
        </a:defRPr>
      </a:lvl9pPr>
    </p:titleStyle>
    <p:bodyStyle>
      <a:lvl1pPr marL="176213" indent="-176213" algn="l" defTabSz="457200" rtl="0" eaLnBrk="0" fontAlgn="base" hangingPunct="0">
        <a:spcBef>
          <a:spcPts val="238"/>
        </a:spcBef>
        <a:spcAft>
          <a:spcPct val="0"/>
        </a:spcAft>
        <a:buSzPct val="90000"/>
        <a:buFont typeface="Arial" pitchFamily="34" charset="0"/>
        <a:buChar char="•"/>
        <a:defRPr sz="2800">
          <a:solidFill>
            <a:srgbClr val="000000"/>
          </a:solidFill>
          <a:latin typeface="+mn-lt"/>
          <a:ea typeface="MS PGothic" pitchFamily="34" charset="-128"/>
          <a:cs typeface="+mn-cs"/>
        </a:defRPr>
      </a:lvl1pPr>
      <a:lvl2pPr marL="684213" indent="-217488" algn="l" defTabSz="457200" rtl="0" eaLnBrk="0" fontAlgn="base" hangingPunct="0">
        <a:spcBef>
          <a:spcPts val="238"/>
        </a:spcBef>
        <a:spcAft>
          <a:spcPct val="0"/>
        </a:spcAft>
        <a:buFont typeface="Arial" pitchFamily="34" charset="0"/>
        <a:buChar char="–"/>
        <a:defRPr sz="2000">
          <a:solidFill>
            <a:srgbClr val="000000"/>
          </a:solidFill>
          <a:latin typeface="+mn-lt"/>
          <a:ea typeface="MS PGothic" pitchFamily="34" charset="-128"/>
        </a:defRPr>
      </a:lvl2pPr>
      <a:lvl3pPr marL="1144588" indent="-174625" algn="l" defTabSz="457200" rtl="0" eaLnBrk="0" fontAlgn="base" hangingPunct="0">
        <a:spcBef>
          <a:spcPts val="238"/>
        </a:spcBef>
        <a:spcAft>
          <a:spcPct val="0"/>
        </a:spcAft>
        <a:buFont typeface="Arial" pitchFamily="34" charset="0"/>
        <a:buChar char="•"/>
        <a:defRPr sz="2000">
          <a:solidFill>
            <a:srgbClr val="000000"/>
          </a:solidFill>
          <a:latin typeface="+mn-lt"/>
          <a:ea typeface="MS PGothic" pitchFamily="34" charset="-128"/>
        </a:defRPr>
      </a:lvl3pPr>
      <a:lvl4pPr marL="1717675" indent="-230188" algn="l" defTabSz="457200" rtl="0" eaLnBrk="0" fontAlgn="base" hangingPunct="0">
        <a:spcBef>
          <a:spcPts val="238"/>
        </a:spcBef>
        <a:spcAft>
          <a:spcPct val="0"/>
        </a:spcAft>
        <a:buFont typeface="Arial" pitchFamily="34" charset="0"/>
        <a:buChar char="–"/>
        <a:defRPr sz="2000">
          <a:solidFill>
            <a:srgbClr val="000000"/>
          </a:solidFill>
          <a:latin typeface="+mn-lt"/>
          <a:ea typeface="MS PGothic" pitchFamily="34" charset="-128"/>
        </a:defRPr>
      </a:lvl4pPr>
      <a:lvl5pPr marL="2060575" indent="-228600" algn="l" defTabSz="457200" rtl="0" eaLnBrk="0" fontAlgn="base" hangingPunct="0">
        <a:spcBef>
          <a:spcPct val="20000"/>
        </a:spcBef>
        <a:spcAft>
          <a:spcPct val="0"/>
        </a:spcAft>
        <a:buFont typeface="Arial" pitchFamily="34" charset="0"/>
        <a:buChar char="»"/>
        <a:defRPr>
          <a:solidFill>
            <a:schemeClr val="tx1"/>
          </a:solidFill>
          <a:latin typeface="+mn-lt"/>
          <a:ea typeface="MS PGothic" pitchFamily="34" charset="-128"/>
        </a:defRPr>
      </a:lvl5pPr>
      <a:lvl6pPr marL="2517775" indent="-228600" algn="l" defTabSz="457200" rtl="0" fontAlgn="base">
        <a:spcBef>
          <a:spcPct val="20000"/>
        </a:spcBef>
        <a:spcAft>
          <a:spcPct val="0"/>
        </a:spcAft>
        <a:buFont typeface="Arial" pitchFamily="34" charset="0"/>
        <a:buChar char="»"/>
        <a:defRPr>
          <a:solidFill>
            <a:schemeClr val="tx1"/>
          </a:solidFill>
          <a:latin typeface="+mn-lt"/>
          <a:ea typeface="+mn-ea"/>
        </a:defRPr>
      </a:lvl6pPr>
      <a:lvl7pPr marL="2974975" indent="-228600" algn="l" defTabSz="457200" rtl="0" fontAlgn="base">
        <a:spcBef>
          <a:spcPct val="20000"/>
        </a:spcBef>
        <a:spcAft>
          <a:spcPct val="0"/>
        </a:spcAft>
        <a:buFont typeface="Arial" pitchFamily="34" charset="0"/>
        <a:buChar char="»"/>
        <a:defRPr>
          <a:solidFill>
            <a:schemeClr val="tx1"/>
          </a:solidFill>
          <a:latin typeface="+mn-lt"/>
          <a:ea typeface="+mn-ea"/>
        </a:defRPr>
      </a:lvl7pPr>
      <a:lvl8pPr marL="3432175" indent="-228600" algn="l" defTabSz="457200" rtl="0" fontAlgn="base">
        <a:spcBef>
          <a:spcPct val="20000"/>
        </a:spcBef>
        <a:spcAft>
          <a:spcPct val="0"/>
        </a:spcAft>
        <a:buFont typeface="Arial" pitchFamily="34" charset="0"/>
        <a:buChar char="»"/>
        <a:defRPr>
          <a:solidFill>
            <a:schemeClr val="tx1"/>
          </a:solidFill>
          <a:latin typeface="+mn-lt"/>
          <a:ea typeface="+mn-ea"/>
        </a:defRPr>
      </a:lvl8pPr>
      <a:lvl9pPr marL="3889375" indent="-228600" algn="l" defTabSz="457200" rtl="0" fontAlgn="base">
        <a:spcBef>
          <a:spcPct val="20000"/>
        </a:spcBef>
        <a:spcAft>
          <a:spcPct val="0"/>
        </a:spcAft>
        <a:buFont typeface="Arial" pitchFamily="34"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241069" y="741363"/>
            <a:ext cx="8685943" cy="0"/>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673014" y="6748463"/>
            <a:ext cx="220663" cy="1588"/>
          </a:xfrm>
          <a:prstGeom prst="line">
            <a:avLst/>
          </a:prstGeom>
          <a:ln w="6350" cap="flat" cmpd="sng" algn="ctr">
            <a:solidFill>
              <a:srgbClr val="626A6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ooter Placeholder 4"/>
          <p:cNvSpPr txBox="1">
            <a:spLocks/>
          </p:cNvSpPr>
          <p:nvPr/>
        </p:nvSpPr>
        <p:spPr>
          <a:xfrm>
            <a:off x="231690" y="6645275"/>
            <a:ext cx="493712" cy="149225"/>
          </a:xfrm>
          <a:prstGeom prst="rect">
            <a:avLst/>
          </a:prstGeom>
        </p:spPr>
        <p:txBody>
          <a:bodyPr lIns="0" tIns="0" rIns="0" bIns="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900" b="1" dirty="0" smtClean="0">
                <a:solidFill>
                  <a:srgbClr val="0C3471"/>
                </a:solidFill>
                <a:latin typeface="Calibri" charset="0"/>
              </a:rPr>
              <a:t>PENTAIR </a:t>
            </a:r>
          </a:p>
        </p:txBody>
      </p:sp>
      <p:cxnSp>
        <p:nvCxnSpPr>
          <p:cNvPr id="13" name="Straight Connector 7"/>
          <p:cNvCxnSpPr/>
          <p:nvPr/>
        </p:nvCxnSpPr>
        <p:spPr>
          <a:xfrm>
            <a:off x="241069" y="6197600"/>
            <a:ext cx="8685943" cy="1588"/>
          </a:xfrm>
          <a:prstGeom prst="line">
            <a:avLst/>
          </a:prstGeom>
          <a:ln w="9525" cap="flat" cmpd="sng" algn="ctr">
            <a:solidFill>
              <a:srgbClr val="0C347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ekstvak 1"/>
          <p:cNvSpPr txBox="1"/>
          <p:nvPr/>
        </p:nvSpPr>
        <p:spPr>
          <a:xfrm>
            <a:off x="861927" y="6614276"/>
            <a:ext cx="2210862" cy="230832"/>
          </a:xfrm>
          <a:prstGeom prst="rect">
            <a:avLst/>
          </a:prstGeom>
          <a:noFill/>
        </p:spPr>
        <p:txBody>
          <a:bodyPr wrap="none" rtlCol="0">
            <a:spAutoFit/>
          </a:bodyPr>
          <a:lstStyle/>
          <a:p>
            <a:r>
              <a:rPr lang="nl-NL" sz="900" b="1" dirty="0" err="1" smtClean="0">
                <a:solidFill>
                  <a:srgbClr val="0C3471"/>
                </a:solidFill>
                <a:latin typeface="Calibri"/>
              </a:rPr>
              <a:t>Pentair</a:t>
            </a:r>
            <a:r>
              <a:rPr lang="nl-NL" sz="900" b="1" dirty="0" smtClean="0">
                <a:solidFill>
                  <a:srgbClr val="0C3471"/>
                </a:solidFill>
                <a:latin typeface="Calibri"/>
              </a:rPr>
              <a:t> Advanced </a:t>
            </a:r>
            <a:r>
              <a:rPr lang="nl-NL" sz="900" b="1" dirty="0" err="1" smtClean="0">
                <a:solidFill>
                  <a:srgbClr val="0C3471"/>
                </a:solidFill>
                <a:latin typeface="Calibri"/>
              </a:rPr>
              <a:t>Filtration</a:t>
            </a:r>
            <a:r>
              <a:rPr lang="nl-NL" sz="900" b="1" dirty="0" smtClean="0">
                <a:solidFill>
                  <a:srgbClr val="0C3471"/>
                </a:solidFill>
                <a:latin typeface="Calibri"/>
              </a:rPr>
              <a:t> &amp; </a:t>
            </a:r>
            <a:r>
              <a:rPr lang="nl-NL" sz="900" b="1" dirty="0" err="1" smtClean="0">
                <a:solidFill>
                  <a:srgbClr val="0C3471"/>
                </a:solidFill>
                <a:latin typeface="Calibri"/>
              </a:rPr>
              <a:t>Separation</a:t>
            </a:r>
            <a:endParaRPr lang="nl-NL" sz="900" b="1" dirty="0" smtClean="0">
              <a:solidFill>
                <a:srgbClr val="0C3471"/>
              </a:solidFill>
              <a:latin typeface="Calibri"/>
            </a:endParaRPr>
          </a:p>
        </p:txBody>
      </p:sp>
      <p:sp>
        <p:nvSpPr>
          <p:cNvPr id="12" name="Slide Number Placeholder 5"/>
          <p:cNvSpPr>
            <a:spLocks noGrp="1"/>
          </p:cNvSpPr>
          <p:nvPr>
            <p:ph type="sldNum" sz="quarter" idx="4"/>
          </p:nvPr>
        </p:nvSpPr>
        <p:spPr>
          <a:xfrm>
            <a:off x="6920868" y="6597650"/>
            <a:ext cx="2133600" cy="180975"/>
          </a:xfrm>
          <a:prstGeom prst="rect">
            <a:avLst/>
          </a:prstGeom>
        </p:spPr>
        <p:txBody>
          <a:bodyPr/>
          <a:lstStyle>
            <a:lvl1pPr algn="r">
              <a:defRPr sz="1100">
                <a:latin typeface="+mn-lt"/>
              </a:defRPr>
            </a:lvl1pPr>
          </a:lstStyle>
          <a:p>
            <a:pPr>
              <a:defRPr/>
            </a:pPr>
            <a:fld id="{9FBC2468-54EE-4D8E-AAFD-389E7270F043}" type="slidenum">
              <a:rPr lang="en-US" smtClean="0">
                <a:solidFill>
                  <a:srgbClr val="0C3471"/>
                </a:solidFill>
              </a:rPr>
              <a:pPr>
                <a:defRPr/>
              </a:pPr>
              <a:t>‹#›</a:t>
            </a:fld>
            <a:endParaRPr lang="en-US" dirty="0">
              <a:solidFill>
                <a:srgbClr val="0C3471"/>
              </a:solidFill>
            </a:endParaRPr>
          </a:p>
        </p:txBody>
      </p:sp>
    </p:spTree>
    <p:extLst>
      <p:ext uri="{BB962C8B-B14F-4D97-AF65-F5344CB8AC3E}">
        <p14:creationId xmlns:p14="http://schemas.microsoft.com/office/powerpoint/2010/main" val="2388595213"/>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Lst>
  <p:timing>
    <p:tnLst>
      <p:par>
        <p:cTn id="1" dur="indefinite" restart="never" nodeType="tmRoot"/>
      </p:par>
    </p:tnLst>
  </p:timing>
  <p:hf hdr="0" dt="0"/>
  <p:txStyles>
    <p:title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p:titleStyle>
    <p:body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868363" indent="-163513"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325563" indent="-228600" algn="l" defTabSz="457200" rtl="0" eaLnBrk="1" fontAlgn="base" hangingPunct="1">
        <a:spcBef>
          <a:spcPts val="238"/>
        </a:spcBef>
        <a:spcAft>
          <a:spcPct val="0"/>
        </a:spcAft>
        <a:buFont typeface="Arial" charset="0"/>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84.xml"/></Relationships>
</file>

<file path=ppt/slides/_rels/slide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tags" Target="../tags/tag5.xml"/><Relationship Id="rId7" Type="http://schemas.openxmlformats.org/officeDocument/2006/relationships/image" Target="../media/image39.jp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slideLayout" Target="../slideLayouts/slideLayout205.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199.xml"/><Relationship Id="rId6" Type="http://schemas.openxmlformats.org/officeDocument/2006/relationships/image" Target="../media/image44.emf"/><Relationship Id="rId5" Type="http://schemas.openxmlformats.org/officeDocument/2006/relationships/slide" Target="slide2.xml"/><Relationship Id="rId4" Type="http://schemas.openxmlformats.org/officeDocument/2006/relationships/image" Target="../media/image43.png"/></Relationships>
</file>

<file path=ppt/slides/_rels/slide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99.xml"/><Relationship Id="rId5" Type="http://schemas.openxmlformats.org/officeDocument/2006/relationships/image" Target="../media/image44.emf"/><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7.jpeg"/><Relationship Id="rId1" Type="http://schemas.openxmlformats.org/officeDocument/2006/relationships/slideLayout" Target="../slideLayouts/slideLayout199.xml"/><Relationship Id="rId4" Type="http://schemas.openxmlformats.org/officeDocument/2006/relationships/image" Target="../media/image4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Layout" Target="../slideLayouts/slideLayout35.xml"/><Relationship Id="rId5" Type="http://schemas.openxmlformats.org/officeDocument/2006/relationships/image" Target="../media/image51.jp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88.xml"/><Relationship Id="rId4" Type="http://schemas.openxmlformats.org/officeDocument/2006/relationships/image" Target="../media/image57.emf"/></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88.xml"/><Relationship Id="rId5" Type="http://schemas.openxmlformats.org/officeDocument/2006/relationships/image" Target="../media/image60.jpe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5.xml"/><Relationship Id="rId4" Type="http://schemas.openxmlformats.org/officeDocument/2006/relationships/image" Target="../media/image63.jpeg"/></Relationships>
</file>

<file path=ppt/slides/_rels/slide1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5.xml"/><Relationship Id="rId4" Type="http://schemas.openxmlformats.org/officeDocument/2006/relationships/image" Target="../media/image66.jpeg"/></Relationships>
</file>

<file path=ppt/slides/_rels/slide1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8.xml"/><Relationship Id="rId1" Type="http://schemas.openxmlformats.org/officeDocument/2006/relationships/slideLayout" Target="../slideLayouts/slideLayout75.xml"/><Relationship Id="rId6" Type="http://schemas.openxmlformats.org/officeDocument/2006/relationships/image" Target="../media/image71.emf"/><Relationship Id="rId5" Type="http://schemas.openxmlformats.org/officeDocument/2006/relationships/image" Target="../media/image70.emf"/><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68.emf"/><Relationship Id="rId7" Type="http://schemas.openxmlformats.org/officeDocument/2006/relationships/image" Target="../media/image73.emf"/><Relationship Id="rId2" Type="http://schemas.openxmlformats.org/officeDocument/2006/relationships/notesSlide" Target="../notesSlides/notesSlide9.xml"/><Relationship Id="rId1" Type="http://schemas.openxmlformats.org/officeDocument/2006/relationships/slideLayout" Target="../slideLayouts/slideLayout75.xml"/><Relationship Id="rId6" Type="http://schemas.openxmlformats.org/officeDocument/2006/relationships/image" Target="../media/image72.emf"/><Relationship Id="rId5" Type="http://schemas.openxmlformats.org/officeDocument/2006/relationships/image" Target="../media/image70.emf"/><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8" Type="http://schemas.openxmlformats.org/officeDocument/2006/relationships/image" Target="../media/image74.emf"/><Relationship Id="rId3" Type="http://schemas.openxmlformats.org/officeDocument/2006/relationships/image" Target="../media/image68.emf"/><Relationship Id="rId7" Type="http://schemas.openxmlformats.org/officeDocument/2006/relationships/image" Target="../media/image73.emf"/><Relationship Id="rId2" Type="http://schemas.openxmlformats.org/officeDocument/2006/relationships/notesSlide" Target="../notesSlides/notesSlide10.xml"/><Relationship Id="rId1" Type="http://schemas.openxmlformats.org/officeDocument/2006/relationships/slideLayout" Target="../slideLayouts/slideLayout75.xml"/><Relationship Id="rId6" Type="http://schemas.openxmlformats.org/officeDocument/2006/relationships/image" Target="../media/image72.emf"/><Relationship Id="rId5" Type="http://schemas.openxmlformats.org/officeDocument/2006/relationships/image" Target="../media/image70.emf"/><Relationship Id="rId4" Type="http://schemas.openxmlformats.org/officeDocument/2006/relationships/image" Target="../media/image69.png"/><Relationship Id="rId9" Type="http://schemas.openxmlformats.org/officeDocument/2006/relationships/image" Target="../media/image75.emf"/></Relationships>
</file>

<file path=ppt/slides/_rels/slide2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5.xml"/><Relationship Id="rId4" Type="http://schemas.openxmlformats.org/officeDocument/2006/relationships/image" Target="../media/image78.jpeg"/></Relationships>
</file>

<file path=ppt/slides/_rels/slide24.xml.rels><?xml version="1.0" encoding="UTF-8" standalone="yes"?>
<Relationships xmlns="http://schemas.openxmlformats.org/package/2006/relationships"><Relationship Id="rId8" Type="http://schemas.openxmlformats.org/officeDocument/2006/relationships/image" Target="../media/image75.emf"/><Relationship Id="rId3" Type="http://schemas.openxmlformats.org/officeDocument/2006/relationships/image" Target="../media/image68.emf"/><Relationship Id="rId7" Type="http://schemas.openxmlformats.org/officeDocument/2006/relationships/image" Target="../media/image73.emf"/><Relationship Id="rId2" Type="http://schemas.openxmlformats.org/officeDocument/2006/relationships/notesSlide" Target="../notesSlides/notesSlide11.xml"/><Relationship Id="rId1" Type="http://schemas.openxmlformats.org/officeDocument/2006/relationships/slideLayout" Target="../slideLayouts/slideLayout75.xml"/><Relationship Id="rId6" Type="http://schemas.openxmlformats.org/officeDocument/2006/relationships/image" Target="../media/image72.emf"/><Relationship Id="rId5" Type="http://schemas.openxmlformats.org/officeDocument/2006/relationships/image" Target="../media/image70.emf"/><Relationship Id="rId10" Type="http://schemas.openxmlformats.org/officeDocument/2006/relationships/image" Target="../media/image79.emf"/><Relationship Id="rId4" Type="http://schemas.openxmlformats.org/officeDocument/2006/relationships/image" Target="../media/image69.png"/><Relationship Id="rId9" Type="http://schemas.openxmlformats.org/officeDocument/2006/relationships/image" Target="../media/image74.emf"/></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xml"/><Relationship Id="rId1" Type="http://schemas.openxmlformats.org/officeDocument/2006/relationships/slideLayout" Target="../slideLayouts/slideLayout75.xml"/><Relationship Id="rId6" Type="http://schemas.openxmlformats.org/officeDocument/2006/relationships/image" Target="../media/image80.png"/><Relationship Id="rId5" Type="http://schemas.openxmlformats.org/officeDocument/2006/relationships/image" Target="../media/image78.jpeg"/><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3.xml"/><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9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89.xml"/></Relationships>
</file>

<file path=ppt/slides/_rels/slide3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5.xml"/><Relationship Id="rId1" Type="http://schemas.openxmlformats.org/officeDocument/2006/relationships/slideLayout" Target="../slideLayouts/slideLayout90.xml"/><Relationship Id="rId4" Type="http://schemas.openxmlformats.org/officeDocument/2006/relationships/image" Target="../media/image86.png"/></Relationships>
</file>

<file path=ppt/slides/_rels/slide3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5.xml"/></Relationships>
</file>

<file path=ppt/slides/_rels/slide3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91.xml"/><Relationship Id="rId4" Type="http://schemas.openxmlformats.org/officeDocument/2006/relationships/image" Target="../media/image9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emf"/><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gif"/><Relationship Id="rId1" Type="http://schemas.openxmlformats.org/officeDocument/2006/relationships/slideLayout" Target="../slideLayouts/slideLayout82.xml"/></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1.emf"/><Relationship Id="rId1" Type="http://schemas.openxmlformats.org/officeDocument/2006/relationships/slideLayout" Target="../slideLayouts/slideLayout82.xml"/><Relationship Id="rId4" Type="http://schemas.openxmlformats.org/officeDocument/2006/relationships/image" Target="../media/image96.jpeg"/></Relationships>
</file>

<file path=ppt/slides/_rels/slide4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1.emf"/><Relationship Id="rId1" Type="http://schemas.openxmlformats.org/officeDocument/2006/relationships/slideLayout" Target="../slideLayouts/slideLayout82.xml"/><Relationship Id="rId4" Type="http://schemas.openxmlformats.org/officeDocument/2006/relationships/image" Target="../media/image98.jpeg"/></Relationships>
</file>

<file path=ppt/slides/_rels/slide4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png"/><Relationship Id="rId1" Type="http://schemas.openxmlformats.org/officeDocument/2006/relationships/slideLayout" Target="../slideLayouts/slideLayout82.xml"/></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82.xml"/></Relationships>
</file>

<file path=ppt/slides/_rels/slide4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103.png"/><Relationship Id="rId1" Type="http://schemas.openxmlformats.org/officeDocument/2006/relationships/slideLayout" Target="../slideLayouts/slideLayout82.xml"/><Relationship Id="rId5" Type="http://schemas.openxmlformats.org/officeDocument/2006/relationships/image" Target="../media/image104.jpg"/><Relationship Id="rId4" Type="http://schemas.openxmlformats.org/officeDocument/2006/relationships/image" Target="../media/image91.emf"/></Relationships>
</file>

<file path=ppt/slides/_rels/slide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82.xml"/></Relationships>
</file>

<file path=ppt/slides/_rels/slide4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82.xml"/></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91.emf"/><Relationship Id="rId1" Type="http://schemas.openxmlformats.org/officeDocument/2006/relationships/slideLayout" Target="../slideLayouts/slideLayout82.xml"/><Relationship Id="rId4" Type="http://schemas.openxmlformats.org/officeDocument/2006/relationships/image" Target="../media/image110.jpeg"/></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1.png"/><Relationship Id="rId1" Type="http://schemas.openxmlformats.org/officeDocument/2006/relationships/slideLayout" Target="../slideLayouts/slideLayout82.xml"/><Relationship Id="rId4" Type="http://schemas.openxmlformats.org/officeDocument/2006/relationships/image" Target="../media/image112.png"/></Relationships>
</file>

<file path=ppt/slides/_rels/slide5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82.xml"/></Relationships>
</file>

<file path=ppt/slides/_rels/slide5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91.emf"/><Relationship Id="rId1" Type="http://schemas.openxmlformats.org/officeDocument/2006/relationships/slideLayout" Target="../slideLayouts/slideLayout82.xml"/><Relationship Id="rId4" Type="http://schemas.openxmlformats.org/officeDocument/2006/relationships/image" Target="../media/image116.jpeg"/></Relationships>
</file>

<file path=ppt/slides/_rels/slide5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3"/>
          </p:nvPr>
        </p:nvSpPr>
        <p:spPr/>
        <p:txBody>
          <a:bodyPr/>
          <a:lstStyle/>
          <a:p>
            <a:pPr>
              <a:defRPr/>
            </a:pPr>
            <a:r>
              <a:rPr lang="en-US" dirty="0" smtClean="0"/>
              <a:t>FILTRATION </a:t>
            </a:r>
            <a:endParaRPr lang="en-US" dirty="0"/>
          </a:p>
        </p:txBody>
      </p:sp>
      <p:sp>
        <p:nvSpPr>
          <p:cNvPr id="5" name="Titel 1"/>
          <p:cNvSpPr>
            <a:spLocks noGrp="1"/>
          </p:cNvSpPr>
          <p:nvPr>
            <p:ph type="ctrTitle" sz="quarter"/>
          </p:nvPr>
        </p:nvSpPr>
        <p:spPr>
          <a:xfrm>
            <a:off x="653384" y="2120151"/>
            <a:ext cx="8056049" cy="1470025"/>
          </a:xfrm>
        </p:spPr>
        <p:txBody>
          <a:bodyPr/>
          <a:lstStyle/>
          <a:p>
            <a:r>
              <a:rPr lang="ru-RU" dirty="0" smtClean="0"/>
              <a:t>СОВРЕМЕННЫЕ РЕШЕНИЯ МБР</a:t>
            </a:r>
            <a:endParaRPr lang="en-US" dirty="0"/>
          </a:p>
        </p:txBody>
      </p:sp>
      <p:sp>
        <p:nvSpPr>
          <p:cNvPr id="6" name="Ondertitel 2"/>
          <p:cNvSpPr>
            <a:spLocks noGrp="1"/>
          </p:cNvSpPr>
          <p:nvPr>
            <p:ph type="subTitle" sz="quarter" idx="1"/>
          </p:nvPr>
        </p:nvSpPr>
        <p:spPr>
          <a:xfrm>
            <a:off x="661698" y="3656013"/>
            <a:ext cx="6400800" cy="1752600"/>
          </a:xfrm>
        </p:spPr>
        <p:txBody>
          <a:bodyPr/>
          <a:lstStyle/>
          <a:p>
            <a:endParaRPr lang="ru-RU" dirty="0" smtClean="0"/>
          </a:p>
          <a:p>
            <a:r>
              <a:rPr lang="nl-NL" dirty="0" smtClean="0"/>
              <a:t>Pentair Advanced Filtration 201</a:t>
            </a:r>
            <a:r>
              <a:rPr lang="ru-RU" dirty="0" smtClean="0"/>
              <a:t>7</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304" y="1986353"/>
            <a:ext cx="5864087" cy="1938992"/>
          </a:xfrm>
          <a:prstGeom prst="rect">
            <a:avLst/>
          </a:prstGeom>
        </p:spPr>
        <p:txBody>
          <a:bodyPr wrap="square">
            <a:spAutoFit/>
          </a:bodyPr>
          <a:lstStyle/>
          <a:p>
            <a:pPr algn="ctr"/>
            <a:r>
              <a:rPr lang="ru-RU" sz="2000" dirty="0" smtClean="0">
                <a:solidFill>
                  <a:srgbClr val="FFFFFF"/>
                </a:solidFill>
                <a:latin typeface="Calibri"/>
              </a:rPr>
              <a:t>Вода, пища и энергия - все взаимосвязаны, они берут воду для производства пищи и энергии. Бегущая и перерабатываемая вода потребляет энергию. Мы говорим об этом как о связи вода-пища-энергия</a:t>
            </a:r>
            <a:r>
              <a:rPr lang="en-US" sz="2000" dirty="0" smtClean="0">
                <a:solidFill>
                  <a:srgbClr val="FFFFFF"/>
                </a:solidFill>
                <a:latin typeface="Calibri"/>
              </a:rPr>
              <a:t>. </a:t>
            </a:r>
            <a:r>
              <a:rPr lang="ru-RU" sz="2000" dirty="0" smtClean="0">
                <a:solidFill>
                  <a:srgbClr val="0C3471"/>
                </a:solidFill>
                <a:latin typeface="Calibri"/>
              </a:rPr>
              <a:t>Нахожение решений для задач этих взаимосвязей это то, чем мы занимаемся.</a:t>
            </a:r>
            <a:endParaRPr lang="en-US" sz="2000" dirty="0" smtClean="0">
              <a:solidFill>
                <a:srgbClr val="0C3471"/>
              </a:solidFill>
              <a:latin typeface="Calibri"/>
            </a:endParaRPr>
          </a:p>
        </p:txBody>
      </p:sp>
      <p:sp>
        <p:nvSpPr>
          <p:cNvPr id="5" name="Oval 4"/>
          <p:cNvSpPr/>
          <p:nvPr/>
        </p:nvSpPr>
        <p:spPr>
          <a:xfrm>
            <a:off x="2934070" y="516088"/>
            <a:ext cx="1110329" cy="11103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6" name="Teardrop 5"/>
          <p:cNvSpPr/>
          <p:nvPr/>
        </p:nvSpPr>
        <p:spPr>
          <a:xfrm rot="18900000">
            <a:off x="3279489" y="859212"/>
            <a:ext cx="424077" cy="424077"/>
          </a:xfrm>
          <a:prstGeom prst="teardrop">
            <a:avLst>
              <a:gd name="adj" fmla="val 1321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7" name="TextBox 6"/>
          <p:cNvSpPr txBox="1"/>
          <p:nvPr/>
        </p:nvSpPr>
        <p:spPr>
          <a:xfrm>
            <a:off x="3184763" y="1298538"/>
            <a:ext cx="538930" cy="261610"/>
          </a:xfrm>
          <a:prstGeom prst="rect">
            <a:avLst/>
          </a:prstGeom>
          <a:noFill/>
        </p:spPr>
        <p:txBody>
          <a:bodyPr wrap="none" rtlCol="0">
            <a:spAutoFit/>
          </a:bodyPr>
          <a:lstStyle/>
          <a:p>
            <a:r>
              <a:rPr lang="ru-RU" sz="1100" b="1" dirty="0" smtClean="0">
                <a:solidFill>
                  <a:srgbClr val="FFFFFF"/>
                </a:solidFill>
                <a:latin typeface="Calibri"/>
              </a:rPr>
              <a:t>ВОДА</a:t>
            </a:r>
            <a:endParaRPr lang="nl-NL" sz="1100" b="1" dirty="0">
              <a:solidFill>
                <a:srgbClr val="FFFFFF"/>
              </a:solidFill>
              <a:latin typeface="Calibri"/>
            </a:endParaRPr>
          </a:p>
        </p:txBody>
      </p:sp>
      <p:sp>
        <p:nvSpPr>
          <p:cNvPr id="8" name="Oval 7"/>
          <p:cNvSpPr/>
          <p:nvPr/>
        </p:nvSpPr>
        <p:spPr>
          <a:xfrm>
            <a:off x="4176494" y="516085"/>
            <a:ext cx="1110329" cy="11103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9" name="Oval 8"/>
          <p:cNvSpPr/>
          <p:nvPr/>
        </p:nvSpPr>
        <p:spPr>
          <a:xfrm>
            <a:off x="5415792" y="516084"/>
            <a:ext cx="1110329" cy="11103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10" name="TextBox 9"/>
          <p:cNvSpPr txBox="1"/>
          <p:nvPr/>
        </p:nvSpPr>
        <p:spPr>
          <a:xfrm>
            <a:off x="4487812" y="1298538"/>
            <a:ext cx="580608" cy="261610"/>
          </a:xfrm>
          <a:prstGeom prst="rect">
            <a:avLst/>
          </a:prstGeom>
          <a:noFill/>
        </p:spPr>
        <p:txBody>
          <a:bodyPr wrap="none" rtlCol="0">
            <a:spAutoFit/>
          </a:bodyPr>
          <a:lstStyle/>
          <a:p>
            <a:r>
              <a:rPr lang="ru-RU" sz="1100" b="1" dirty="0" smtClean="0">
                <a:solidFill>
                  <a:srgbClr val="FFFFFF"/>
                </a:solidFill>
                <a:latin typeface="Calibri"/>
              </a:rPr>
              <a:t>ПИЩА</a:t>
            </a:r>
            <a:endParaRPr lang="nl-NL" sz="1100" b="1" dirty="0">
              <a:solidFill>
                <a:srgbClr val="FFFFFF"/>
              </a:solidFill>
              <a:latin typeface="Calibri"/>
            </a:endParaRPr>
          </a:p>
        </p:txBody>
      </p:sp>
      <p:sp>
        <p:nvSpPr>
          <p:cNvPr id="11" name="TextBox 10"/>
          <p:cNvSpPr txBox="1"/>
          <p:nvPr/>
        </p:nvSpPr>
        <p:spPr>
          <a:xfrm>
            <a:off x="5646069" y="1295290"/>
            <a:ext cx="753395" cy="261610"/>
          </a:xfrm>
          <a:prstGeom prst="rect">
            <a:avLst/>
          </a:prstGeom>
          <a:noFill/>
        </p:spPr>
        <p:txBody>
          <a:bodyPr wrap="square" rtlCol="0">
            <a:spAutoFit/>
          </a:bodyPr>
          <a:lstStyle/>
          <a:p>
            <a:r>
              <a:rPr lang="ru-RU" sz="1100" b="1" dirty="0" smtClean="0">
                <a:solidFill>
                  <a:srgbClr val="FFFFFF"/>
                </a:solidFill>
                <a:latin typeface="Calibri"/>
              </a:rPr>
              <a:t>ЭНЕРГИЯ</a:t>
            </a:r>
            <a:endParaRPr lang="nl-NL" sz="1100" b="1" dirty="0">
              <a:solidFill>
                <a:srgbClr val="FFFFFF"/>
              </a:solidFill>
              <a:latin typeface="Calibri"/>
            </a:endParaRPr>
          </a:p>
        </p:txBody>
      </p:sp>
      <p:sp>
        <p:nvSpPr>
          <p:cNvPr id="12" name="Lightning Bolt 11"/>
          <p:cNvSpPr/>
          <p:nvPr/>
        </p:nvSpPr>
        <p:spPr>
          <a:xfrm rot="4199168">
            <a:off x="5717506" y="720202"/>
            <a:ext cx="506900" cy="506900"/>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13" name="Flowchart: Display 12"/>
          <p:cNvSpPr/>
          <p:nvPr/>
        </p:nvSpPr>
        <p:spPr>
          <a:xfrm rot="12840530">
            <a:off x="4398580" y="1127837"/>
            <a:ext cx="366324" cy="153162"/>
          </a:xfrm>
          <a:prstGeom prst="flowChartDisp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14" name="Flowchart: Display 13"/>
          <p:cNvSpPr/>
          <p:nvPr/>
        </p:nvSpPr>
        <p:spPr>
          <a:xfrm rot="19179717">
            <a:off x="4703428" y="1121467"/>
            <a:ext cx="337443" cy="153162"/>
          </a:xfrm>
          <a:prstGeom prst="flowChartDisp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15" name="Flowchart: Display 14"/>
          <p:cNvSpPr/>
          <p:nvPr/>
        </p:nvSpPr>
        <p:spPr>
          <a:xfrm rot="16200000">
            <a:off x="4535143" y="943415"/>
            <a:ext cx="380311" cy="139923"/>
          </a:xfrm>
          <a:prstGeom prst="flowChartDisp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27" name="Rectangle 26"/>
          <p:cNvSpPr/>
          <p:nvPr/>
        </p:nvSpPr>
        <p:spPr>
          <a:xfrm>
            <a:off x="1588647" y="4751581"/>
            <a:ext cx="3040302" cy="1098522"/>
          </a:xfrm>
          <a:prstGeom prst="rect">
            <a:avLst/>
          </a:prstGeom>
        </p:spPr>
        <p:txBody>
          <a:bodyPr wrap="square" lIns="82058" tIns="41029" rIns="82058" bIns="41029">
            <a:spAutoFit/>
          </a:bodyPr>
          <a:lstStyle/>
          <a:p>
            <a:r>
              <a:rPr lang="en-US" sz="1100" b="1" dirty="0" smtClean="0">
                <a:solidFill>
                  <a:srgbClr val="FFFFFF"/>
                </a:solidFill>
                <a:latin typeface="Calibri" charset="0"/>
                <a:ea typeface="ＭＳ Ｐゴシック" pitchFamily="96" charset="-128"/>
              </a:rPr>
              <a:t>Pentair </a:t>
            </a:r>
            <a:r>
              <a:rPr lang="ru-RU" sz="1100" b="1" dirty="0" smtClean="0">
                <a:solidFill>
                  <a:srgbClr val="FFFFFF"/>
                </a:solidFill>
                <a:latin typeface="Calibri" charset="0"/>
                <a:ea typeface="ＭＳ Ｐゴシック" pitchFamily="96" charset="-128"/>
              </a:rPr>
              <a:t>внес свой вклад в решение обессоливания, состоящее из мембран</a:t>
            </a:r>
            <a:r>
              <a:rPr lang="en-US" sz="1100" b="1" dirty="0" smtClean="0">
                <a:solidFill>
                  <a:srgbClr val="FFFFFF"/>
                </a:solidFill>
                <a:latin typeface="Calibri" charset="0"/>
                <a:ea typeface="ＭＳ Ｐゴシック" pitchFamily="96" charset="-128"/>
              </a:rPr>
              <a:t> X-flow  </a:t>
            </a:r>
            <a:r>
              <a:rPr lang="ru-RU" sz="1100" dirty="0" smtClean="0">
                <a:solidFill>
                  <a:srgbClr val="FFFFFF"/>
                </a:solidFill>
                <a:latin typeface="Calibri" charset="0"/>
                <a:ea typeface="ＭＳ Ｐゴシック" pitchFamily="96" charset="-128"/>
              </a:rPr>
              <a:t>для одной из самых больших установок обратного осмоса для морской воды, которая поставляет питьевую воду на более, чем 450,000 резиденций Кувейта. </a:t>
            </a:r>
            <a:endParaRPr lang="en-US" sz="1100" dirty="0">
              <a:solidFill>
                <a:srgbClr val="FFFFFF"/>
              </a:solidFill>
              <a:latin typeface="Calibri" charset="0"/>
              <a:ea typeface="ＭＳ Ｐゴシック" pitchFamily="96" charset="-128"/>
            </a:endParaRPr>
          </a:p>
        </p:txBody>
      </p:sp>
      <p:pic>
        <p:nvPicPr>
          <p:cNvPr id="28" name="Picture 27" descr="SMALL_Kuwait.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372" y="4637981"/>
            <a:ext cx="1014153" cy="1156447"/>
          </a:xfrm>
          <a:prstGeom prst="rect">
            <a:avLst/>
          </a:prstGeom>
        </p:spPr>
      </p:pic>
      <p:pic>
        <p:nvPicPr>
          <p:cNvPr id="29" name="Picture 28" descr="SMALL_Sewage Treatment.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5515" y="4682511"/>
            <a:ext cx="1014153" cy="1156447"/>
          </a:xfrm>
          <a:prstGeom prst="rect">
            <a:avLst/>
          </a:prstGeom>
        </p:spPr>
      </p:pic>
      <p:sp>
        <p:nvSpPr>
          <p:cNvPr id="30" name="Rectangle 29"/>
          <p:cNvSpPr/>
          <p:nvPr/>
        </p:nvSpPr>
        <p:spPr>
          <a:xfrm>
            <a:off x="5762253" y="4711473"/>
            <a:ext cx="3124968" cy="1098522"/>
          </a:xfrm>
          <a:prstGeom prst="rect">
            <a:avLst/>
          </a:prstGeom>
        </p:spPr>
        <p:txBody>
          <a:bodyPr wrap="square" lIns="82058" tIns="41029" rIns="82058" bIns="41029">
            <a:spAutoFit/>
          </a:bodyPr>
          <a:lstStyle/>
          <a:p>
            <a:r>
              <a:rPr lang="ru-RU" sz="1100" b="1" dirty="0" smtClean="0">
                <a:solidFill>
                  <a:srgbClr val="F2F2F2"/>
                </a:solidFill>
                <a:latin typeface="Calibri" charset="0"/>
                <a:ea typeface="ＭＳ Ｐゴシック" pitchFamily="96" charset="-128"/>
              </a:rPr>
              <a:t>Мембранная технология  разделения </a:t>
            </a:r>
            <a:r>
              <a:rPr lang="en-US" sz="1100" b="1" dirty="0" smtClean="0">
                <a:solidFill>
                  <a:srgbClr val="F2F2F2"/>
                </a:solidFill>
                <a:latin typeface="Calibri" charset="0"/>
                <a:ea typeface="ＭＳ Ｐゴシック" pitchFamily="96" charset="-128"/>
              </a:rPr>
              <a:t>Pentair </a:t>
            </a:r>
            <a:r>
              <a:rPr lang="ru-RU" sz="1100" b="1" dirty="0" smtClean="0">
                <a:solidFill>
                  <a:srgbClr val="F2F2F2"/>
                </a:solidFill>
                <a:latin typeface="Calibri" charset="0"/>
                <a:ea typeface="ＭＳ Ｐゴシック" pitchFamily="96" charset="-128"/>
              </a:rPr>
              <a:t>для Анаэробных мембранных биореакторов для более эффективной очистки пищевых сточны вод, </a:t>
            </a:r>
            <a:r>
              <a:rPr lang="ru-RU" sz="1100" dirty="0" smtClean="0">
                <a:solidFill>
                  <a:srgbClr val="F2F2F2"/>
                </a:solidFill>
                <a:latin typeface="Calibri" charset="0"/>
                <a:ea typeface="ＭＳ Ｐゴシック" pitchFamily="96" charset="-128"/>
              </a:rPr>
              <a:t>чтобы получать чистую воду, которая может использоваться повторно или получать метан для производства энергии. </a:t>
            </a:r>
            <a:endParaRPr lang="en-US" sz="1100" dirty="0">
              <a:solidFill>
                <a:srgbClr val="F2F2F2"/>
              </a:solidFill>
              <a:latin typeface="Calibri" charset="0"/>
              <a:ea typeface="ＭＳ Ｐゴシック" pitchFamily="96" charset="-128"/>
            </a:endParaRPr>
          </a:p>
        </p:txBody>
      </p:sp>
      <p:cxnSp>
        <p:nvCxnSpPr>
          <p:cNvPr id="31" name="Straight Connector 30"/>
          <p:cNvCxnSpPr/>
          <p:nvPr/>
        </p:nvCxnSpPr>
        <p:spPr>
          <a:xfrm>
            <a:off x="720182" y="4389880"/>
            <a:ext cx="7831943"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85994" y="4020548"/>
            <a:ext cx="2027606" cy="369332"/>
          </a:xfrm>
          <a:prstGeom prst="rect">
            <a:avLst/>
          </a:prstGeom>
          <a:noFill/>
        </p:spPr>
        <p:txBody>
          <a:bodyPr wrap="none" rtlCol="0">
            <a:spAutoFit/>
          </a:bodyPr>
          <a:lstStyle/>
          <a:p>
            <a:r>
              <a:rPr lang="ru-RU" sz="1800" b="1" dirty="0" smtClean="0">
                <a:solidFill>
                  <a:srgbClr val="FFFFFF"/>
                </a:solidFill>
                <a:latin typeface="Calibri"/>
              </a:rPr>
              <a:t>Некоторые случаи</a:t>
            </a:r>
            <a:endParaRPr lang="nl-NL" sz="1800" b="1" dirty="0">
              <a:solidFill>
                <a:srgbClr val="FFFFFF"/>
              </a:solidFill>
              <a:latin typeface="Calibri"/>
            </a:endParaRPr>
          </a:p>
        </p:txBody>
      </p:sp>
    </p:spTree>
    <p:extLst>
      <p:ext uri="{BB962C8B-B14F-4D97-AF65-F5344CB8AC3E}">
        <p14:creationId xmlns:p14="http://schemas.microsoft.com/office/powerpoint/2010/main" val="287473730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4034B6B7-8029-4D99-9EC9-DCD4D2533B26}" type="slidenum">
              <a:rPr lang="en-US" smtClean="0">
                <a:solidFill>
                  <a:srgbClr val="4E5658"/>
                </a:solidFill>
              </a:rPr>
              <a:pPr/>
              <a:t>3</a:t>
            </a:fld>
            <a:endParaRPr lang="en-US">
              <a:solidFill>
                <a:srgbClr val="4E5658"/>
              </a:solidFill>
            </a:endParaRPr>
          </a:p>
        </p:txBody>
      </p:sp>
      <p:pic>
        <p:nvPicPr>
          <p:cNvPr id="4" name="Picture 159751" descr="pentair_ppt_map-02.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2"/>
          <p:cNvSpPr txBox="1">
            <a:spLocks/>
          </p:cNvSpPr>
          <p:nvPr/>
        </p:nvSpPr>
        <p:spPr>
          <a:xfrm>
            <a:off x="84585" y="360452"/>
            <a:ext cx="8775700" cy="609600"/>
          </a:xfrm>
          <a:prstGeom prst="rect">
            <a:avLst/>
          </a:prstGeom>
        </p:spPr>
        <p:txBody>
          <a:bodyPr/>
          <a:lst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b="1" kern="0" dirty="0">
                <a:solidFill>
                  <a:srgbClr val="FFFFFF"/>
                </a:solidFill>
              </a:rPr>
              <a:t>ГЛОБАЛЬНЫЕ ВОЗМОЖНОСТИ И РЕСУРСЫ</a:t>
            </a:r>
            <a:endParaRPr lang="en-US" b="1" kern="0" dirty="0" smtClean="0">
              <a:solidFill>
                <a:srgbClr val="FFFFFF"/>
              </a:solidFill>
            </a:endParaRPr>
          </a:p>
        </p:txBody>
      </p:sp>
      <p:sp>
        <p:nvSpPr>
          <p:cNvPr id="6" name="Slide Number Placeholder 2"/>
          <p:cNvSpPr txBox="1">
            <a:spLocks/>
          </p:cNvSpPr>
          <p:nvPr/>
        </p:nvSpPr>
        <p:spPr bwMode="auto">
          <a:xfrm>
            <a:off x="6829425" y="6626225"/>
            <a:ext cx="2133600" cy="1809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defPPr>
              <a:defRPr lang="en-US"/>
            </a:defPPr>
            <a:lvl1pPr marL="0" algn="r" defTabSz="914400" rtl="0" eaLnBrk="0" latinLnBrk="0" hangingPunct="0">
              <a:defRPr sz="1400" kern="1200">
                <a:solidFill>
                  <a:srgbClr val="4C4C4C"/>
                </a:solidFill>
                <a:latin typeface="Calibri" pitchFamily="34" charset="0"/>
                <a:ea typeface="MS PGothic" pitchFamily="34" charset="-128"/>
                <a:cs typeface="+mn-cs"/>
              </a:defRPr>
            </a:lvl1pPr>
            <a:lvl2pPr marL="742950" indent="-285750" algn="l" defTabSz="914400" rtl="0" eaLnBrk="0" latinLnBrk="0" hangingPunct="0">
              <a:defRPr sz="1400" kern="1200">
                <a:solidFill>
                  <a:srgbClr val="4C4C4C"/>
                </a:solidFill>
                <a:latin typeface="Calibri" pitchFamily="34" charset="0"/>
                <a:ea typeface="MS PGothic" pitchFamily="34" charset="-128"/>
                <a:cs typeface="+mn-cs"/>
              </a:defRPr>
            </a:lvl2pPr>
            <a:lvl3pPr marL="1143000" indent="-228600" algn="l" defTabSz="914400" rtl="0" eaLnBrk="0" latinLnBrk="0" hangingPunct="0">
              <a:defRPr sz="1400" kern="1200">
                <a:solidFill>
                  <a:srgbClr val="4C4C4C"/>
                </a:solidFill>
                <a:latin typeface="Calibri" pitchFamily="34" charset="0"/>
                <a:ea typeface="MS PGothic" pitchFamily="34" charset="-128"/>
                <a:cs typeface="+mn-cs"/>
              </a:defRPr>
            </a:lvl3pPr>
            <a:lvl4pPr marL="1600200" indent="-228600" algn="l" defTabSz="914400" rtl="0" eaLnBrk="0" latinLnBrk="0" hangingPunct="0">
              <a:defRPr sz="1400" kern="1200">
                <a:solidFill>
                  <a:srgbClr val="4C4C4C"/>
                </a:solidFill>
                <a:latin typeface="Calibri" pitchFamily="34" charset="0"/>
                <a:ea typeface="MS PGothic" pitchFamily="34" charset="-128"/>
                <a:cs typeface="+mn-cs"/>
              </a:defRPr>
            </a:lvl4pPr>
            <a:lvl5pPr marL="2057400" indent="-228600" algn="l" defTabSz="914400" rtl="0" eaLnBrk="0" latinLnBrk="0" hangingPunct="0">
              <a:defRPr sz="1400" kern="1200">
                <a:solidFill>
                  <a:srgbClr val="4C4C4C"/>
                </a:solidFill>
                <a:latin typeface="Calibri" pitchFamily="34" charset="0"/>
                <a:ea typeface="MS PGothic" pitchFamily="34" charset="-128"/>
                <a:cs typeface="+mn-cs"/>
              </a:defRPr>
            </a:lvl5pPr>
            <a:lvl6pPr marL="2514600" indent="-228600" algn="l" defTabSz="457200" rtl="0" eaLnBrk="0" fontAlgn="base" latinLnBrk="0" hangingPunct="0">
              <a:spcBef>
                <a:spcPct val="0"/>
              </a:spcBef>
              <a:spcAft>
                <a:spcPct val="0"/>
              </a:spcAft>
              <a:defRPr sz="1400" kern="1200">
                <a:solidFill>
                  <a:srgbClr val="4C4C4C"/>
                </a:solidFill>
                <a:latin typeface="Calibri" pitchFamily="34" charset="0"/>
                <a:ea typeface="MS PGothic" pitchFamily="34" charset="-128"/>
                <a:cs typeface="+mn-cs"/>
              </a:defRPr>
            </a:lvl6pPr>
            <a:lvl7pPr marL="2971800" indent="-228600" algn="l" defTabSz="457200" rtl="0" eaLnBrk="0" fontAlgn="base" latinLnBrk="0" hangingPunct="0">
              <a:spcBef>
                <a:spcPct val="0"/>
              </a:spcBef>
              <a:spcAft>
                <a:spcPct val="0"/>
              </a:spcAft>
              <a:defRPr sz="1400" kern="1200">
                <a:solidFill>
                  <a:srgbClr val="4C4C4C"/>
                </a:solidFill>
                <a:latin typeface="Calibri" pitchFamily="34" charset="0"/>
                <a:ea typeface="MS PGothic" pitchFamily="34" charset="-128"/>
                <a:cs typeface="+mn-cs"/>
              </a:defRPr>
            </a:lvl7pPr>
            <a:lvl8pPr marL="3429000" indent="-228600" algn="l" defTabSz="457200" rtl="0" eaLnBrk="0" fontAlgn="base" latinLnBrk="0" hangingPunct="0">
              <a:spcBef>
                <a:spcPct val="0"/>
              </a:spcBef>
              <a:spcAft>
                <a:spcPct val="0"/>
              </a:spcAft>
              <a:defRPr sz="1400" kern="1200">
                <a:solidFill>
                  <a:srgbClr val="4C4C4C"/>
                </a:solidFill>
                <a:latin typeface="Calibri" pitchFamily="34" charset="0"/>
                <a:ea typeface="MS PGothic" pitchFamily="34" charset="-128"/>
                <a:cs typeface="+mn-cs"/>
              </a:defRPr>
            </a:lvl8pPr>
            <a:lvl9pPr marL="3886200" indent="-228600" algn="l" defTabSz="457200" rtl="0" eaLnBrk="0" fontAlgn="base" latinLnBrk="0" hangingPunct="0">
              <a:spcBef>
                <a:spcPct val="0"/>
              </a:spcBef>
              <a:spcAft>
                <a:spcPct val="0"/>
              </a:spcAft>
              <a:defRPr sz="1400" kern="1200">
                <a:solidFill>
                  <a:srgbClr val="4C4C4C"/>
                </a:solidFill>
                <a:latin typeface="Calibri" pitchFamily="34" charset="0"/>
                <a:ea typeface="MS PGothic" pitchFamily="34" charset="-128"/>
                <a:cs typeface="+mn-cs"/>
              </a:defRPr>
            </a:lvl9pPr>
          </a:lstStyle>
          <a:p>
            <a:pPr eaLnBrk="1" fontAlgn="auto" hangingPunct="1">
              <a:spcBef>
                <a:spcPts val="0"/>
              </a:spcBef>
              <a:spcAft>
                <a:spcPts val="0"/>
              </a:spcAft>
            </a:pPr>
            <a:fld id="{6CF0BD6E-0AEB-4BAB-BF81-01E5E5D147EB}" type="slidenum">
              <a:rPr lang="en-US" sz="1100" b="1" smtClean="0">
                <a:solidFill>
                  <a:srgbClr val="FFFFFF"/>
                </a:solidFill>
              </a:rPr>
              <a:pPr eaLnBrk="1" fontAlgn="auto" hangingPunct="1">
                <a:spcBef>
                  <a:spcPts val="0"/>
                </a:spcBef>
                <a:spcAft>
                  <a:spcPts val="0"/>
                </a:spcAft>
              </a:pPr>
              <a:t>3</a:t>
            </a:fld>
            <a:endParaRPr lang="en-US" sz="1100" b="1" dirty="0">
              <a:solidFill>
                <a:srgbClr val="FFFFFF"/>
              </a:solidFill>
            </a:endParaRPr>
          </a:p>
        </p:txBody>
      </p:sp>
      <p:sp>
        <p:nvSpPr>
          <p:cNvPr id="7" name="Footer Placeholder 4"/>
          <p:cNvSpPr txBox="1">
            <a:spLocks/>
          </p:cNvSpPr>
          <p:nvPr/>
        </p:nvSpPr>
        <p:spPr bwMode="auto">
          <a:xfrm>
            <a:off x="198438" y="6645275"/>
            <a:ext cx="493712"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defTabSz="914400" eaLnBrk="1" fontAlgn="auto" hangingPunct="1">
              <a:spcBef>
                <a:spcPts val="0"/>
              </a:spcBef>
              <a:spcAft>
                <a:spcPts val="0"/>
              </a:spcAft>
            </a:pPr>
            <a:r>
              <a:rPr lang="en-US" sz="900" b="1">
                <a:solidFill>
                  <a:srgbClr val="FFFFFF"/>
                </a:solidFill>
              </a:rPr>
              <a:t>PENTAIR </a:t>
            </a:r>
          </a:p>
        </p:txBody>
      </p:sp>
      <p:cxnSp>
        <p:nvCxnSpPr>
          <p:cNvPr id="8" name="Straight Connector 7"/>
          <p:cNvCxnSpPr/>
          <p:nvPr/>
        </p:nvCxnSpPr>
        <p:spPr>
          <a:xfrm rot="5400000">
            <a:off x="639762" y="6748463"/>
            <a:ext cx="220663" cy="1588"/>
          </a:xfrm>
          <a:prstGeom prst="line">
            <a:avLst/>
          </a:prstGeom>
          <a:ln w="635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Slide Number Placeholder 5"/>
          <p:cNvSpPr>
            <a:spLocks/>
          </p:cNvSpPr>
          <p:nvPr/>
        </p:nvSpPr>
        <p:spPr bwMode="auto">
          <a:xfrm>
            <a:off x="6829425" y="6626225"/>
            <a:ext cx="21336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defTabSz="914400" fontAlgn="auto">
              <a:spcBef>
                <a:spcPts val="0"/>
              </a:spcBef>
              <a:spcAft>
                <a:spcPts val="0"/>
              </a:spcAft>
            </a:pPr>
            <a:endParaRPr lang="en-US" sz="1100" dirty="0">
              <a:solidFill>
                <a:srgbClr val="FFFFFF"/>
              </a:solidFill>
              <a:latin typeface="Calibri"/>
              <a:ea typeface="ＭＳ Ｐゴシック"/>
            </a:endParaRPr>
          </a:p>
        </p:txBody>
      </p:sp>
      <p:grpSp>
        <p:nvGrpSpPr>
          <p:cNvPr id="10" name="Group 17"/>
          <p:cNvGrpSpPr>
            <a:grpSpLocks/>
          </p:cNvGrpSpPr>
          <p:nvPr/>
        </p:nvGrpSpPr>
        <p:grpSpPr bwMode="auto">
          <a:xfrm>
            <a:off x="-23813" y="1620838"/>
            <a:ext cx="2732088" cy="1282503"/>
            <a:chOff x="327393" y="2562225"/>
            <a:chExt cx="2732443" cy="1282000"/>
          </a:xfrm>
        </p:grpSpPr>
        <p:sp>
          <p:nvSpPr>
            <p:cNvPr id="11" name="TextBox 3"/>
            <p:cNvSpPr txBox="1">
              <a:spLocks noChangeArrowheads="1"/>
            </p:cNvSpPr>
            <p:nvPr/>
          </p:nvSpPr>
          <p:spPr bwMode="auto">
            <a:xfrm>
              <a:off x="327393" y="2562225"/>
              <a:ext cx="2732443" cy="891825"/>
            </a:xfrm>
            <a:prstGeom prst="rect">
              <a:avLst/>
            </a:prstGeom>
            <a:noFill/>
            <a:ln w="9525">
              <a:noFill/>
              <a:miter lim="800000"/>
              <a:headEnd/>
              <a:tailEnd/>
            </a:ln>
          </p:spPr>
          <p:txBody>
            <a:bodyPr>
              <a:spAutoFit/>
            </a:bodyPr>
            <a:lstStyle/>
            <a:p>
              <a:pPr algn="ctr" defTabSz="914400" fontAlgn="auto">
                <a:spcBef>
                  <a:spcPts val="0"/>
                </a:spcBef>
                <a:spcAft>
                  <a:spcPts val="0"/>
                </a:spcAft>
                <a:defRPr/>
              </a:pPr>
              <a:r>
                <a:rPr lang="en-US" sz="5200" dirty="0" smtClean="0">
                  <a:solidFill>
                    <a:srgbClr val="007DAA">
                      <a:lumMod val="40000"/>
                      <a:lumOff val="60000"/>
                    </a:srgbClr>
                  </a:solidFill>
                  <a:latin typeface="Calibri"/>
                  <a:ea typeface="ＭＳ Ｐゴシック"/>
                  <a:cs typeface="ＭＳ Ｐゴシック"/>
                </a:rPr>
                <a:t>~30,000</a:t>
              </a:r>
              <a:endParaRPr lang="en-US" sz="5200" dirty="0">
                <a:solidFill>
                  <a:srgbClr val="007DAA">
                    <a:lumMod val="40000"/>
                    <a:lumOff val="60000"/>
                  </a:srgbClr>
                </a:solidFill>
                <a:latin typeface="Calibri"/>
                <a:ea typeface="ＭＳ Ｐゴシック"/>
                <a:cs typeface="ＭＳ Ｐゴシック"/>
              </a:endParaRPr>
            </a:p>
          </p:txBody>
        </p:sp>
        <p:sp>
          <p:nvSpPr>
            <p:cNvPr id="12" name="TextBox 13"/>
            <p:cNvSpPr txBox="1">
              <a:spLocks noChangeArrowheads="1"/>
            </p:cNvSpPr>
            <p:nvPr/>
          </p:nvSpPr>
          <p:spPr bwMode="auto">
            <a:xfrm>
              <a:off x="921296" y="3475038"/>
              <a:ext cx="1697157" cy="36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ru-RU" sz="1800" dirty="0" smtClean="0">
                  <a:solidFill>
                    <a:srgbClr val="FFFFFF"/>
                  </a:solidFill>
                </a:rPr>
                <a:t>СОТРУДНИКОВ</a:t>
              </a:r>
              <a:endParaRPr lang="en-US" sz="1800" dirty="0">
                <a:solidFill>
                  <a:srgbClr val="FFFFFF"/>
                </a:solidFill>
              </a:endParaRPr>
            </a:p>
          </p:txBody>
        </p:sp>
      </p:grpSp>
      <p:grpSp>
        <p:nvGrpSpPr>
          <p:cNvPr id="13" name="Group 16"/>
          <p:cNvGrpSpPr>
            <a:grpSpLocks/>
          </p:cNvGrpSpPr>
          <p:nvPr/>
        </p:nvGrpSpPr>
        <p:grpSpPr bwMode="auto">
          <a:xfrm>
            <a:off x="3090863" y="1620838"/>
            <a:ext cx="2551112" cy="1281112"/>
            <a:chOff x="3035979" y="2562225"/>
            <a:chExt cx="2551112" cy="1281113"/>
          </a:xfrm>
        </p:grpSpPr>
        <p:sp>
          <p:nvSpPr>
            <p:cNvPr id="14" name="TextBox 16"/>
            <p:cNvSpPr txBox="1">
              <a:spLocks noChangeArrowheads="1"/>
            </p:cNvSpPr>
            <p:nvPr/>
          </p:nvSpPr>
          <p:spPr bwMode="auto">
            <a:xfrm>
              <a:off x="3035979" y="2562225"/>
              <a:ext cx="255111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en-US" sz="5200" dirty="0" smtClean="0">
                  <a:solidFill>
                    <a:srgbClr val="77DBFF"/>
                  </a:solidFill>
                </a:rPr>
                <a:t>6</a:t>
              </a:r>
              <a:endParaRPr lang="en-US" sz="5200" dirty="0">
                <a:solidFill>
                  <a:srgbClr val="77DBFF"/>
                </a:solidFill>
              </a:endParaRPr>
            </a:p>
          </p:txBody>
        </p:sp>
        <p:sp>
          <p:nvSpPr>
            <p:cNvPr id="15" name="TextBox 17"/>
            <p:cNvSpPr txBox="1">
              <a:spLocks noChangeArrowheads="1"/>
            </p:cNvSpPr>
            <p:nvPr/>
          </p:nvSpPr>
          <p:spPr bwMode="auto">
            <a:xfrm>
              <a:off x="3474129" y="3475038"/>
              <a:ext cx="1674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ru-RU" sz="1800" dirty="0" smtClean="0">
                  <a:solidFill>
                    <a:srgbClr val="FFFFFF"/>
                  </a:solidFill>
                </a:rPr>
                <a:t>КОНТИНЕНТОВ</a:t>
              </a:r>
              <a:endParaRPr lang="en-US" sz="1800" dirty="0">
                <a:solidFill>
                  <a:srgbClr val="FFFFFF"/>
                </a:solidFill>
              </a:endParaRPr>
            </a:p>
          </p:txBody>
        </p:sp>
      </p:grpSp>
      <p:grpSp>
        <p:nvGrpSpPr>
          <p:cNvPr id="16" name="Group 35"/>
          <p:cNvGrpSpPr>
            <a:grpSpLocks/>
          </p:cNvGrpSpPr>
          <p:nvPr/>
        </p:nvGrpSpPr>
        <p:grpSpPr bwMode="auto">
          <a:xfrm>
            <a:off x="3089275" y="3832225"/>
            <a:ext cx="2554288" cy="1559015"/>
            <a:chOff x="4786311" y="4217986"/>
            <a:chExt cx="2554287" cy="1559233"/>
          </a:xfrm>
        </p:grpSpPr>
        <p:sp>
          <p:nvSpPr>
            <p:cNvPr id="17" name="TextBox 20"/>
            <p:cNvSpPr txBox="1">
              <a:spLocks noChangeArrowheads="1"/>
            </p:cNvSpPr>
            <p:nvPr/>
          </p:nvSpPr>
          <p:spPr bwMode="auto">
            <a:xfrm>
              <a:off x="4786311" y="4217986"/>
              <a:ext cx="25542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en-US" sz="5200">
                  <a:solidFill>
                    <a:srgbClr val="77DBFF"/>
                  </a:solidFill>
                </a:rPr>
                <a:t>500+</a:t>
              </a:r>
            </a:p>
          </p:txBody>
        </p:sp>
        <p:sp>
          <p:nvSpPr>
            <p:cNvPr id="18" name="TextBox 21"/>
            <p:cNvSpPr txBox="1">
              <a:spLocks noChangeArrowheads="1"/>
            </p:cNvSpPr>
            <p:nvPr/>
          </p:nvSpPr>
          <p:spPr bwMode="auto">
            <a:xfrm>
              <a:off x="5049836" y="5130798"/>
              <a:ext cx="2028825" cy="646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ru-RU" sz="1800" dirty="0" smtClean="0">
                  <a:solidFill>
                    <a:srgbClr val="FFFFFF"/>
                  </a:solidFill>
                </a:rPr>
                <a:t>ЛИНЕЕК ПРОДУКЦИИ</a:t>
              </a:r>
              <a:endParaRPr lang="en-US" sz="1800" dirty="0">
                <a:solidFill>
                  <a:srgbClr val="FFFFFF"/>
                </a:solidFill>
              </a:endParaRPr>
            </a:p>
          </p:txBody>
        </p:sp>
      </p:grpSp>
      <p:cxnSp>
        <p:nvCxnSpPr>
          <p:cNvPr id="19" name="Straight Connector 159743"/>
          <p:cNvCxnSpPr>
            <a:cxnSpLocks noChangeShapeType="1"/>
          </p:cNvCxnSpPr>
          <p:nvPr/>
        </p:nvCxnSpPr>
        <p:spPr bwMode="auto">
          <a:xfrm>
            <a:off x="2905125" y="1603375"/>
            <a:ext cx="0" cy="382746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cxnSp>
        <p:nvCxnSpPr>
          <p:cNvPr id="20" name="Straight Connector 159743"/>
          <p:cNvCxnSpPr>
            <a:cxnSpLocks noChangeShapeType="1"/>
          </p:cNvCxnSpPr>
          <p:nvPr/>
        </p:nvCxnSpPr>
        <p:spPr bwMode="auto">
          <a:xfrm flipH="1">
            <a:off x="336550" y="3482975"/>
            <a:ext cx="8504238"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grpSp>
        <p:nvGrpSpPr>
          <p:cNvPr id="21" name="Group 34"/>
          <p:cNvGrpSpPr>
            <a:grpSpLocks/>
          </p:cNvGrpSpPr>
          <p:nvPr/>
        </p:nvGrpSpPr>
        <p:grpSpPr bwMode="auto">
          <a:xfrm>
            <a:off x="65088" y="3832226"/>
            <a:ext cx="2554287" cy="1282017"/>
            <a:chOff x="1655992" y="4217986"/>
            <a:chExt cx="2554287" cy="1282196"/>
          </a:xfrm>
        </p:grpSpPr>
        <p:sp>
          <p:nvSpPr>
            <p:cNvPr id="22" name="TextBox 20"/>
            <p:cNvSpPr txBox="1">
              <a:spLocks noChangeArrowheads="1"/>
            </p:cNvSpPr>
            <p:nvPr/>
          </p:nvSpPr>
          <p:spPr bwMode="auto">
            <a:xfrm>
              <a:off x="1655992" y="4217986"/>
              <a:ext cx="25542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en-US" sz="5200" dirty="0" smtClean="0">
                  <a:solidFill>
                    <a:srgbClr val="77DBFF"/>
                  </a:solidFill>
                </a:rPr>
                <a:t>~100</a:t>
              </a:r>
              <a:endParaRPr lang="en-US" sz="5200" dirty="0">
                <a:solidFill>
                  <a:srgbClr val="77DBFF"/>
                </a:solidFill>
              </a:endParaRPr>
            </a:p>
          </p:txBody>
        </p:sp>
        <p:sp>
          <p:nvSpPr>
            <p:cNvPr id="23" name="TextBox 21"/>
            <p:cNvSpPr txBox="1">
              <a:spLocks noChangeArrowheads="1"/>
            </p:cNvSpPr>
            <p:nvPr/>
          </p:nvSpPr>
          <p:spPr bwMode="auto">
            <a:xfrm>
              <a:off x="1919517" y="5130798"/>
              <a:ext cx="2028825" cy="36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ru-RU" sz="1800" dirty="0" smtClean="0">
                  <a:solidFill>
                    <a:srgbClr val="FFFFFF"/>
                  </a:solidFill>
                </a:rPr>
                <a:t>ПРОИЗВОДСТВ</a:t>
              </a:r>
              <a:endParaRPr lang="en-US" sz="1800" dirty="0">
                <a:solidFill>
                  <a:srgbClr val="FFFFFF"/>
                </a:solidFill>
              </a:endParaRPr>
            </a:p>
          </p:txBody>
        </p:sp>
      </p:grpSp>
      <p:grpSp>
        <p:nvGrpSpPr>
          <p:cNvPr id="24" name="Group 17"/>
          <p:cNvGrpSpPr>
            <a:grpSpLocks/>
          </p:cNvGrpSpPr>
          <p:nvPr/>
        </p:nvGrpSpPr>
        <p:grpSpPr bwMode="auto">
          <a:xfrm>
            <a:off x="6030913" y="1549400"/>
            <a:ext cx="2732087" cy="1558925"/>
            <a:chOff x="327393" y="2562225"/>
            <a:chExt cx="2732443" cy="1559144"/>
          </a:xfrm>
        </p:grpSpPr>
        <p:sp>
          <p:nvSpPr>
            <p:cNvPr id="25" name="TextBox 3"/>
            <p:cNvSpPr txBox="1">
              <a:spLocks noChangeArrowheads="1"/>
            </p:cNvSpPr>
            <p:nvPr/>
          </p:nvSpPr>
          <p:spPr bwMode="auto">
            <a:xfrm>
              <a:off x="327393" y="2562225"/>
              <a:ext cx="2732443" cy="892677"/>
            </a:xfrm>
            <a:prstGeom prst="rect">
              <a:avLst/>
            </a:prstGeom>
            <a:noFill/>
            <a:ln w="9525">
              <a:noFill/>
              <a:miter lim="800000"/>
              <a:headEnd/>
              <a:tailEnd/>
            </a:ln>
          </p:spPr>
          <p:txBody>
            <a:bodyPr>
              <a:spAutoFit/>
            </a:bodyPr>
            <a:lstStyle/>
            <a:p>
              <a:pPr algn="ctr" defTabSz="914400" fontAlgn="auto">
                <a:spcBef>
                  <a:spcPts val="0"/>
                </a:spcBef>
                <a:spcAft>
                  <a:spcPts val="0"/>
                </a:spcAft>
                <a:defRPr/>
              </a:pPr>
              <a:r>
                <a:rPr lang="en-US" sz="5200" dirty="0" smtClean="0">
                  <a:solidFill>
                    <a:srgbClr val="007DAA">
                      <a:lumMod val="40000"/>
                      <a:lumOff val="60000"/>
                    </a:srgbClr>
                  </a:solidFill>
                  <a:latin typeface="Calibri"/>
                  <a:ea typeface="ＭＳ Ｐゴシック"/>
                  <a:cs typeface="ＭＳ Ｐゴシック"/>
                </a:rPr>
                <a:t>$7 </a:t>
              </a:r>
              <a:r>
                <a:rPr lang="ru-RU" sz="5200" dirty="0" smtClean="0">
                  <a:solidFill>
                    <a:srgbClr val="007DAA">
                      <a:lumMod val="40000"/>
                      <a:lumOff val="60000"/>
                    </a:srgbClr>
                  </a:solidFill>
                  <a:latin typeface="Calibri"/>
                  <a:ea typeface="ＭＳ Ｐゴシック"/>
                  <a:cs typeface="ＭＳ Ｐゴシック"/>
                </a:rPr>
                <a:t>Млрд</a:t>
              </a:r>
              <a:endParaRPr lang="en-US" sz="5200" dirty="0">
                <a:solidFill>
                  <a:srgbClr val="007DAA">
                    <a:lumMod val="40000"/>
                    <a:lumOff val="60000"/>
                  </a:srgbClr>
                </a:solidFill>
                <a:latin typeface="Calibri"/>
                <a:ea typeface="ＭＳ Ｐゴシック"/>
                <a:cs typeface="ＭＳ Ｐゴシック"/>
              </a:endParaRPr>
            </a:p>
          </p:txBody>
        </p:sp>
        <p:sp>
          <p:nvSpPr>
            <p:cNvPr id="26" name="TextBox 13"/>
            <p:cNvSpPr txBox="1">
              <a:spLocks noChangeArrowheads="1"/>
            </p:cNvSpPr>
            <p:nvPr/>
          </p:nvSpPr>
          <p:spPr bwMode="auto">
            <a:xfrm>
              <a:off x="921296" y="3475038"/>
              <a:ext cx="15446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en-US" sz="1800" dirty="0">
                  <a:solidFill>
                    <a:srgbClr val="FFFFFF"/>
                  </a:solidFill>
                </a:rPr>
                <a:t>ANNUAL</a:t>
              </a:r>
            </a:p>
            <a:p>
              <a:pPr algn="ctr" defTabSz="914400" eaLnBrk="1" fontAlgn="auto" hangingPunct="1">
                <a:spcBef>
                  <a:spcPts val="0"/>
                </a:spcBef>
                <a:spcAft>
                  <a:spcPts val="0"/>
                </a:spcAft>
              </a:pPr>
              <a:r>
                <a:rPr lang="en-US" sz="1800" dirty="0">
                  <a:solidFill>
                    <a:srgbClr val="FFFFFF"/>
                  </a:solidFill>
                </a:rPr>
                <a:t>REVENUE</a:t>
              </a:r>
            </a:p>
          </p:txBody>
        </p:sp>
      </p:grpSp>
      <p:cxnSp>
        <p:nvCxnSpPr>
          <p:cNvPr id="27" name="Straight Connector 159743"/>
          <p:cNvCxnSpPr>
            <a:cxnSpLocks noChangeShapeType="1"/>
          </p:cNvCxnSpPr>
          <p:nvPr/>
        </p:nvCxnSpPr>
        <p:spPr bwMode="auto">
          <a:xfrm>
            <a:off x="5849938" y="1603375"/>
            <a:ext cx="0" cy="382746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cxnSp>
      <p:grpSp>
        <p:nvGrpSpPr>
          <p:cNvPr id="28" name="Group 17"/>
          <p:cNvGrpSpPr>
            <a:grpSpLocks/>
          </p:cNvGrpSpPr>
          <p:nvPr/>
        </p:nvGrpSpPr>
        <p:grpSpPr bwMode="auto">
          <a:xfrm>
            <a:off x="6030913" y="3832225"/>
            <a:ext cx="2732087" cy="1558963"/>
            <a:chOff x="327393" y="2562225"/>
            <a:chExt cx="2732443" cy="1559273"/>
          </a:xfrm>
        </p:grpSpPr>
        <p:sp>
          <p:nvSpPr>
            <p:cNvPr id="29" name="TextBox 3"/>
            <p:cNvSpPr txBox="1">
              <a:spLocks noChangeArrowheads="1"/>
            </p:cNvSpPr>
            <p:nvPr/>
          </p:nvSpPr>
          <p:spPr bwMode="auto">
            <a:xfrm>
              <a:off x="327393" y="2562225"/>
              <a:ext cx="2732443" cy="892352"/>
            </a:xfrm>
            <a:prstGeom prst="rect">
              <a:avLst/>
            </a:prstGeom>
            <a:noFill/>
            <a:ln w="9525">
              <a:noFill/>
              <a:miter lim="800000"/>
              <a:headEnd/>
              <a:tailEnd/>
            </a:ln>
          </p:spPr>
          <p:txBody>
            <a:bodyPr>
              <a:spAutoFit/>
            </a:bodyPr>
            <a:lstStyle/>
            <a:p>
              <a:pPr algn="ctr" defTabSz="914400" fontAlgn="auto">
                <a:spcBef>
                  <a:spcPts val="0"/>
                </a:spcBef>
                <a:spcAft>
                  <a:spcPts val="0"/>
                </a:spcAft>
                <a:defRPr/>
              </a:pPr>
              <a:r>
                <a:rPr lang="en-US" sz="5200" dirty="0">
                  <a:solidFill>
                    <a:srgbClr val="007DAA">
                      <a:lumMod val="40000"/>
                      <a:lumOff val="60000"/>
                    </a:srgbClr>
                  </a:solidFill>
                  <a:latin typeface="Calibri"/>
                  <a:ea typeface="ＭＳ Ｐゴシック"/>
                  <a:cs typeface="ＭＳ Ｐゴシック"/>
                </a:rPr>
                <a:t>90+</a:t>
              </a:r>
            </a:p>
          </p:txBody>
        </p:sp>
        <p:sp>
          <p:nvSpPr>
            <p:cNvPr id="30" name="TextBox 13"/>
            <p:cNvSpPr txBox="1">
              <a:spLocks noChangeArrowheads="1"/>
            </p:cNvSpPr>
            <p:nvPr/>
          </p:nvSpPr>
          <p:spPr bwMode="auto">
            <a:xfrm>
              <a:off x="921296" y="3475038"/>
              <a:ext cx="1544638" cy="646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4C4C4C"/>
                  </a:solidFill>
                  <a:latin typeface="Calibri" pitchFamily="34" charset="0"/>
                  <a:ea typeface="MS PGothic" pitchFamily="34" charset="-128"/>
                </a:defRPr>
              </a:lvl1pPr>
              <a:lvl2pPr marL="742950" indent="-285750" eaLnBrk="0" hangingPunct="0">
                <a:defRPr sz="1400">
                  <a:solidFill>
                    <a:srgbClr val="4C4C4C"/>
                  </a:solidFill>
                  <a:latin typeface="Calibri" pitchFamily="34" charset="0"/>
                  <a:ea typeface="MS PGothic" pitchFamily="34" charset="-128"/>
                </a:defRPr>
              </a:lvl2pPr>
              <a:lvl3pPr marL="1143000" indent="-228600" eaLnBrk="0" hangingPunct="0">
                <a:defRPr sz="1400">
                  <a:solidFill>
                    <a:srgbClr val="4C4C4C"/>
                  </a:solidFill>
                  <a:latin typeface="Calibri" pitchFamily="34" charset="0"/>
                  <a:ea typeface="MS PGothic" pitchFamily="34" charset="-128"/>
                </a:defRPr>
              </a:lvl3pPr>
              <a:lvl4pPr marL="1600200" indent="-228600" eaLnBrk="0" hangingPunct="0">
                <a:defRPr sz="1400">
                  <a:solidFill>
                    <a:srgbClr val="4C4C4C"/>
                  </a:solidFill>
                  <a:latin typeface="Calibri" pitchFamily="34" charset="0"/>
                  <a:ea typeface="MS PGothic" pitchFamily="34" charset="-128"/>
                </a:defRPr>
              </a:lvl4pPr>
              <a:lvl5pPr marL="2057400" indent="-228600" eaLnBrk="0" hangingPunct="0">
                <a:defRPr sz="1400">
                  <a:solidFill>
                    <a:srgbClr val="4C4C4C"/>
                  </a:solidFill>
                  <a:latin typeface="Calibri" pitchFamily="34" charset="0"/>
                  <a:ea typeface="MS PGothic" pitchFamily="34" charset="-128"/>
                </a:defRPr>
              </a:lvl5pPr>
              <a:lvl6pPr marL="25146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6pPr>
              <a:lvl7pPr marL="29718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7pPr>
              <a:lvl8pPr marL="34290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8pPr>
              <a:lvl9pPr marL="3886200" indent="-228600" defTabSz="457200" eaLnBrk="0" fontAlgn="base" hangingPunct="0">
                <a:spcBef>
                  <a:spcPct val="0"/>
                </a:spcBef>
                <a:spcAft>
                  <a:spcPct val="0"/>
                </a:spcAft>
                <a:defRPr sz="1400">
                  <a:solidFill>
                    <a:srgbClr val="4C4C4C"/>
                  </a:solidFill>
                  <a:latin typeface="Calibri" pitchFamily="34" charset="0"/>
                  <a:ea typeface="MS PGothic" pitchFamily="34" charset="-128"/>
                </a:defRPr>
              </a:lvl9pPr>
            </a:lstStyle>
            <a:p>
              <a:pPr algn="ctr" defTabSz="914400" eaLnBrk="1" fontAlgn="auto" hangingPunct="1">
                <a:spcBef>
                  <a:spcPts val="0"/>
                </a:spcBef>
                <a:spcAft>
                  <a:spcPts val="0"/>
                </a:spcAft>
              </a:pPr>
              <a:r>
                <a:rPr lang="ru-RU" sz="1800" dirty="0" smtClean="0">
                  <a:solidFill>
                    <a:srgbClr val="FFFFFF"/>
                  </a:solidFill>
                </a:rPr>
                <a:t>СЕРВИСНЫХ ЦЕНТРОВ</a:t>
              </a:r>
              <a:endParaRPr lang="en-US" sz="1800" dirty="0">
                <a:solidFill>
                  <a:srgbClr val="FFFFFF"/>
                </a:solidFill>
              </a:endParaRPr>
            </a:p>
          </p:txBody>
        </p:sp>
      </p:grpSp>
      <p:sp>
        <p:nvSpPr>
          <p:cNvPr id="31" name="Rectangle 30"/>
          <p:cNvSpPr/>
          <p:nvPr/>
        </p:nvSpPr>
        <p:spPr>
          <a:xfrm>
            <a:off x="828063" y="6601296"/>
            <a:ext cx="2164375" cy="230832"/>
          </a:xfrm>
          <a:prstGeom prst="rect">
            <a:avLst/>
          </a:prstGeom>
        </p:spPr>
        <p:txBody>
          <a:bodyPr wrap="none">
            <a:spAutoFit/>
          </a:bodyPr>
          <a:lstStyle/>
          <a:p>
            <a:pPr lvl="0"/>
            <a:r>
              <a:rPr lang="nl-NL" sz="900" b="1" dirty="0" err="1">
                <a:solidFill>
                  <a:schemeClr val="bg1"/>
                </a:solidFill>
                <a:latin typeface="Calibri"/>
              </a:rPr>
              <a:t>Pentair</a:t>
            </a:r>
            <a:r>
              <a:rPr lang="nl-NL" sz="900" b="1" dirty="0">
                <a:solidFill>
                  <a:schemeClr val="bg1"/>
                </a:solidFill>
                <a:latin typeface="Calibri"/>
              </a:rPr>
              <a:t> Advanced </a:t>
            </a:r>
            <a:r>
              <a:rPr lang="nl-NL" sz="900" b="1" dirty="0" err="1">
                <a:solidFill>
                  <a:schemeClr val="bg1"/>
                </a:solidFill>
                <a:latin typeface="Calibri"/>
              </a:rPr>
              <a:t>Filtration</a:t>
            </a:r>
            <a:r>
              <a:rPr lang="nl-NL" sz="900" b="1" dirty="0">
                <a:solidFill>
                  <a:schemeClr val="bg1"/>
                </a:solidFill>
                <a:latin typeface="Calibri"/>
              </a:rPr>
              <a:t> &amp; </a:t>
            </a:r>
            <a:r>
              <a:rPr lang="nl-NL" sz="900" b="1" dirty="0" err="1">
                <a:solidFill>
                  <a:schemeClr val="bg1"/>
                </a:solidFill>
                <a:latin typeface="Calibri"/>
              </a:rPr>
              <a:t>Separation</a:t>
            </a:r>
            <a:endParaRPr lang="nl-NL" sz="900" b="1" dirty="0">
              <a:solidFill>
                <a:schemeClr val="bg1"/>
              </a:solidFill>
              <a:latin typeface="Calibri"/>
            </a:endParaRPr>
          </a:p>
        </p:txBody>
      </p:sp>
    </p:spTree>
    <p:extLst>
      <p:ext uri="{BB962C8B-B14F-4D97-AF65-F5344CB8AC3E}">
        <p14:creationId xmlns:p14="http://schemas.microsoft.com/office/powerpoint/2010/main" val="221820654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0" y="96838"/>
            <a:ext cx="9144000" cy="609600"/>
          </a:xfrm>
        </p:spPr>
        <p:txBody>
          <a:bodyPr/>
          <a:lstStyle/>
          <a:p>
            <a:r>
              <a:rPr lang="ru-RU" sz="2800" b="1" dirty="0" smtClean="0">
                <a:latin typeface="+mn-lt"/>
              </a:rPr>
              <a:t>О</a:t>
            </a:r>
            <a:r>
              <a:rPr lang="nl-NL" sz="2800" b="1" dirty="0" smtClean="0">
                <a:latin typeface="+mn-lt"/>
              </a:rPr>
              <a:t> PENTAIR: 4 </a:t>
            </a:r>
            <a:r>
              <a:rPr lang="ru-RU" sz="2800" b="1" dirty="0" smtClean="0">
                <a:latin typeface="+mn-lt"/>
              </a:rPr>
              <a:t>Глобальных сегмента</a:t>
            </a:r>
            <a:r>
              <a:rPr lang="nl-NL" sz="2800" b="1" dirty="0" smtClean="0">
                <a:latin typeface="+mn-lt"/>
              </a:rPr>
              <a:t> – 18 </a:t>
            </a:r>
            <a:r>
              <a:rPr lang="ru-RU" sz="2800" b="1" dirty="0" smtClean="0">
                <a:latin typeface="+mn-lt"/>
              </a:rPr>
              <a:t>платформ</a:t>
            </a:r>
            <a:endParaRPr lang="nl-NL" sz="2800" b="1" dirty="0">
              <a:latin typeface="+mn-lt"/>
            </a:endParaRPr>
          </a:p>
        </p:txBody>
      </p:sp>
      <p:pic>
        <p:nvPicPr>
          <p:cNvPr id="24" name="Picture 3"/>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a:ext>
            </a:extLst>
          </a:blip>
          <a:stretch>
            <a:fillRect/>
          </a:stretch>
        </p:blipFill>
        <p:spPr bwMode="auto">
          <a:xfrm>
            <a:off x="6981049" y="1036193"/>
            <a:ext cx="1916984" cy="1276712"/>
          </a:xfrm>
          <a:prstGeom prst="rect">
            <a:avLst/>
          </a:prstGeom>
          <a:noFill/>
          <a:ln w="9525">
            <a:noFill/>
            <a:miter lim="800000"/>
            <a:headEnd/>
            <a:tailEnd/>
          </a:ln>
        </p:spPr>
      </p:pic>
      <p:pic>
        <p:nvPicPr>
          <p:cNvPr id="25" name="Picture 29" descr="Station_Photo_8843.jpg"/>
          <p:cNvPicPr>
            <a:picLocks noChangeAspect="1"/>
          </p:cNvPicPr>
          <p:nvPr>
            <p:custDataLst>
              <p:tags r:id="rId2"/>
            </p:custDataLst>
          </p:nvPr>
        </p:nvPicPr>
        <p:blipFill rotWithShape="1">
          <a:blip r:embed="rId6" cstate="screen">
            <a:extLst>
              <a:ext uri="{28A0092B-C50C-407E-A947-70E740481C1C}">
                <a14:useLocalDpi xmlns:a14="http://schemas.microsoft.com/office/drawing/2010/main"/>
              </a:ext>
            </a:extLst>
          </a:blip>
          <a:srcRect/>
          <a:stretch/>
        </p:blipFill>
        <p:spPr bwMode="auto">
          <a:xfrm>
            <a:off x="233011" y="1033415"/>
            <a:ext cx="1907253" cy="1260400"/>
          </a:xfrm>
          <a:prstGeom prst="rect">
            <a:avLst/>
          </a:prstGeom>
          <a:noFill/>
          <a:ln w="9525">
            <a:noFill/>
            <a:miter lim="800000"/>
            <a:headEnd/>
            <a:tailEnd/>
          </a:ln>
        </p:spPr>
      </p:pic>
      <p:pic>
        <p:nvPicPr>
          <p:cNvPr id="27" name="Picture 2"/>
          <p:cNvPicPr>
            <a:picLocks noChangeAspect="1" noChangeArrowheads="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bwMode="auto">
          <a:xfrm>
            <a:off x="4729521" y="1036077"/>
            <a:ext cx="1907253" cy="1265723"/>
          </a:xfrm>
          <a:prstGeom prst="rect">
            <a:avLst/>
          </a:prstGeom>
          <a:noFill/>
          <a:ln w="9525">
            <a:noFill/>
            <a:miter lim="800000"/>
            <a:headEnd/>
            <a:tailEnd/>
          </a:ln>
        </p:spPr>
      </p:pic>
      <p:sp>
        <p:nvSpPr>
          <p:cNvPr id="30" name="TextBox 29"/>
          <p:cNvSpPr txBox="1"/>
          <p:nvPr/>
        </p:nvSpPr>
        <p:spPr>
          <a:xfrm>
            <a:off x="117989" y="3365080"/>
            <a:ext cx="1691149" cy="1754326"/>
          </a:xfrm>
          <a:prstGeom prst="rect">
            <a:avLst/>
          </a:prstGeom>
          <a:noFill/>
        </p:spPr>
        <p:txBody>
          <a:bodyPr wrap="square" rtlCol="0">
            <a:spAutoFit/>
          </a:bodyPr>
          <a:lstStyle/>
          <a:p>
            <a:pPr marL="285750" indent="-285750">
              <a:buFont typeface="Arial" panose="020B0604020202020204" pitchFamily="34" charset="0"/>
              <a:buChar char="•"/>
            </a:pPr>
            <a:r>
              <a:rPr lang="ru-RU" sz="1200" dirty="0" smtClean="0">
                <a:solidFill>
                  <a:srgbClr val="0C3471"/>
                </a:solidFill>
                <a:latin typeface="+mn-lt"/>
              </a:rPr>
              <a:t>Клапаны</a:t>
            </a:r>
            <a:endParaRPr lang="en-US" sz="1200" dirty="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Фиттинги</a:t>
            </a:r>
            <a:endParaRPr lang="en-US" sz="1200" dirty="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Автоматизация</a:t>
            </a:r>
            <a:endParaRPr lang="ru-RU" sz="1200" dirty="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Контроль</a:t>
            </a:r>
            <a:endParaRPr lang="en-US" sz="1200" dirty="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Позиционеры</a:t>
            </a:r>
            <a:r>
              <a:rPr lang="en-US" sz="1200" dirty="0" smtClean="0">
                <a:solidFill>
                  <a:srgbClr val="0C3471"/>
                </a:solidFill>
                <a:latin typeface="+mn-lt"/>
              </a:rPr>
              <a:t> </a:t>
            </a:r>
            <a:endParaRPr lang="en-US" sz="1200" dirty="0">
              <a:solidFill>
                <a:srgbClr val="0C3471"/>
              </a:solidFill>
              <a:latin typeface="+mn-lt"/>
            </a:endParaRPr>
          </a:p>
          <a:p>
            <a:endParaRPr lang="en-US" sz="1200" dirty="0" smtClean="0">
              <a:solidFill>
                <a:srgbClr val="0C3471"/>
              </a:solidFill>
              <a:latin typeface="+mn-lt"/>
            </a:endParaRPr>
          </a:p>
          <a:p>
            <a:endParaRPr lang="en-US" sz="1200" dirty="0" smtClean="0">
              <a:solidFill>
                <a:srgbClr val="0C3471"/>
              </a:solidFill>
              <a:latin typeface="+mn-lt"/>
            </a:endParaRPr>
          </a:p>
          <a:p>
            <a:r>
              <a:rPr lang="ru-RU" sz="1200" dirty="0" smtClean="0">
                <a:solidFill>
                  <a:srgbClr val="0C3471"/>
                </a:solidFill>
                <a:latin typeface="+mn-lt"/>
              </a:rPr>
              <a:t>Для энергетики и промышленности</a:t>
            </a:r>
            <a:endParaRPr lang="en-US" sz="1200" dirty="0">
              <a:solidFill>
                <a:srgbClr val="0C3471"/>
              </a:solidFill>
              <a:latin typeface="+mn-lt"/>
            </a:endParaRPr>
          </a:p>
        </p:txBody>
      </p:sp>
      <p:sp>
        <p:nvSpPr>
          <p:cNvPr id="31" name="TextBox 30"/>
          <p:cNvSpPr txBox="1"/>
          <p:nvPr/>
        </p:nvSpPr>
        <p:spPr>
          <a:xfrm>
            <a:off x="2305613" y="3370000"/>
            <a:ext cx="2109071" cy="2492990"/>
          </a:xfrm>
          <a:prstGeom prst="rect">
            <a:avLst/>
          </a:prstGeom>
          <a:noFill/>
        </p:spPr>
        <p:txBody>
          <a:bodyPr wrap="square" rtlCol="0">
            <a:spAutoFit/>
          </a:bodyPr>
          <a:lstStyle/>
          <a:p>
            <a:pPr marL="285750" indent="-285750">
              <a:buFont typeface="Arial" panose="020B0604020202020204" pitchFamily="34" charset="0"/>
              <a:buChar char="•"/>
            </a:pPr>
            <a:r>
              <a:rPr lang="ru-RU" sz="1200" dirty="0" smtClean="0">
                <a:solidFill>
                  <a:srgbClr val="0C3471"/>
                </a:solidFill>
                <a:latin typeface="+mn-lt"/>
              </a:rPr>
              <a:t>Водные системы</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Фильтрация и Разделение</a:t>
            </a:r>
            <a:endParaRPr lang="en-US" sz="1200" dirty="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Управление жидкостными процессами</a:t>
            </a:r>
            <a:endParaRPr lang="en-US" sz="1200" dirty="0" smtClean="0">
              <a:solidFill>
                <a:srgbClr val="0C3471"/>
              </a:solidFill>
              <a:latin typeface="+mn-lt"/>
            </a:endParaRPr>
          </a:p>
          <a:p>
            <a:endParaRPr lang="en-US" sz="1200" dirty="0">
              <a:solidFill>
                <a:srgbClr val="0C3471"/>
              </a:solidFill>
              <a:latin typeface="+mn-lt"/>
            </a:endParaRPr>
          </a:p>
          <a:p>
            <a:endParaRPr lang="en-US" sz="1200" dirty="0" smtClean="0">
              <a:solidFill>
                <a:srgbClr val="0C3471"/>
              </a:solidFill>
              <a:latin typeface="+mn-lt"/>
            </a:endParaRPr>
          </a:p>
          <a:p>
            <a:endParaRPr lang="en-US" sz="1200" dirty="0" smtClean="0">
              <a:solidFill>
                <a:srgbClr val="0C3471"/>
              </a:solidFill>
              <a:latin typeface="+mn-lt"/>
            </a:endParaRPr>
          </a:p>
          <a:p>
            <a:r>
              <a:rPr lang="ru-RU" sz="1200" dirty="0" smtClean="0">
                <a:solidFill>
                  <a:srgbClr val="0C3471"/>
                </a:solidFill>
                <a:latin typeface="+mn-lt"/>
              </a:rPr>
              <a:t>Для пищевой промышленности</a:t>
            </a:r>
            <a:r>
              <a:rPr lang="en-US" sz="1200" dirty="0" smtClean="0">
                <a:solidFill>
                  <a:srgbClr val="0C3471"/>
                </a:solidFill>
                <a:latin typeface="+mn-lt"/>
              </a:rPr>
              <a:t> (</a:t>
            </a:r>
            <a:r>
              <a:rPr lang="ru-RU" sz="1200" dirty="0" smtClean="0">
                <a:solidFill>
                  <a:srgbClr val="0C3471"/>
                </a:solidFill>
                <a:latin typeface="+mn-lt"/>
              </a:rPr>
              <a:t>Услуги</a:t>
            </a:r>
            <a:r>
              <a:rPr lang="en-US" sz="1200" dirty="0" smtClean="0">
                <a:solidFill>
                  <a:srgbClr val="0C3471"/>
                </a:solidFill>
                <a:latin typeface="+mn-lt"/>
              </a:rPr>
              <a:t>), </a:t>
            </a:r>
            <a:r>
              <a:rPr lang="ru-RU" sz="1200" dirty="0" smtClean="0">
                <a:solidFill>
                  <a:srgbClr val="0C3471"/>
                </a:solidFill>
                <a:latin typeface="+mn-lt"/>
              </a:rPr>
              <a:t>бассейнов и аграрной промышленность</a:t>
            </a:r>
            <a:endParaRPr lang="en-US" sz="1200" dirty="0">
              <a:solidFill>
                <a:srgbClr val="0C3471"/>
              </a:solidFill>
              <a:latin typeface="+mn-lt"/>
            </a:endParaRPr>
          </a:p>
        </p:txBody>
      </p:sp>
      <p:sp>
        <p:nvSpPr>
          <p:cNvPr id="32" name="TextBox 31"/>
          <p:cNvSpPr txBox="1"/>
          <p:nvPr/>
        </p:nvSpPr>
        <p:spPr>
          <a:xfrm>
            <a:off x="4634112" y="3367539"/>
            <a:ext cx="2109071" cy="2123658"/>
          </a:xfrm>
          <a:prstGeom prst="rect">
            <a:avLst/>
          </a:prstGeom>
          <a:noFill/>
        </p:spPr>
        <p:txBody>
          <a:bodyPr wrap="square" rtlCol="0">
            <a:spAutoFit/>
          </a:bodyPr>
          <a:lstStyle/>
          <a:p>
            <a:pPr marL="285750" indent="-285750">
              <a:buFont typeface="Arial" panose="020B0604020202020204" pitchFamily="34" charset="0"/>
              <a:buChar char="•"/>
            </a:pPr>
            <a:r>
              <a:rPr lang="ru-RU" sz="1200" dirty="0" smtClean="0">
                <a:solidFill>
                  <a:srgbClr val="0C3471"/>
                </a:solidFill>
                <a:latin typeface="+mn-lt"/>
              </a:rPr>
              <a:t>Насосы</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Клапаны</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Мембраны</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Напорные корпусы</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Медиа фильтрация</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Санитарные продукты</a:t>
            </a:r>
            <a:endParaRPr lang="en-US" sz="1200" dirty="0">
              <a:solidFill>
                <a:srgbClr val="0C3471"/>
              </a:solidFill>
              <a:latin typeface="+mn-lt"/>
            </a:endParaRPr>
          </a:p>
          <a:p>
            <a:endParaRPr lang="en-US" sz="1200" dirty="0" smtClean="0">
              <a:solidFill>
                <a:srgbClr val="0C3471"/>
              </a:solidFill>
              <a:latin typeface="+mn-lt"/>
            </a:endParaRPr>
          </a:p>
          <a:p>
            <a:r>
              <a:rPr lang="ru-RU" sz="1200" dirty="0" smtClean="0">
                <a:solidFill>
                  <a:srgbClr val="0C3471"/>
                </a:solidFill>
                <a:latin typeface="+mn-lt"/>
              </a:rPr>
              <a:t>Для энергетики, инфраструктуры, промышленности, пищевой промышленности</a:t>
            </a:r>
            <a:endParaRPr lang="en-US" sz="1200" dirty="0">
              <a:solidFill>
                <a:srgbClr val="0C3471"/>
              </a:solidFill>
              <a:latin typeface="+mn-lt"/>
            </a:endParaRPr>
          </a:p>
        </p:txBody>
      </p:sp>
      <p:sp>
        <p:nvSpPr>
          <p:cNvPr id="34" name="TextBox 33"/>
          <p:cNvSpPr txBox="1"/>
          <p:nvPr/>
        </p:nvSpPr>
        <p:spPr>
          <a:xfrm>
            <a:off x="6890560" y="3362627"/>
            <a:ext cx="2109071" cy="1754326"/>
          </a:xfrm>
          <a:prstGeom prst="rect">
            <a:avLst/>
          </a:prstGeom>
          <a:noFill/>
        </p:spPr>
        <p:txBody>
          <a:bodyPr wrap="square" rtlCol="0">
            <a:spAutoFit/>
          </a:bodyPr>
          <a:lstStyle/>
          <a:p>
            <a:pPr marL="285750" indent="-285750">
              <a:buFont typeface="Arial" panose="020B0604020202020204" pitchFamily="34" charset="0"/>
              <a:buChar char="•"/>
            </a:pPr>
            <a:r>
              <a:rPr lang="ru-RU" sz="1200" dirty="0" smtClean="0">
                <a:solidFill>
                  <a:srgbClr val="0C3471"/>
                </a:solidFill>
                <a:latin typeface="+mn-lt"/>
              </a:rPr>
              <a:t>Шкафы управления</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Продукты, которые защищают электронику и электронное оборудование</a:t>
            </a:r>
          </a:p>
          <a:p>
            <a:pPr marL="285750" indent="-285750">
              <a:buFont typeface="Arial" panose="020B0604020202020204" pitchFamily="34" charset="0"/>
              <a:buChar char="•"/>
            </a:pPr>
            <a:r>
              <a:rPr lang="ru-RU" sz="1200" dirty="0" smtClean="0">
                <a:solidFill>
                  <a:srgbClr val="0C3471"/>
                </a:solidFill>
                <a:latin typeface="+mn-lt"/>
              </a:rPr>
              <a:t>Управление обогревом</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Кабельны обогрев</a:t>
            </a:r>
            <a:endParaRPr lang="en-US" sz="1200" dirty="0" smtClean="0">
              <a:solidFill>
                <a:srgbClr val="0C3471"/>
              </a:solidFill>
              <a:latin typeface="+mn-lt"/>
            </a:endParaRPr>
          </a:p>
          <a:p>
            <a:pPr marL="285750" indent="-285750">
              <a:buFont typeface="Arial" panose="020B0604020202020204" pitchFamily="34" charset="0"/>
              <a:buChar char="•"/>
            </a:pPr>
            <a:r>
              <a:rPr lang="ru-RU" sz="1200" dirty="0" smtClean="0">
                <a:solidFill>
                  <a:srgbClr val="0C3471"/>
                </a:solidFill>
                <a:latin typeface="+mn-lt"/>
              </a:rPr>
              <a:t>Термическая защита</a:t>
            </a:r>
            <a:endParaRPr lang="en-US" sz="1200" dirty="0">
              <a:solidFill>
                <a:srgbClr val="0C3471"/>
              </a:solidFill>
              <a:latin typeface="+mn-lt"/>
            </a:endParaRPr>
          </a:p>
          <a:p>
            <a:endParaRPr lang="en-US" sz="1200" dirty="0" smtClean="0">
              <a:solidFill>
                <a:srgbClr val="0C3471"/>
              </a:solidFill>
              <a:latin typeface="+mn-lt"/>
            </a:endParaRPr>
          </a:p>
        </p:txBody>
      </p:sp>
      <p:sp>
        <p:nvSpPr>
          <p:cNvPr id="35" name="Rounded Rectangle 34"/>
          <p:cNvSpPr/>
          <p:nvPr/>
        </p:nvSpPr>
        <p:spPr>
          <a:xfrm>
            <a:off x="196850" y="2689577"/>
            <a:ext cx="1943414" cy="512982"/>
          </a:xfrm>
          <a:prstGeom prst="roundRect">
            <a:avLst/>
          </a:prstGeom>
          <a:solidFill>
            <a:srgbClr val="D29F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b="1" dirty="0" smtClean="0">
                <a:solidFill>
                  <a:srgbClr val="FFFFFF"/>
                </a:solidFill>
                <a:cs typeface="Arial" panose="020B0604020202020204" pitchFamily="34" charset="0"/>
              </a:rPr>
              <a:t>VALVES &amp; CONTROLS</a:t>
            </a:r>
            <a:endParaRPr lang="nl-NL" sz="1100" b="1" dirty="0">
              <a:solidFill>
                <a:srgbClr val="FFFFFF"/>
              </a:solidFill>
              <a:cs typeface="Arial" panose="020B0604020202020204" pitchFamily="34" charset="0"/>
            </a:endParaRPr>
          </a:p>
        </p:txBody>
      </p:sp>
      <p:sp>
        <p:nvSpPr>
          <p:cNvPr id="36" name="Rounded Rectangle 35"/>
          <p:cNvSpPr/>
          <p:nvPr/>
        </p:nvSpPr>
        <p:spPr>
          <a:xfrm>
            <a:off x="4729521" y="2689577"/>
            <a:ext cx="1907253" cy="512982"/>
          </a:xfrm>
          <a:prstGeom prst="roundRect">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b="1" dirty="0" smtClean="0">
                <a:solidFill>
                  <a:srgbClr val="FFFFFF"/>
                </a:solidFill>
                <a:cs typeface="Arial" panose="020B0604020202020204" pitchFamily="34" charset="0"/>
              </a:rPr>
              <a:t>FLOW &amp; FILTRATION SOLUTIONS</a:t>
            </a:r>
            <a:endParaRPr lang="nl-NL" sz="1100" b="1" dirty="0">
              <a:solidFill>
                <a:srgbClr val="FFFFFF"/>
              </a:solidFill>
              <a:cs typeface="Arial" panose="020B0604020202020204" pitchFamily="34" charset="0"/>
            </a:endParaRPr>
          </a:p>
        </p:txBody>
      </p:sp>
      <p:sp>
        <p:nvSpPr>
          <p:cNvPr id="37" name="Rounded Rectangle 36"/>
          <p:cNvSpPr/>
          <p:nvPr/>
        </p:nvSpPr>
        <p:spPr>
          <a:xfrm>
            <a:off x="2387760" y="2689577"/>
            <a:ext cx="1907253" cy="512982"/>
          </a:xfrm>
          <a:prstGeom prst="roundRect">
            <a:avLst/>
          </a:prstGeom>
          <a:solidFill>
            <a:srgbClr val="008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b="1" dirty="0" smtClean="0">
                <a:solidFill>
                  <a:srgbClr val="FFFFFF"/>
                </a:solidFill>
                <a:cs typeface="Arial" panose="020B0604020202020204" pitchFamily="34" charset="0"/>
              </a:rPr>
              <a:t>WATER QUALITY SYSTEMS</a:t>
            </a:r>
          </a:p>
        </p:txBody>
      </p:sp>
      <p:sp>
        <p:nvSpPr>
          <p:cNvPr id="38" name="Rounded Rectangle 37"/>
          <p:cNvSpPr/>
          <p:nvPr/>
        </p:nvSpPr>
        <p:spPr>
          <a:xfrm>
            <a:off x="6981049" y="2689577"/>
            <a:ext cx="1916984" cy="512982"/>
          </a:xfrm>
          <a:prstGeom prst="roundRect">
            <a:avLst/>
          </a:prstGeom>
          <a:solidFill>
            <a:srgbClr val="9E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b="1" dirty="0" smtClean="0">
                <a:solidFill>
                  <a:srgbClr val="FFFFFF"/>
                </a:solidFill>
                <a:cs typeface="Arial" panose="020B0604020202020204" pitchFamily="34" charset="0"/>
              </a:rPr>
              <a:t>TECHNICAL SOLUTIONS</a:t>
            </a:r>
            <a:endParaRPr lang="nl-NL" sz="1100" b="1" dirty="0">
              <a:solidFill>
                <a:srgbClr val="FFFFFF"/>
              </a:solidFill>
              <a:cs typeface="Arial" panose="020B0604020202020204" pitchFamily="34" charset="0"/>
            </a:endParaRPr>
          </a:p>
        </p:txBody>
      </p:sp>
      <p:sp>
        <p:nvSpPr>
          <p:cNvPr id="39" name="TextBox 38"/>
          <p:cNvSpPr txBox="1"/>
          <p:nvPr/>
        </p:nvSpPr>
        <p:spPr>
          <a:xfrm>
            <a:off x="233012" y="2374953"/>
            <a:ext cx="9152976" cy="276999"/>
          </a:xfrm>
          <a:prstGeom prst="rect">
            <a:avLst/>
          </a:prstGeom>
          <a:noFill/>
        </p:spPr>
        <p:txBody>
          <a:bodyPr wrap="square" rtlCol="0">
            <a:spAutoFit/>
          </a:bodyPr>
          <a:lstStyle/>
          <a:p>
            <a:r>
              <a:rPr lang="nl-NL" sz="1200" b="1" dirty="0" smtClean="0">
                <a:solidFill>
                  <a:srgbClr val="0C3471"/>
                </a:solidFill>
                <a:latin typeface="+mn-lt"/>
              </a:rPr>
              <a:t>2014 </a:t>
            </a:r>
            <a:r>
              <a:rPr lang="ru-RU" sz="1200" b="1" dirty="0" smtClean="0">
                <a:solidFill>
                  <a:srgbClr val="0C3471"/>
                </a:solidFill>
                <a:latin typeface="+mn-lt"/>
              </a:rPr>
              <a:t>Продажи</a:t>
            </a:r>
            <a:r>
              <a:rPr lang="nl-NL" sz="1200" b="1" dirty="0" smtClean="0">
                <a:solidFill>
                  <a:srgbClr val="0C3471"/>
                </a:solidFill>
                <a:latin typeface="+mn-lt"/>
              </a:rPr>
              <a:t> $2.4</a:t>
            </a:r>
            <a:r>
              <a:rPr lang="ru-RU" sz="1200" b="1" dirty="0" smtClean="0">
                <a:solidFill>
                  <a:srgbClr val="0C3471"/>
                </a:solidFill>
                <a:latin typeface="+mn-lt"/>
              </a:rPr>
              <a:t>Млрд</a:t>
            </a:r>
            <a:r>
              <a:rPr lang="nl-NL" sz="1200" b="1" dirty="0" smtClean="0">
                <a:solidFill>
                  <a:srgbClr val="0C3471"/>
                </a:solidFill>
                <a:latin typeface="+mn-lt"/>
              </a:rPr>
              <a:t>                 2014 </a:t>
            </a:r>
            <a:r>
              <a:rPr lang="ru-RU" sz="1200" b="1" dirty="0" smtClean="0">
                <a:solidFill>
                  <a:srgbClr val="0C3471"/>
                </a:solidFill>
                <a:latin typeface="+mn-lt"/>
              </a:rPr>
              <a:t>Продажи</a:t>
            </a:r>
            <a:r>
              <a:rPr lang="nl-NL" sz="1200" b="1" dirty="0" smtClean="0">
                <a:solidFill>
                  <a:srgbClr val="0C3471"/>
                </a:solidFill>
                <a:latin typeface="+mn-lt"/>
              </a:rPr>
              <a:t> $1.4</a:t>
            </a:r>
            <a:r>
              <a:rPr lang="ru-RU" sz="1200" b="1" dirty="0" smtClean="0">
                <a:solidFill>
                  <a:srgbClr val="0C3471"/>
                </a:solidFill>
                <a:latin typeface="+mn-lt"/>
              </a:rPr>
              <a:t>Млрд</a:t>
            </a:r>
            <a:r>
              <a:rPr lang="nl-NL" sz="1200" b="1" dirty="0" smtClean="0">
                <a:solidFill>
                  <a:srgbClr val="0C3471"/>
                </a:solidFill>
                <a:latin typeface="+mn-lt"/>
              </a:rPr>
              <a:t>                      2014 </a:t>
            </a:r>
            <a:r>
              <a:rPr lang="ru-RU" sz="1200" b="1" dirty="0" smtClean="0">
                <a:solidFill>
                  <a:srgbClr val="0C3471"/>
                </a:solidFill>
                <a:latin typeface="+mn-lt"/>
              </a:rPr>
              <a:t>Продажи</a:t>
            </a:r>
            <a:r>
              <a:rPr lang="nl-NL" sz="1200" b="1" dirty="0" smtClean="0">
                <a:solidFill>
                  <a:srgbClr val="0C3471"/>
                </a:solidFill>
                <a:latin typeface="+mn-lt"/>
              </a:rPr>
              <a:t> $1.6</a:t>
            </a:r>
            <a:r>
              <a:rPr lang="ru-RU" sz="1200" b="1" dirty="0" smtClean="0">
                <a:solidFill>
                  <a:srgbClr val="0C3471"/>
                </a:solidFill>
                <a:latin typeface="+mn-lt"/>
              </a:rPr>
              <a:t>Млрд</a:t>
            </a:r>
            <a:r>
              <a:rPr lang="nl-NL" sz="1200" b="1" dirty="0" smtClean="0">
                <a:solidFill>
                  <a:srgbClr val="0C3471"/>
                </a:solidFill>
                <a:latin typeface="+mn-lt"/>
              </a:rPr>
              <a:t>               	2014 </a:t>
            </a:r>
            <a:r>
              <a:rPr lang="ru-RU" sz="1200" b="1" dirty="0" smtClean="0">
                <a:solidFill>
                  <a:srgbClr val="0C3471"/>
                </a:solidFill>
                <a:latin typeface="+mn-lt"/>
              </a:rPr>
              <a:t>Продажи</a:t>
            </a:r>
            <a:r>
              <a:rPr lang="nl-NL" sz="1200" b="1" dirty="0" smtClean="0">
                <a:solidFill>
                  <a:srgbClr val="0C3471"/>
                </a:solidFill>
                <a:latin typeface="+mn-lt"/>
              </a:rPr>
              <a:t> $1.7</a:t>
            </a:r>
            <a:r>
              <a:rPr lang="ru-RU" sz="1200" b="1" dirty="0" smtClean="0">
                <a:solidFill>
                  <a:srgbClr val="0C3471"/>
                </a:solidFill>
                <a:latin typeface="+mn-lt"/>
              </a:rPr>
              <a:t>Млрд</a:t>
            </a:r>
            <a:r>
              <a:rPr lang="nl-NL" sz="1200" b="1" dirty="0" smtClean="0">
                <a:solidFill>
                  <a:srgbClr val="0C3471"/>
                </a:solidFill>
                <a:latin typeface="+mn-lt"/>
              </a:rPr>
              <a:t>         </a:t>
            </a:r>
            <a:endParaRPr lang="nl-NL" sz="1200" b="1" dirty="0">
              <a:solidFill>
                <a:srgbClr val="0C3471"/>
              </a:solidFill>
              <a:latin typeface="+mn-lt"/>
            </a:endParaRPr>
          </a:p>
        </p:txBody>
      </p:sp>
      <p:sp>
        <p:nvSpPr>
          <p:cNvPr id="40" name="Rounded Rectangle 39"/>
          <p:cNvSpPr/>
          <p:nvPr/>
        </p:nvSpPr>
        <p:spPr>
          <a:xfrm>
            <a:off x="4672645" y="5589368"/>
            <a:ext cx="2070538" cy="512982"/>
          </a:xfrm>
          <a:prstGeom prst="roundRect">
            <a:avLst/>
          </a:prstGeom>
          <a:noFill/>
          <a:ln w="63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cs typeface="Arial" panose="020B0604020202020204" pitchFamily="34" charset="0"/>
              </a:rPr>
              <a:t>ФИЛЬТРАЦИЯ И РАЗДЕЛЕНИЕ</a:t>
            </a:r>
            <a:endParaRPr lang="nl-NL" sz="1100" b="1" dirty="0">
              <a:solidFill>
                <a:schemeClr val="tx1"/>
              </a:solidFill>
              <a:cs typeface="Arial" panose="020B0604020202020204" pitchFamily="34" charset="0"/>
            </a:endParaRPr>
          </a:p>
        </p:txBody>
      </p:sp>
      <p:pic>
        <p:nvPicPr>
          <p:cNvPr id="1026" name="Picture 2" descr="http://www.perfectospools.com/wp-content/uploads/2015/02/1.jpg"/>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t="-765"/>
          <a:stretch/>
        </p:blipFill>
        <p:spPr bwMode="auto">
          <a:xfrm>
            <a:off x="2439582" y="1042940"/>
            <a:ext cx="1898902" cy="125762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a:t>
            </a:fld>
            <a:endParaRPr lang="en-US" dirty="0">
              <a:solidFill>
                <a:srgbClr val="0C3471"/>
              </a:solidFill>
            </a:endParaRPr>
          </a:p>
        </p:txBody>
      </p:sp>
    </p:spTree>
    <p:extLst>
      <p:ext uri="{BB962C8B-B14F-4D97-AF65-F5344CB8AC3E}">
        <p14:creationId xmlns:p14="http://schemas.microsoft.com/office/powerpoint/2010/main" val="114848495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763904"/>
            <a:ext cx="9144000" cy="6094096"/>
          </a:xfrm>
        </p:spPr>
      </p:pic>
      <p:sp>
        <p:nvSpPr>
          <p:cNvPr id="4" name="Text Placeholder 3"/>
          <p:cNvSpPr>
            <a:spLocks noGrp="1"/>
          </p:cNvSpPr>
          <p:nvPr>
            <p:ph type="body" sz="quarter" idx="11"/>
          </p:nvPr>
        </p:nvSpPr>
        <p:spPr/>
        <p:txBody>
          <a:bodyPr/>
          <a:lstStyle/>
          <a:p>
            <a:endParaRPr lang="nl-NL"/>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5</a:t>
            </a:fld>
            <a:endParaRPr lang="en-US" dirty="0">
              <a:solidFill>
                <a:srgbClr val="0C3471"/>
              </a:solidFill>
            </a:endParaRPr>
          </a:p>
        </p:txBody>
      </p:sp>
      <p:sp>
        <p:nvSpPr>
          <p:cNvPr id="8" name="Snip Diagonal Corner Rectangle 7"/>
          <p:cNvSpPr/>
          <p:nvPr/>
        </p:nvSpPr>
        <p:spPr>
          <a:xfrm>
            <a:off x="281207" y="806767"/>
            <a:ext cx="3537674" cy="1830705"/>
          </a:xfrm>
          <a:prstGeom prst="snip2Diag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0C3471"/>
                </a:solidFill>
              </a:rPr>
              <a:t>Разделение в </a:t>
            </a:r>
            <a:r>
              <a:rPr lang="ru-RU" sz="1400" b="1" dirty="0" err="1" smtClean="0">
                <a:solidFill>
                  <a:srgbClr val="0C3471"/>
                </a:solidFill>
              </a:rPr>
              <a:t>нефте</a:t>
            </a:r>
            <a:r>
              <a:rPr lang="ru-RU" sz="1400" b="1" dirty="0" smtClean="0">
                <a:solidFill>
                  <a:srgbClr val="0C3471"/>
                </a:solidFill>
              </a:rPr>
              <a:t>-газовой сфере </a:t>
            </a:r>
            <a:r>
              <a:rPr lang="en-US" sz="1400" b="1" dirty="0" smtClean="0">
                <a:solidFill>
                  <a:srgbClr val="0C3471"/>
                </a:solidFill>
              </a:rPr>
              <a:t>Pentair </a:t>
            </a:r>
            <a:endParaRPr lang="en-US" sz="1400" b="1" dirty="0">
              <a:solidFill>
                <a:srgbClr val="0C3471"/>
              </a:solidFill>
            </a:endParaRPr>
          </a:p>
          <a:p>
            <a:r>
              <a:rPr lang="ru-RU" sz="1400" dirty="0" smtClean="0">
                <a:solidFill>
                  <a:srgbClr val="0C3471"/>
                </a:solidFill>
              </a:rPr>
              <a:t>Представляет современные технологии для высокопроизводительного разделения твердых веществ, жидкостей и газов</a:t>
            </a:r>
            <a:r>
              <a:rPr lang="en-US" sz="1400" dirty="0" smtClean="0">
                <a:solidFill>
                  <a:srgbClr val="0C3471"/>
                </a:solidFill>
              </a:rPr>
              <a:t>.</a:t>
            </a:r>
            <a:endParaRPr lang="en-US" sz="1400" dirty="0">
              <a:solidFill>
                <a:srgbClr val="0C3471"/>
              </a:solidFill>
            </a:endParaRPr>
          </a:p>
          <a:p>
            <a:endParaRPr lang="en-US" sz="1400" b="1" dirty="0">
              <a:solidFill>
                <a:srgbClr val="0C3471"/>
              </a:solidFill>
            </a:endParaRPr>
          </a:p>
          <a:p>
            <a:r>
              <a:rPr lang="ru-RU" sz="900" b="1" dirty="0" smtClean="0">
                <a:solidFill>
                  <a:srgbClr val="0C3471"/>
                </a:solidFill>
              </a:rPr>
              <a:t>Производство в Хьюстоне, штат Техас, США</a:t>
            </a:r>
            <a:endParaRPr lang="nl-NL" sz="900" dirty="0">
              <a:solidFill>
                <a:srgbClr val="0C3471"/>
              </a:solidFill>
            </a:endParaRPr>
          </a:p>
          <a:p>
            <a:pPr algn="ctr"/>
            <a:endParaRPr lang="nl-NL" sz="1400" dirty="0"/>
          </a:p>
        </p:txBody>
      </p:sp>
      <p:sp>
        <p:nvSpPr>
          <p:cNvPr id="11" name="Snip Diagonal Corner Rectangle 10"/>
          <p:cNvSpPr/>
          <p:nvPr/>
        </p:nvSpPr>
        <p:spPr>
          <a:xfrm>
            <a:off x="5070970" y="806767"/>
            <a:ext cx="3215640" cy="1650683"/>
          </a:xfrm>
          <a:prstGeom prst="snip2Diag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0C3471"/>
                </a:solidFill>
              </a:rPr>
              <a:t>Современная фильтрация </a:t>
            </a:r>
            <a:r>
              <a:rPr lang="en-US" sz="1400" b="1" dirty="0" smtClean="0">
                <a:solidFill>
                  <a:srgbClr val="0C3471"/>
                </a:solidFill>
              </a:rPr>
              <a:t>Pentair</a:t>
            </a:r>
            <a:endParaRPr lang="en-US" sz="1400" b="1" dirty="0">
              <a:solidFill>
                <a:srgbClr val="0C3471"/>
              </a:solidFill>
            </a:endParaRPr>
          </a:p>
          <a:p>
            <a:r>
              <a:rPr lang="ru-RU" sz="1400" dirty="0" smtClean="0">
                <a:solidFill>
                  <a:srgbClr val="0C3471"/>
                </a:solidFill>
              </a:rPr>
              <a:t>Современная мембранная фильтрация это наш бизнес с двумя глобальными узнаваемыми брендами</a:t>
            </a:r>
            <a:r>
              <a:rPr lang="en-US" sz="1400" dirty="0" smtClean="0">
                <a:solidFill>
                  <a:srgbClr val="0C3471"/>
                </a:solidFill>
              </a:rPr>
              <a:t>: </a:t>
            </a:r>
            <a:r>
              <a:rPr lang="en-US" sz="1400" b="1" dirty="0">
                <a:solidFill>
                  <a:srgbClr val="0C3471"/>
                </a:solidFill>
              </a:rPr>
              <a:t>X-Flow</a:t>
            </a:r>
            <a:r>
              <a:rPr lang="en-US" sz="1400" dirty="0">
                <a:solidFill>
                  <a:srgbClr val="0C3471"/>
                </a:solidFill>
              </a:rPr>
              <a:t> </a:t>
            </a:r>
            <a:r>
              <a:rPr lang="ru-RU" sz="1400" dirty="0" smtClean="0">
                <a:solidFill>
                  <a:srgbClr val="0C3471"/>
                </a:solidFill>
              </a:rPr>
              <a:t>и</a:t>
            </a:r>
            <a:r>
              <a:rPr lang="en-US" sz="1400" dirty="0" smtClean="0">
                <a:solidFill>
                  <a:srgbClr val="0C3471"/>
                </a:solidFill>
              </a:rPr>
              <a:t> </a:t>
            </a:r>
            <a:r>
              <a:rPr lang="en-US" sz="1400" b="1" dirty="0" err="1">
                <a:solidFill>
                  <a:srgbClr val="0C3471"/>
                </a:solidFill>
              </a:rPr>
              <a:t>Codeline</a:t>
            </a:r>
            <a:endParaRPr lang="en-US" sz="1400" b="1" dirty="0">
              <a:solidFill>
                <a:srgbClr val="0C3471"/>
              </a:solidFill>
            </a:endParaRPr>
          </a:p>
          <a:p>
            <a:endParaRPr lang="en-US" sz="1400" b="1" dirty="0">
              <a:solidFill>
                <a:srgbClr val="0C3471"/>
              </a:solidFill>
            </a:endParaRPr>
          </a:p>
          <a:p>
            <a:r>
              <a:rPr lang="ru-RU" sz="900" b="1" dirty="0" smtClean="0">
                <a:solidFill>
                  <a:srgbClr val="0C3471"/>
                </a:solidFill>
              </a:rPr>
              <a:t>Производство в </a:t>
            </a:r>
            <a:r>
              <a:rPr lang="ru-RU" sz="900" b="1" dirty="0" err="1" smtClean="0">
                <a:solidFill>
                  <a:srgbClr val="0C3471"/>
                </a:solidFill>
              </a:rPr>
              <a:t>Энсхеде</a:t>
            </a:r>
            <a:r>
              <a:rPr lang="ru-RU" sz="900" b="1" dirty="0" smtClean="0">
                <a:solidFill>
                  <a:srgbClr val="0C3471"/>
                </a:solidFill>
              </a:rPr>
              <a:t>, Нидерланды и Гоа, Индия</a:t>
            </a:r>
            <a:endParaRPr lang="nl-NL" sz="900" dirty="0">
              <a:solidFill>
                <a:srgbClr val="0C3471"/>
              </a:solidFill>
            </a:endParaRPr>
          </a:p>
        </p:txBody>
      </p:sp>
      <p:sp>
        <p:nvSpPr>
          <p:cNvPr id="13" name="Title 1"/>
          <p:cNvSpPr>
            <a:spLocks noGrp="1"/>
          </p:cNvSpPr>
          <p:nvPr>
            <p:ph type="title"/>
          </p:nvPr>
        </p:nvSpPr>
        <p:spPr>
          <a:xfrm>
            <a:off x="85380" y="96838"/>
            <a:ext cx="8761613" cy="609600"/>
          </a:xfrm>
        </p:spPr>
        <p:txBody>
          <a:bodyPr/>
          <a:lstStyle/>
          <a:p>
            <a:r>
              <a:rPr lang="ru-RU" b="1" dirty="0" smtClean="0"/>
              <a:t>СОВРЕМЕННАЯ ФИЛЬТРАЦИЯ И РАЗДЕЛЕНИЕ</a:t>
            </a:r>
            <a:endParaRPr lang="nl-NL" b="1" dirty="0"/>
          </a:p>
        </p:txBody>
      </p:sp>
      <p:pic>
        <p:nvPicPr>
          <p:cNvPr id="2052"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640" y="559668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1640" y="337087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7950" y="360320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0510" y="557951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100" y="365290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8830" y="325886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780" y="260208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780" y="3150195"/>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710" y="365290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2285" y="4086645"/>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000" y="407858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7700" y="471383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7605" y="578331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1060" y="371062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9840" y="359954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4920" y="315262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8210" y="351461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descr="https://cdn1.iconfinder.com/data/icons/Map-Markers-Icons-Demo-PNG/256/Map-Marker-Marker-Outside-Az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1460" y="2978705"/>
            <a:ext cx="5760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s://cdn1.iconfinder.com/data/icons/Map-Markers-Icons-Demo-PNG/256/Map-Marker-Marker-Outside-Az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3640" y="3690680"/>
            <a:ext cx="5760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465" y="3328690"/>
            <a:ext cx="352140" cy="35214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7" descr="https://cdn1.iconfinder.com/data/icons/Map-Markers-Icons-Demo-PNG/256/Map-Marker-Marker-Outside-Az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5000" y="4038268"/>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41" name="Snip Diagonal Corner Rectangle 40"/>
          <p:cNvSpPr/>
          <p:nvPr/>
        </p:nvSpPr>
        <p:spPr>
          <a:xfrm>
            <a:off x="1" y="4934024"/>
            <a:ext cx="2507949" cy="1347930"/>
          </a:xfrm>
          <a:prstGeom prst="snip2Diag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l-NL" sz="1100" dirty="0"/>
          </a:p>
        </p:txBody>
      </p:sp>
      <p:pic>
        <p:nvPicPr>
          <p:cNvPr id="39" name="Picture 7" descr="https://cdn1.iconfinder.com/data/icons/Map-Markers-Icons-Demo-PNG/256/Map-Marker-Marker-Outside-Az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3" y="5068643"/>
            <a:ext cx="5760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www2.psd100.com/ppp/2013/11/0601/Green-map-marker-icon-11060127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73" y="5783310"/>
            <a:ext cx="352140" cy="35214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12072" y="5376099"/>
            <a:ext cx="2883578" cy="338554"/>
          </a:xfrm>
          <a:prstGeom prst="rect">
            <a:avLst/>
          </a:prstGeom>
        </p:spPr>
        <p:txBody>
          <a:bodyPr wrap="square">
            <a:spAutoFit/>
          </a:bodyPr>
          <a:lstStyle/>
          <a:p>
            <a:r>
              <a:rPr lang="ru-RU" sz="1600" b="1" dirty="0" smtClean="0">
                <a:solidFill>
                  <a:srgbClr val="0C3471"/>
                </a:solidFill>
                <a:latin typeface="+mj-lt"/>
              </a:rPr>
              <a:t>Производственные площадки</a:t>
            </a:r>
            <a:endParaRPr lang="en-US" sz="1600" dirty="0">
              <a:solidFill>
                <a:srgbClr val="0C3471"/>
              </a:solidFill>
              <a:latin typeface="+mj-lt"/>
            </a:endParaRPr>
          </a:p>
        </p:txBody>
      </p:sp>
      <p:sp>
        <p:nvSpPr>
          <p:cNvPr id="43" name="Rectangle 42"/>
          <p:cNvSpPr/>
          <p:nvPr/>
        </p:nvSpPr>
        <p:spPr>
          <a:xfrm>
            <a:off x="395744" y="5874118"/>
            <a:ext cx="2512306" cy="338554"/>
          </a:xfrm>
          <a:prstGeom prst="rect">
            <a:avLst/>
          </a:prstGeom>
        </p:spPr>
        <p:txBody>
          <a:bodyPr wrap="square">
            <a:spAutoFit/>
          </a:bodyPr>
          <a:lstStyle/>
          <a:p>
            <a:r>
              <a:rPr lang="ru-RU" sz="1600" b="1" dirty="0" smtClean="0">
                <a:solidFill>
                  <a:srgbClr val="0C3471"/>
                </a:solidFill>
                <a:latin typeface="+mj-lt"/>
              </a:rPr>
              <a:t>Продажи и сервис</a:t>
            </a:r>
            <a:endParaRPr lang="en-US" sz="1600" dirty="0">
              <a:solidFill>
                <a:srgbClr val="0C3471"/>
              </a:solidFill>
              <a:latin typeface="+mj-lt"/>
            </a:endParaRPr>
          </a:p>
        </p:txBody>
      </p:sp>
      <p:pic>
        <p:nvPicPr>
          <p:cNvPr id="36" name="Picture 3">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800" y="6282304"/>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6844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00"/>
                                  </p:stCondLst>
                                  <p:childTnLst>
                                    <p:set>
                                      <p:cBhvr>
                                        <p:cTn id="6" dur="1" fill="hold">
                                          <p:stCondLst>
                                            <p:cond delay="0"/>
                                          </p:stCondLst>
                                        </p:cTn>
                                        <p:tgtEl>
                                          <p:spTgt spid="2052"/>
                                        </p:tgtEl>
                                        <p:attrNameLst>
                                          <p:attrName>style.visibility</p:attrName>
                                        </p:attrNameLst>
                                      </p:cBhvr>
                                      <p:to>
                                        <p:strVal val="visible"/>
                                      </p:to>
                                    </p:set>
                                    <p:anim calcmode="lin" valueType="num">
                                      <p:cBhvr>
                                        <p:cTn id="7" dur="200" fill="hold"/>
                                        <p:tgtEl>
                                          <p:spTgt spid="2052"/>
                                        </p:tgtEl>
                                        <p:attrNameLst>
                                          <p:attrName>ppt_w</p:attrName>
                                        </p:attrNameLst>
                                      </p:cBhvr>
                                      <p:tavLst>
                                        <p:tav tm="0">
                                          <p:val>
                                            <p:fltVal val="0"/>
                                          </p:val>
                                        </p:tav>
                                        <p:tav tm="100000">
                                          <p:val>
                                            <p:strVal val="#ppt_w"/>
                                          </p:val>
                                        </p:tav>
                                      </p:tavLst>
                                    </p:anim>
                                    <p:anim calcmode="lin" valueType="num">
                                      <p:cBhvr>
                                        <p:cTn id="8" dur="200" fill="hold"/>
                                        <p:tgtEl>
                                          <p:spTgt spid="2052"/>
                                        </p:tgtEl>
                                        <p:attrNameLst>
                                          <p:attrName>ppt_h</p:attrName>
                                        </p:attrNameLst>
                                      </p:cBhvr>
                                      <p:tavLst>
                                        <p:tav tm="0">
                                          <p:val>
                                            <p:fltVal val="0"/>
                                          </p:val>
                                        </p:tav>
                                        <p:tav tm="100000">
                                          <p:val>
                                            <p:strVal val="#ppt_h"/>
                                          </p:val>
                                        </p:tav>
                                      </p:tavLst>
                                    </p:anim>
                                    <p:animEffect transition="in" filter="fade">
                                      <p:cBhvr>
                                        <p:cTn id="9" dur="200"/>
                                        <p:tgtEl>
                                          <p:spTgt spid="2052"/>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300" fill="hold"/>
                                        <p:tgtEl>
                                          <p:spTgt spid="17"/>
                                        </p:tgtEl>
                                        <p:attrNameLst>
                                          <p:attrName>ppt_w</p:attrName>
                                        </p:attrNameLst>
                                      </p:cBhvr>
                                      <p:tavLst>
                                        <p:tav tm="0">
                                          <p:val>
                                            <p:fltVal val="0"/>
                                          </p:val>
                                        </p:tav>
                                        <p:tav tm="100000">
                                          <p:val>
                                            <p:strVal val="#ppt_w"/>
                                          </p:val>
                                        </p:tav>
                                      </p:tavLst>
                                    </p:anim>
                                    <p:anim calcmode="lin" valueType="num">
                                      <p:cBhvr>
                                        <p:cTn id="14" dur="300" fill="hold"/>
                                        <p:tgtEl>
                                          <p:spTgt spid="17"/>
                                        </p:tgtEl>
                                        <p:attrNameLst>
                                          <p:attrName>ppt_h</p:attrName>
                                        </p:attrNameLst>
                                      </p:cBhvr>
                                      <p:tavLst>
                                        <p:tav tm="0">
                                          <p:val>
                                            <p:fltVal val="0"/>
                                          </p:val>
                                        </p:tav>
                                        <p:tav tm="100000">
                                          <p:val>
                                            <p:strVal val="#ppt_h"/>
                                          </p:val>
                                        </p:tav>
                                      </p:tavLst>
                                    </p:anim>
                                    <p:animEffect transition="in" filter="fade">
                                      <p:cBhvr>
                                        <p:cTn id="15" dur="300"/>
                                        <p:tgtEl>
                                          <p:spTgt spid="17"/>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300" fill="hold"/>
                                        <p:tgtEl>
                                          <p:spTgt spid="38"/>
                                        </p:tgtEl>
                                        <p:attrNameLst>
                                          <p:attrName>ppt_w</p:attrName>
                                        </p:attrNameLst>
                                      </p:cBhvr>
                                      <p:tavLst>
                                        <p:tav tm="0">
                                          <p:val>
                                            <p:fltVal val="0"/>
                                          </p:val>
                                        </p:tav>
                                        <p:tav tm="100000">
                                          <p:val>
                                            <p:strVal val="#ppt_w"/>
                                          </p:val>
                                        </p:tav>
                                      </p:tavLst>
                                    </p:anim>
                                    <p:anim calcmode="lin" valueType="num">
                                      <p:cBhvr>
                                        <p:cTn id="20" dur="300" fill="hold"/>
                                        <p:tgtEl>
                                          <p:spTgt spid="38"/>
                                        </p:tgtEl>
                                        <p:attrNameLst>
                                          <p:attrName>ppt_h</p:attrName>
                                        </p:attrNameLst>
                                      </p:cBhvr>
                                      <p:tavLst>
                                        <p:tav tm="0">
                                          <p:val>
                                            <p:fltVal val="0"/>
                                          </p:val>
                                        </p:tav>
                                        <p:tav tm="100000">
                                          <p:val>
                                            <p:strVal val="#ppt_h"/>
                                          </p:val>
                                        </p:tav>
                                      </p:tavLst>
                                    </p:anim>
                                    <p:animEffect transition="in" filter="fade">
                                      <p:cBhvr>
                                        <p:cTn id="21" dur="300"/>
                                        <p:tgtEl>
                                          <p:spTgt spid="38"/>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300" fill="hold"/>
                                        <p:tgtEl>
                                          <p:spTgt spid="18"/>
                                        </p:tgtEl>
                                        <p:attrNameLst>
                                          <p:attrName>ppt_w</p:attrName>
                                        </p:attrNameLst>
                                      </p:cBhvr>
                                      <p:tavLst>
                                        <p:tav tm="0">
                                          <p:val>
                                            <p:fltVal val="0"/>
                                          </p:val>
                                        </p:tav>
                                        <p:tav tm="100000">
                                          <p:val>
                                            <p:strVal val="#ppt_w"/>
                                          </p:val>
                                        </p:tav>
                                      </p:tavLst>
                                    </p:anim>
                                    <p:anim calcmode="lin" valueType="num">
                                      <p:cBhvr>
                                        <p:cTn id="26" dur="300" fill="hold"/>
                                        <p:tgtEl>
                                          <p:spTgt spid="18"/>
                                        </p:tgtEl>
                                        <p:attrNameLst>
                                          <p:attrName>ppt_h</p:attrName>
                                        </p:attrNameLst>
                                      </p:cBhvr>
                                      <p:tavLst>
                                        <p:tav tm="0">
                                          <p:val>
                                            <p:fltVal val="0"/>
                                          </p:val>
                                        </p:tav>
                                        <p:tav tm="100000">
                                          <p:val>
                                            <p:strVal val="#ppt_h"/>
                                          </p:val>
                                        </p:tav>
                                      </p:tavLst>
                                    </p:anim>
                                    <p:animEffect transition="in" filter="fade">
                                      <p:cBhvr>
                                        <p:cTn id="27" dur="300"/>
                                        <p:tgtEl>
                                          <p:spTgt spid="18"/>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300" fill="hold"/>
                                        <p:tgtEl>
                                          <p:spTgt spid="22"/>
                                        </p:tgtEl>
                                        <p:attrNameLst>
                                          <p:attrName>ppt_w</p:attrName>
                                        </p:attrNameLst>
                                      </p:cBhvr>
                                      <p:tavLst>
                                        <p:tav tm="0">
                                          <p:val>
                                            <p:fltVal val="0"/>
                                          </p:val>
                                        </p:tav>
                                        <p:tav tm="100000">
                                          <p:val>
                                            <p:strVal val="#ppt_w"/>
                                          </p:val>
                                        </p:tav>
                                      </p:tavLst>
                                    </p:anim>
                                    <p:anim calcmode="lin" valueType="num">
                                      <p:cBhvr>
                                        <p:cTn id="38" dur="300" fill="hold"/>
                                        <p:tgtEl>
                                          <p:spTgt spid="22"/>
                                        </p:tgtEl>
                                        <p:attrNameLst>
                                          <p:attrName>ppt_h</p:attrName>
                                        </p:attrNameLst>
                                      </p:cBhvr>
                                      <p:tavLst>
                                        <p:tav tm="0">
                                          <p:val>
                                            <p:fltVal val="0"/>
                                          </p:val>
                                        </p:tav>
                                        <p:tav tm="100000">
                                          <p:val>
                                            <p:strVal val="#ppt_h"/>
                                          </p:val>
                                        </p:tav>
                                      </p:tavLst>
                                    </p:anim>
                                    <p:animEffect transition="in" filter="fade">
                                      <p:cBhvr>
                                        <p:cTn id="39" dur="300"/>
                                        <p:tgtEl>
                                          <p:spTgt spid="22"/>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300" fill="hold"/>
                                        <p:tgtEl>
                                          <p:spTgt spid="23"/>
                                        </p:tgtEl>
                                        <p:attrNameLst>
                                          <p:attrName>ppt_w</p:attrName>
                                        </p:attrNameLst>
                                      </p:cBhvr>
                                      <p:tavLst>
                                        <p:tav tm="0">
                                          <p:val>
                                            <p:fltVal val="0"/>
                                          </p:val>
                                        </p:tav>
                                        <p:tav tm="100000">
                                          <p:val>
                                            <p:strVal val="#ppt_w"/>
                                          </p:val>
                                        </p:tav>
                                      </p:tavLst>
                                    </p:anim>
                                    <p:anim calcmode="lin" valueType="num">
                                      <p:cBhvr>
                                        <p:cTn id="44" dur="300" fill="hold"/>
                                        <p:tgtEl>
                                          <p:spTgt spid="23"/>
                                        </p:tgtEl>
                                        <p:attrNameLst>
                                          <p:attrName>ppt_h</p:attrName>
                                        </p:attrNameLst>
                                      </p:cBhvr>
                                      <p:tavLst>
                                        <p:tav tm="0">
                                          <p:val>
                                            <p:fltVal val="0"/>
                                          </p:val>
                                        </p:tav>
                                        <p:tav tm="100000">
                                          <p:val>
                                            <p:strVal val="#ppt_h"/>
                                          </p:val>
                                        </p:tav>
                                      </p:tavLst>
                                    </p:anim>
                                    <p:animEffect transition="in" filter="fade">
                                      <p:cBhvr>
                                        <p:cTn id="45" dur="300"/>
                                        <p:tgtEl>
                                          <p:spTgt spid="23"/>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300" fill="hold"/>
                                        <p:tgtEl>
                                          <p:spTgt spid="37"/>
                                        </p:tgtEl>
                                        <p:attrNameLst>
                                          <p:attrName>ppt_w</p:attrName>
                                        </p:attrNameLst>
                                      </p:cBhvr>
                                      <p:tavLst>
                                        <p:tav tm="0">
                                          <p:val>
                                            <p:fltVal val="0"/>
                                          </p:val>
                                        </p:tav>
                                        <p:tav tm="100000">
                                          <p:val>
                                            <p:strVal val="#ppt_w"/>
                                          </p:val>
                                        </p:tav>
                                      </p:tavLst>
                                    </p:anim>
                                    <p:anim calcmode="lin" valueType="num">
                                      <p:cBhvr>
                                        <p:cTn id="50" dur="300" fill="hold"/>
                                        <p:tgtEl>
                                          <p:spTgt spid="37"/>
                                        </p:tgtEl>
                                        <p:attrNameLst>
                                          <p:attrName>ppt_h</p:attrName>
                                        </p:attrNameLst>
                                      </p:cBhvr>
                                      <p:tavLst>
                                        <p:tav tm="0">
                                          <p:val>
                                            <p:fltVal val="0"/>
                                          </p:val>
                                        </p:tav>
                                        <p:tav tm="100000">
                                          <p:val>
                                            <p:strVal val="#ppt_h"/>
                                          </p:val>
                                        </p:tav>
                                      </p:tavLst>
                                    </p:anim>
                                    <p:animEffect transition="in" filter="fade">
                                      <p:cBhvr>
                                        <p:cTn id="51" dur="300"/>
                                        <p:tgtEl>
                                          <p:spTgt spid="37"/>
                                        </p:tgtEl>
                                      </p:cBhvr>
                                    </p:animEffect>
                                  </p:childTnLst>
                                </p:cTn>
                              </p:par>
                            </p:childTnLst>
                          </p:cTn>
                        </p:par>
                        <p:par>
                          <p:cTn id="52" fill="hold">
                            <p:stCondLst>
                              <p:cond delay="2400"/>
                            </p:stCondLst>
                            <p:childTnLst>
                              <p:par>
                                <p:cTn id="53" presetID="53" presetClass="entr" presetSubtype="16"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200" fill="hold"/>
                                        <p:tgtEl>
                                          <p:spTgt spid="24"/>
                                        </p:tgtEl>
                                        <p:attrNameLst>
                                          <p:attrName>ppt_w</p:attrName>
                                        </p:attrNameLst>
                                      </p:cBhvr>
                                      <p:tavLst>
                                        <p:tav tm="0">
                                          <p:val>
                                            <p:fltVal val="0"/>
                                          </p:val>
                                        </p:tav>
                                        <p:tav tm="100000">
                                          <p:val>
                                            <p:strVal val="#ppt_w"/>
                                          </p:val>
                                        </p:tav>
                                      </p:tavLst>
                                    </p:anim>
                                    <p:anim calcmode="lin" valueType="num">
                                      <p:cBhvr>
                                        <p:cTn id="56" dur="200" fill="hold"/>
                                        <p:tgtEl>
                                          <p:spTgt spid="24"/>
                                        </p:tgtEl>
                                        <p:attrNameLst>
                                          <p:attrName>ppt_h</p:attrName>
                                        </p:attrNameLst>
                                      </p:cBhvr>
                                      <p:tavLst>
                                        <p:tav tm="0">
                                          <p:val>
                                            <p:fltVal val="0"/>
                                          </p:val>
                                        </p:tav>
                                        <p:tav tm="100000">
                                          <p:val>
                                            <p:strVal val="#ppt_h"/>
                                          </p:val>
                                        </p:tav>
                                      </p:tavLst>
                                    </p:anim>
                                    <p:animEffect transition="in" filter="fade">
                                      <p:cBhvr>
                                        <p:cTn id="57" dur="200"/>
                                        <p:tgtEl>
                                          <p:spTgt spid="24"/>
                                        </p:tgtEl>
                                      </p:cBhvr>
                                    </p:animEffect>
                                  </p:childTnLst>
                                </p:cTn>
                              </p:par>
                            </p:childTnLst>
                          </p:cTn>
                        </p:par>
                        <p:par>
                          <p:cTn id="58" fill="hold">
                            <p:stCondLst>
                              <p:cond delay="2600"/>
                            </p:stCondLst>
                            <p:childTnLst>
                              <p:par>
                                <p:cTn id="59" presetID="53" presetClass="entr" presetSubtype="16"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300" fill="hold"/>
                                        <p:tgtEl>
                                          <p:spTgt spid="25"/>
                                        </p:tgtEl>
                                        <p:attrNameLst>
                                          <p:attrName>ppt_w</p:attrName>
                                        </p:attrNameLst>
                                      </p:cBhvr>
                                      <p:tavLst>
                                        <p:tav tm="0">
                                          <p:val>
                                            <p:fltVal val="0"/>
                                          </p:val>
                                        </p:tav>
                                        <p:tav tm="100000">
                                          <p:val>
                                            <p:strVal val="#ppt_w"/>
                                          </p:val>
                                        </p:tav>
                                      </p:tavLst>
                                    </p:anim>
                                    <p:anim calcmode="lin" valueType="num">
                                      <p:cBhvr>
                                        <p:cTn id="62" dur="300" fill="hold"/>
                                        <p:tgtEl>
                                          <p:spTgt spid="25"/>
                                        </p:tgtEl>
                                        <p:attrNameLst>
                                          <p:attrName>ppt_h</p:attrName>
                                        </p:attrNameLst>
                                      </p:cBhvr>
                                      <p:tavLst>
                                        <p:tav tm="0">
                                          <p:val>
                                            <p:fltVal val="0"/>
                                          </p:val>
                                        </p:tav>
                                        <p:tav tm="100000">
                                          <p:val>
                                            <p:strVal val="#ppt_h"/>
                                          </p:val>
                                        </p:tav>
                                      </p:tavLst>
                                    </p:anim>
                                    <p:animEffect transition="in" filter="fade">
                                      <p:cBhvr>
                                        <p:cTn id="63" dur="300"/>
                                        <p:tgtEl>
                                          <p:spTgt spid="25"/>
                                        </p:tgtEl>
                                      </p:cBhvr>
                                    </p:animEffect>
                                  </p:childTnLst>
                                </p:cTn>
                              </p:par>
                            </p:childTnLst>
                          </p:cTn>
                        </p:par>
                        <p:par>
                          <p:cTn id="64" fill="hold">
                            <p:stCondLst>
                              <p:cond delay="2900"/>
                            </p:stCondLst>
                            <p:childTnLst>
                              <p:par>
                                <p:cTn id="65" presetID="53" presetClass="entr" presetSubtype="16"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300" fill="hold"/>
                                        <p:tgtEl>
                                          <p:spTgt spid="27"/>
                                        </p:tgtEl>
                                        <p:attrNameLst>
                                          <p:attrName>ppt_w</p:attrName>
                                        </p:attrNameLst>
                                      </p:cBhvr>
                                      <p:tavLst>
                                        <p:tav tm="0">
                                          <p:val>
                                            <p:fltVal val="0"/>
                                          </p:val>
                                        </p:tav>
                                        <p:tav tm="100000">
                                          <p:val>
                                            <p:strVal val="#ppt_w"/>
                                          </p:val>
                                        </p:tav>
                                      </p:tavLst>
                                    </p:anim>
                                    <p:anim calcmode="lin" valueType="num">
                                      <p:cBhvr>
                                        <p:cTn id="68" dur="300" fill="hold"/>
                                        <p:tgtEl>
                                          <p:spTgt spid="27"/>
                                        </p:tgtEl>
                                        <p:attrNameLst>
                                          <p:attrName>ppt_h</p:attrName>
                                        </p:attrNameLst>
                                      </p:cBhvr>
                                      <p:tavLst>
                                        <p:tav tm="0">
                                          <p:val>
                                            <p:fltVal val="0"/>
                                          </p:val>
                                        </p:tav>
                                        <p:tav tm="100000">
                                          <p:val>
                                            <p:strVal val="#ppt_h"/>
                                          </p:val>
                                        </p:tav>
                                      </p:tavLst>
                                    </p:anim>
                                    <p:animEffect transition="in" filter="fade">
                                      <p:cBhvr>
                                        <p:cTn id="69" dur="300"/>
                                        <p:tgtEl>
                                          <p:spTgt spid="27"/>
                                        </p:tgtEl>
                                      </p:cBhvr>
                                    </p:animEffect>
                                  </p:childTnLst>
                                </p:cTn>
                              </p:par>
                            </p:childTnLst>
                          </p:cTn>
                        </p:par>
                        <p:par>
                          <p:cTn id="70" fill="hold">
                            <p:stCondLst>
                              <p:cond delay="3200"/>
                            </p:stCondLst>
                            <p:childTnLst>
                              <p:par>
                                <p:cTn id="71" presetID="53" presetClass="entr" presetSubtype="16" fill="hold" nodeType="afterEffect">
                                  <p:stCondLst>
                                    <p:cond delay="0"/>
                                  </p:stCondLst>
                                  <p:childTnLst>
                                    <p:set>
                                      <p:cBhvr>
                                        <p:cTn id="72" dur="1" fill="hold">
                                          <p:stCondLst>
                                            <p:cond delay="0"/>
                                          </p:stCondLst>
                                        </p:cTn>
                                        <p:tgtEl>
                                          <p:spTgt spid="2055"/>
                                        </p:tgtEl>
                                        <p:attrNameLst>
                                          <p:attrName>style.visibility</p:attrName>
                                        </p:attrNameLst>
                                      </p:cBhvr>
                                      <p:to>
                                        <p:strVal val="visible"/>
                                      </p:to>
                                    </p:set>
                                    <p:anim calcmode="lin" valueType="num">
                                      <p:cBhvr>
                                        <p:cTn id="73" dur="300" fill="hold"/>
                                        <p:tgtEl>
                                          <p:spTgt spid="2055"/>
                                        </p:tgtEl>
                                        <p:attrNameLst>
                                          <p:attrName>ppt_w</p:attrName>
                                        </p:attrNameLst>
                                      </p:cBhvr>
                                      <p:tavLst>
                                        <p:tav tm="0">
                                          <p:val>
                                            <p:fltVal val="0"/>
                                          </p:val>
                                        </p:tav>
                                        <p:tav tm="100000">
                                          <p:val>
                                            <p:strVal val="#ppt_w"/>
                                          </p:val>
                                        </p:tav>
                                      </p:tavLst>
                                    </p:anim>
                                    <p:anim calcmode="lin" valueType="num">
                                      <p:cBhvr>
                                        <p:cTn id="74" dur="300" fill="hold"/>
                                        <p:tgtEl>
                                          <p:spTgt spid="2055"/>
                                        </p:tgtEl>
                                        <p:attrNameLst>
                                          <p:attrName>ppt_h</p:attrName>
                                        </p:attrNameLst>
                                      </p:cBhvr>
                                      <p:tavLst>
                                        <p:tav tm="0">
                                          <p:val>
                                            <p:fltVal val="0"/>
                                          </p:val>
                                        </p:tav>
                                        <p:tav tm="100000">
                                          <p:val>
                                            <p:strVal val="#ppt_h"/>
                                          </p:val>
                                        </p:tav>
                                      </p:tavLst>
                                    </p:anim>
                                    <p:animEffect transition="in" filter="fade">
                                      <p:cBhvr>
                                        <p:cTn id="75" dur="300"/>
                                        <p:tgtEl>
                                          <p:spTgt spid="2055"/>
                                        </p:tgtEl>
                                      </p:cBhvr>
                                    </p:animEffect>
                                  </p:childTnLst>
                                </p:cTn>
                              </p:par>
                            </p:childTnLst>
                          </p:cTn>
                        </p:par>
                        <p:par>
                          <p:cTn id="76" fill="hold">
                            <p:stCondLst>
                              <p:cond delay="3500"/>
                            </p:stCondLst>
                            <p:childTnLst>
                              <p:par>
                                <p:cTn id="77" presetID="53" presetClass="entr" presetSubtype="16"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300" fill="hold"/>
                                        <p:tgtEl>
                                          <p:spTgt spid="28"/>
                                        </p:tgtEl>
                                        <p:attrNameLst>
                                          <p:attrName>ppt_w</p:attrName>
                                        </p:attrNameLst>
                                      </p:cBhvr>
                                      <p:tavLst>
                                        <p:tav tm="0">
                                          <p:val>
                                            <p:fltVal val="0"/>
                                          </p:val>
                                        </p:tav>
                                        <p:tav tm="100000">
                                          <p:val>
                                            <p:strVal val="#ppt_w"/>
                                          </p:val>
                                        </p:tav>
                                      </p:tavLst>
                                    </p:anim>
                                    <p:anim calcmode="lin" valueType="num">
                                      <p:cBhvr>
                                        <p:cTn id="80" dur="300" fill="hold"/>
                                        <p:tgtEl>
                                          <p:spTgt spid="28"/>
                                        </p:tgtEl>
                                        <p:attrNameLst>
                                          <p:attrName>ppt_h</p:attrName>
                                        </p:attrNameLst>
                                      </p:cBhvr>
                                      <p:tavLst>
                                        <p:tav tm="0">
                                          <p:val>
                                            <p:fltVal val="0"/>
                                          </p:val>
                                        </p:tav>
                                        <p:tav tm="100000">
                                          <p:val>
                                            <p:strVal val="#ppt_h"/>
                                          </p:val>
                                        </p:tav>
                                      </p:tavLst>
                                    </p:anim>
                                    <p:animEffect transition="in" filter="fade">
                                      <p:cBhvr>
                                        <p:cTn id="81" dur="300"/>
                                        <p:tgtEl>
                                          <p:spTgt spid="28"/>
                                        </p:tgtEl>
                                      </p:cBhvr>
                                    </p:animEffect>
                                  </p:childTnLst>
                                </p:cTn>
                              </p:par>
                            </p:childTnLst>
                          </p:cTn>
                        </p:par>
                        <p:par>
                          <p:cTn id="82" fill="hold">
                            <p:stCondLst>
                              <p:cond delay="3800"/>
                            </p:stCondLst>
                            <p:childTnLst>
                              <p:par>
                                <p:cTn id="83" presetID="53" presetClass="entr" presetSubtype="16"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300" fill="hold"/>
                                        <p:tgtEl>
                                          <p:spTgt spid="29"/>
                                        </p:tgtEl>
                                        <p:attrNameLst>
                                          <p:attrName>ppt_w</p:attrName>
                                        </p:attrNameLst>
                                      </p:cBhvr>
                                      <p:tavLst>
                                        <p:tav tm="0">
                                          <p:val>
                                            <p:fltVal val="0"/>
                                          </p:val>
                                        </p:tav>
                                        <p:tav tm="100000">
                                          <p:val>
                                            <p:strVal val="#ppt_w"/>
                                          </p:val>
                                        </p:tav>
                                      </p:tavLst>
                                    </p:anim>
                                    <p:anim calcmode="lin" valueType="num">
                                      <p:cBhvr>
                                        <p:cTn id="86" dur="300" fill="hold"/>
                                        <p:tgtEl>
                                          <p:spTgt spid="29"/>
                                        </p:tgtEl>
                                        <p:attrNameLst>
                                          <p:attrName>ppt_h</p:attrName>
                                        </p:attrNameLst>
                                      </p:cBhvr>
                                      <p:tavLst>
                                        <p:tav tm="0">
                                          <p:val>
                                            <p:fltVal val="0"/>
                                          </p:val>
                                        </p:tav>
                                        <p:tav tm="100000">
                                          <p:val>
                                            <p:strVal val="#ppt_h"/>
                                          </p:val>
                                        </p:tav>
                                      </p:tavLst>
                                    </p:anim>
                                    <p:animEffect transition="in" filter="fade">
                                      <p:cBhvr>
                                        <p:cTn id="87" dur="300"/>
                                        <p:tgtEl>
                                          <p:spTgt spid="29"/>
                                        </p:tgtEl>
                                      </p:cBhvr>
                                    </p:animEffect>
                                  </p:childTnLst>
                                </p:cTn>
                              </p:par>
                            </p:childTnLst>
                          </p:cTn>
                        </p:par>
                        <p:par>
                          <p:cTn id="88" fill="hold">
                            <p:stCondLst>
                              <p:cond delay="4100"/>
                            </p:stCondLst>
                            <p:childTnLst>
                              <p:par>
                                <p:cTn id="89" presetID="53" presetClass="entr" presetSubtype="16" fill="hold" nodeType="after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p:cTn id="91" dur="300" fill="hold"/>
                                        <p:tgtEl>
                                          <p:spTgt spid="30"/>
                                        </p:tgtEl>
                                        <p:attrNameLst>
                                          <p:attrName>ppt_w</p:attrName>
                                        </p:attrNameLst>
                                      </p:cBhvr>
                                      <p:tavLst>
                                        <p:tav tm="0">
                                          <p:val>
                                            <p:fltVal val="0"/>
                                          </p:val>
                                        </p:tav>
                                        <p:tav tm="100000">
                                          <p:val>
                                            <p:strVal val="#ppt_w"/>
                                          </p:val>
                                        </p:tav>
                                      </p:tavLst>
                                    </p:anim>
                                    <p:anim calcmode="lin" valueType="num">
                                      <p:cBhvr>
                                        <p:cTn id="92" dur="300" fill="hold"/>
                                        <p:tgtEl>
                                          <p:spTgt spid="30"/>
                                        </p:tgtEl>
                                        <p:attrNameLst>
                                          <p:attrName>ppt_h</p:attrName>
                                        </p:attrNameLst>
                                      </p:cBhvr>
                                      <p:tavLst>
                                        <p:tav tm="0">
                                          <p:val>
                                            <p:fltVal val="0"/>
                                          </p:val>
                                        </p:tav>
                                        <p:tav tm="100000">
                                          <p:val>
                                            <p:strVal val="#ppt_h"/>
                                          </p:val>
                                        </p:tav>
                                      </p:tavLst>
                                    </p:anim>
                                    <p:animEffect transition="in" filter="fade">
                                      <p:cBhvr>
                                        <p:cTn id="93" dur="300"/>
                                        <p:tgtEl>
                                          <p:spTgt spid="30"/>
                                        </p:tgtEl>
                                      </p:cBhvr>
                                    </p:animEffect>
                                  </p:childTnLst>
                                </p:cTn>
                              </p:par>
                            </p:childTnLst>
                          </p:cTn>
                        </p:par>
                        <p:par>
                          <p:cTn id="94" fill="hold">
                            <p:stCondLst>
                              <p:cond delay="440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00" fill="hold"/>
                                        <p:tgtEl>
                                          <p:spTgt spid="31"/>
                                        </p:tgtEl>
                                        <p:attrNameLst>
                                          <p:attrName>ppt_w</p:attrName>
                                        </p:attrNameLst>
                                      </p:cBhvr>
                                      <p:tavLst>
                                        <p:tav tm="0">
                                          <p:val>
                                            <p:fltVal val="0"/>
                                          </p:val>
                                        </p:tav>
                                        <p:tav tm="100000">
                                          <p:val>
                                            <p:strVal val="#ppt_w"/>
                                          </p:val>
                                        </p:tav>
                                      </p:tavLst>
                                    </p:anim>
                                    <p:anim calcmode="lin" valueType="num">
                                      <p:cBhvr>
                                        <p:cTn id="98" dur="200" fill="hold"/>
                                        <p:tgtEl>
                                          <p:spTgt spid="31"/>
                                        </p:tgtEl>
                                        <p:attrNameLst>
                                          <p:attrName>ppt_h</p:attrName>
                                        </p:attrNameLst>
                                      </p:cBhvr>
                                      <p:tavLst>
                                        <p:tav tm="0">
                                          <p:val>
                                            <p:fltVal val="0"/>
                                          </p:val>
                                        </p:tav>
                                        <p:tav tm="100000">
                                          <p:val>
                                            <p:strVal val="#ppt_h"/>
                                          </p:val>
                                        </p:tav>
                                      </p:tavLst>
                                    </p:anim>
                                    <p:animEffect transition="in" filter="fade">
                                      <p:cBhvr>
                                        <p:cTn id="99" dur="200"/>
                                        <p:tgtEl>
                                          <p:spTgt spid="31"/>
                                        </p:tgtEl>
                                      </p:cBhvr>
                                    </p:animEffect>
                                  </p:childTnLst>
                                </p:cTn>
                              </p:par>
                            </p:childTnLst>
                          </p:cTn>
                        </p:par>
                        <p:par>
                          <p:cTn id="100" fill="hold">
                            <p:stCondLst>
                              <p:cond delay="4600"/>
                            </p:stCondLst>
                            <p:childTnLst>
                              <p:par>
                                <p:cTn id="101" presetID="53" presetClass="entr" presetSubtype="16" fill="hold" nodeType="after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p:cTn id="103" dur="300" fill="hold"/>
                                        <p:tgtEl>
                                          <p:spTgt spid="32"/>
                                        </p:tgtEl>
                                        <p:attrNameLst>
                                          <p:attrName>ppt_w</p:attrName>
                                        </p:attrNameLst>
                                      </p:cBhvr>
                                      <p:tavLst>
                                        <p:tav tm="0">
                                          <p:val>
                                            <p:fltVal val="0"/>
                                          </p:val>
                                        </p:tav>
                                        <p:tav tm="100000">
                                          <p:val>
                                            <p:strVal val="#ppt_w"/>
                                          </p:val>
                                        </p:tav>
                                      </p:tavLst>
                                    </p:anim>
                                    <p:anim calcmode="lin" valueType="num">
                                      <p:cBhvr>
                                        <p:cTn id="104" dur="300" fill="hold"/>
                                        <p:tgtEl>
                                          <p:spTgt spid="32"/>
                                        </p:tgtEl>
                                        <p:attrNameLst>
                                          <p:attrName>ppt_h</p:attrName>
                                        </p:attrNameLst>
                                      </p:cBhvr>
                                      <p:tavLst>
                                        <p:tav tm="0">
                                          <p:val>
                                            <p:fltVal val="0"/>
                                          </p:val>
                                        </p:tav>
                                        <p:tav tm="100000">
                                          <p:val>
                                            <p:strVal val="#ppt_h"/>
                                          </p:val>
                                        </p:tav>
                                      </p:tavLst>
                                    </p:anim>
                                    <p:animEffect transition="in" filter="fade">
                                      <p:cBhvr>
                                        <p:cTn id="105" dur="300"/>
                                        <p:tgtEl>
                                          <p:spTgt spid="32"/>
                                        </p:tgtEl>
                                      </p:cBhvr>
                                    </p:animEffect>
                                  </p:childTnLst>
                                </p:cTn>
                              </p:par>
                            </p:childTnLst>
                          </p:cTn>
                        </p:par>
                        <p:par>
                          <p:cTn id="106" fill="hold">
                            <p:stCondLst>
                              <p:cond delay="4900"/>
                            </p:stCondLst>
                            <p:childTnLst>
                              <p:par>
                                <p:cTn id="107" presetID="53" presetClass="entr" presetSubtype="16" fill="hold" nodeType="after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fltVal val="0"/>
                                          </p:val>
                                        </p:tav>
                                        <p:tav tm="100000">
                                          <p:val>
                                            <p:strVal val="#ppt_w"/>
                                          </p:val>
                                        </p:tav>
                                      </p:tavLst>
                                    </p:anim>
                                    <p:anim calcmode="lin" valueType="num">
                                      <p:cBhvr>
                                        <p:cTn id="110" dur="500" fill="hold"/>
                                        <p:tgtEl>
                                          <p:spTgt spid="33"/>
                                        </p:tgtEl>
                                        <p:attrNameLst>
                                          <p:attrName>ppt_h</p:attrName>
                                        </p:attrNameLst>
                                      </p:cBhvr>
                                      <p:tavLst>
                                        <p:tav tm="0">
                                          <p:val>
                                            <p:fltVal val="0"/>
                                          </p:val>
                                        </p:tav>
                                        <p:tav tm="100000">
                                          <p:val>
                                            <p:strVal val="#ppt_h"/>
                                          </p:val>
                                        </p:tav>
                                      </p:tavLst>
                                    </p:anim>
                                    <p:animEffect transition="in" filter="fade">
                                      <p:cBhvr>
                                        <p:cTn id="111" dur="500"/>
                                        <p:tgtEl>
                                          <p:spTgt spid="33"/>
                                        </p:tgtEl>
                                      </p:cBhvr>
                                    </p:animEffect>
                                  </p:childTnLst>
                                </p:cTn>
                              </p:par>
                            </p:childTnLst>
                          </p:cTn>
                        </p:par>
                        <p:par>
                          <p:cTn id="112" fill="hold">
                            <p:stCondLst>
                              <p:cond delay="5400"/>
                            </p:stCondLst>
                            <p:childTnLst>
                              <p:par>
                                <p:cTn id="113" presetID="53" presetClass="entr" presetSubtype="16" fill="hold" nodeType="afterEffect">
                                  <p:stCondLst>
                                    <p:cond delay="0"/>
                                  </p:stCondLst>
                                  <p:childTnLst>
                                    <p:set>
                                      <p:cBhvr>
                                        <p:cTn id="114" dur="1" fill="hold">
                                          <p:stCondLst>
                                            <p:cond delay="0"/>
                                          </p:stCondLst>
                                        </p:cTn>
                                        <p:tgtEl>
                                          <p:spTgt spid="34"/>
                                        </p:tgtEl>
                                        <p:attrNameLst>
                                          <p:attrName>style.visibility</p:attrName>
                                        </p:attrNameLst>
                                      </p:cBhvr>
                                      <p:to>
                                        <p:strVal val="visible"/>
                                      </p:to>
                                    </p:set>
                                    <p:anim calcmode="lin" valueType="num">
                                      <p:cBhvr>
                                        <p:cTn id="115" dur="300" fill="hold"/>
                                        <p:tgtEl>
                                          <p:spTgt spid="34"/>
                                        </p:tgtEl>
                                        <p:attrNameLst>
                                          <p:attrName>ppt_w</p:attrName>
                                        </p:attrNameLst>
                                      </p:cBhvr>
                                      <p:tavLst>
                                        <p:tav tm="0">
                                          <p:val>
                                            <p:fltVal val="0"/>
                                          </p:val>
                                        </p:tav>
                                        <p:tav tm="100000">
                                          <p:val>
                                            <p:strVal val="#ppt_w"/>
                                          </p:val>
                                        </p:tav>
                                      </p:tavLst>
                                    </p:anim>
                                    <p:anim calcmode="lin" valueType="num">
                                      <p:cBhvr>
                                        <p:cTn id="116" dur="300" fill="hold"/>
                                        <p:tgtEl>
                                          <p:spTgt spid="34"/>
                                        </p:tgtEl>
                                        <p:attrNameLst>
                                          <p:attrName>ppt_h</p:attrName>
                                        </p:attrNameLst>
                                      </p:cBhvr>
                                      <p:tavLst>
                                        <p:tav tm="0">
                                          <p:val>
                                            <p:fltVal val="0"/>
                                          </p:val>
                                        </p:tav>
                                        <p:tav tm="100000">
                                          <p:val>
                                            <p:strVal val="#ppt_h"/>
                                          </p:val>
                                        </p:tav>
                                      </p:tavLst>
                                    </p:anim>
                                    <p:animEffect transition="in" filter="fade">
                                      <p:cBhvr>
                                        <p:cTn id="117" dur="300"/>
                                        <p:tgtEl>
                                          <p:spTgt spid="34"/>
                                        </p:tgtEl>
                                      </p:cBhvr>
                                    </p:animEffect>
                                  </p:childTnLst>
                                </p:cTn>
                              </p:par>
                            </p:childTnLst>
                          </p:cTn>
                        </p:par>
                        <p:par>
                          <p:cTn id="118" fill="hold">
                            <p:stCondLst>
                              <p:cond delay="5700"/>
                            </p:stCondLst>
                            <p:childTnLst>
                              <p:par>
                                <p:cTn id="119" presetID="53" presetClass="entr" presetSubtype="16" fill="hold" nodeType="after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300" fill="hold"/>
                                        <p:tgtEl>
                                          <p:spTgt spid="35"/>
                                        </p:tgtEl>
                                        <p:attrNameLst>
                                          <p:attrName>ppt_w</p:attrName>
                                        </p:attrNameLst>
                                      </p:cBhvr>
                                      <p:tavLst>
                                        <p:tav tm="0">
                                          <p:val>
                                            <p:fltVal val="0"/>
                                          </p:val>
                                        </p:tav>
                                        <p:tav tm="100000">
                                          <p:val>
                                            <p:strVal val="#ppt_w"/>
                                          </p:val>
                                        </p:tav>
                                      </p:tavLst>
                                    </p:anim>
                                    <p:anim calcmode="lin" valueType="num">
                                      <p:cBhvr>
                                        <p:cTn id="122" dur="300" fill="hold"/>
                                        <p:tgtEl>
                                          <p:spTgt spid="35"/>
                                        </p:tgtEl>
                                        <p:attrNameLst>
                                          <p:attrName>ppt_h</p:attrName>
                                        </p:attrNameLst>
                                      </p:cBhvr>
                                      <p:tavLst>
                                        <p:tav tm="0">
                                          <p:val>
                                            <p:fltVal val="0"/>
                                          </p:val>
                                        </p:tav>
                                        <p:tav tm="100000">
                                          <p:val>
                                            <p:strVal val="#ppt_h"/>
                                          </p:val>
                                        </p:tav>
                                      </p:tavLst>
                                    </p:anim>
                                    <p:animEffect transition="in" filter="fade">
                                      <p:cBhvr>
                                        <p:cTn id="123" dur="300"/>
                                        <p:tgtEl>
                                          <p:spTgt spid="35"/>
                                        </p:tgtEl>
                                      </p:cBhvr>
                                    </p:animEffect>
                                  </p:childTnLst>
                                </p:cTn>
                              </p:par>
                            </p:childTnLst>
                          </p:cTn>
                        </p:par>
                        <p:par>
                          <p:cTn id="124" fill="hold">
                            <p:stCondLst>
                              <p:cond delay="6000"/>
                            </p:stCondLst>
                            <p:childTnLst>
                              <p:par>
                                <p:cTn id="125" presetID="53" presetClass="entr" presetSubtype="16" fill="hold"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p:cTn id="127" dur="400" fill="hold"/>
                                        <p:tgtEl>
                                          <p:spTgt spid="26"/>
                                        </p:tgtEl>
                                        <p:attrNameLst>
                                          <p:attrName>ppt_w</p:attrName>
                                        </p:attrNameLst>
                                      </p:cBhvr>
                                      <p:tavLst>
                                        <p:tav tm="0">
                                          <p:val>
                                            <p:fltVal val="0"/>
                                          </p:val>
                                        </p:tav>
                                        <p:tav tm="100000">
                                          <p:val>
                                            <p:strVal val="#ppt_w"/>
                                          </p:val>
                                        </p:tav>
                                      </p:tavLst>
                                    </p:anim>
                                    <p:anim calcmode="lin" valueType="num">
                                      <p:cBhvr>
                                        <p:cTn id="128" dur="400" fill="hold"/>
                                        <p:tgtEl>
                                          <p:spTgt spid="26"/>
                                        </p:tgtEl>
                                        <p:attrNameLst>
                                          <p:attrName>ppt_h</p:attrName>
                                        </p:attrNameLst>
                                      </p:cBhvr>
                                      <p:tavLst>
                                        <p:tav tm="0">
                                          <p:val>
                                            <p:fltVal val="0"/>
                                          </p:val>
                                        </p:tav>
                                        <p:tav tm="100000">
                                          <p:val>
                                            <p:strVal val="#ppt_h"/>
                                          </p:val>
                                        </p:tav>
                                      </p:tavLst>
                                    </p:anim>
                                    <p:animEffect transition="in" filter="fade">
                                      <p:cBhvr>
                                        <p:cTn id="129"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nip Diagonal Corner Rectangle 7"/>
          <p:cNvSpPr/>
          <p:nvPr/>
        </p:nvSpPr>
        <p:spPr>
          <a:xfrm>
            <a:off x="107503" y="869479"/>
            <a:ext cx="8712000" cy="1106278"/>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Box 3"/>
          <p:cNvSpPr txBox="1">
            <a:spLocks noChangeArrowheads="1"/>
          </p:cNvSpPr>
          <p:nvPr/>
        </p:nvSpPr>
        <p:spPr bwMode="auto">
          <a:xfrm>
            <a:off x="107503" y="764704"/>
            <a:ext cx="8711998"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lvl1pPr marL="396875" indent="-396875" eaLnBrk="0" hangingPunct="0">
              <a:defRPr sz="2400">
                <a:solidFill>
                  <a:schemeClr val="tx1"/>
                </a:solidFill>
                <a:latin typeface="Arial" pitchFamily="34" charset="0"/>
              </a:defRPr>
            </a:lvl1pPr>
            <a:lvl2pPr marL="511175" eaLnBrk="0" hangingPunct="0">
              <a:defRPr sz="2400">
                <a:solidFill>
                  <a:schemeClr val="tx1"/>
                </a:solidFill>
                <a:latin typeface="Arial" pitchFamily="34" charset="0"/>
              </a:defRPr>
            </a:lvl2pPr>
            <a:lvl3pPr eaLnBrk="0" hangingPunct="0">
              <a:defRPr sz="2400">
                <a:solidFill>
                  <a:schemeClr val="tx1"/>
                </a:solidFill>
                <a:latin typeface="Arial" pitchFamily="34" charset="0"/>
              </a:defRPr>
            </a:lvl3pPr>
            <a:lvl4pPr eaLnBrk="0" hangingPunct="0">
              <a:defRPr sz="2400">
                <a:solidFill>
                  <a:schemeClr val="tx1"/>
                </a:solidFill>
                <a:latin typeface="Arial" pitchFamily="34" charset="0"/>
              </a:defRPr>
            </a:lvl4pPr>
            <a:lvl5pPr eaLnBrk="0" hangingPunct="0">
              <a:defRPr sz="2400">
                <a:solidFill>
                  <a:schemeClr val="tx1"/>
                </a:solidFill>
                <a:latin typeface="Arial" pitchFamily="34" charset="0"/>
              </a:defRPr>
            </a:lvl5pPr>
            <a:lvl6pPr eaLnBrk="0" fontAlgn="base" hangingPunct="0">
              <a:spcBef>
                <a:spcPct val="0"/>
              </a:spcBef>
              <a:spcAft>
                <a:spcPct val="0"/>
              </a:spcAft>
              <a:defRPr sz="2400">
                <a:solidFill>
                  <a:schemeClr val="tx1"/>
                </a:solidFill>
                <a:latin typeface="Arial" pitchFamily="34" charset="0"/>
              </a:defRPr>
            </a:lvl6pPr>
            <a:lvl7pPr eaLnBrk="0" fontAlgn="base" hangingPunct="0">
              <a:spcBef>
                <a:spcPct val="0"/>
              </a:spcBef>
              <a:spcAft>
                <a:spcPct val="0"/>
              </a:spcAft>
              <a:defRPr sz="2400">
                <a:solidFill>
                  <a:schemeClr val="tx1"/>
                </a:solidFill>
                <a:latin typeface="Arial" pitchFamily="34" charset="0"/>
              </a:defRPr>
            </a:lvl7pPr>
            <a:lvl8pPr eaLnBrk="0" fontAlgn="base" hangingPunct="0">
              <a:spcBef>
                <a:spcPct val="0"/>
              </a:spcBef>
              <a:spcAft>
                <a:spcPct val="0"/>
              </a:spcAft>
              <a:defRPr sz="2400">
                <a:solidFill>
                  <a:schemeClr val="tx1"/>
                </a:solidFill>
                <a:latin typeface="Arial" pitchFamily="34" charset="0"/>
              </a:defRPr>
            </a:lvl8pPr>
            <a:lvl9pPr eaLnBrk="0" fontAlgn="base" hangingPunct="0">
              <a:spcBef>
                <a:spcPct val="0"/>
              </a:spcBef>
              <a:spcAft>
                <a:spcPct val="0"/>
              </a:spcAft>
              <a:defRPr sz="2400">
                <a:solidFill>
                  <a:schemeClr val="tx1"/>
                </a:solidFill>
                <a:latin typeface="Arial" pitchFamily="34" charset="0"/>
              </a:defRPr>
            </a:lvl9pPr>
          </a:lstStyle>
          <a:p>
            <a:pPr marL="0" indent="0" algn="just">
              <a:spcBef>
                <a:spcPct val="50000"/>
              </a:spcBef>
              <a:buClr>
                <a:prstClr val="white">
                  <a:lumMod val="50000"/>
                </a:prstClr>
              </a:buClr>
            </a:pPr>
            <a:r>
              <a:rPr lang="ru-RU" sz="2000" i="1" dirty="0" smtClean="0">
                <a:solidFill>
                  <a:schemeClr val="bg1"/>
                </a:solidFill>
                <a:latin typeface="Calibri"/>
              </a:rPr>
              <a:t>Современные мембранные технологии это наш бизнес</a:t>
            </a:r>
            <a:r>
              <a:rPr lang="en-US" sz="2000" i="1" dirty="0" smtClean="0">
                <a:solidFill>
                  <a:schemeClr val="bg1"/>
                </a:solidFill>
                <a:latin typeface="Calibri"/>
              </a:rPr>
              <a:t>. </a:t>
            </a:r>
            <a:r>
              <a:rPr lang="ru-RU" sz="2000" i="1" dirty="0" smtClean="0">
                <a:solidFill>
                  <a:schemeClr val="bg1"/>
                </a:solidFill>
                <a:latin typeface="Calibri"/>
              </a:rPr>
              <a:t>Мы помогаем производителям оборудования, инженерам и конструкторам широкую линейку мембран, для различных применений даже при широком спектре задач и условий</a:t>
            </a:r>
            <a:r>
              <a:rPr lang="en-US" sz="2000" i="1" dirty="0" smtClean="0">
                <a:solidFill>
                  <a:schemeClr val="bg1"/>
                </a:solidFill>
                <a:latin typeface="Calibri"/>
              </a:rPr>
              <a:t>. </a:t>
            </a:r>
          </a:p>
          <a:p>
            <a:pPr marL="0" indent="0" algn="ctr">
              <a:spcBef>
                <a:spcPct val="50000"/>
              </a:spcBef>
              <a:buClr>
                <a:prstClr val="white">
                  <a:lumMod val="50000"/>
                </a:prstClr>
              </a:buClr>
            </a:pPr>
            <a:r>
              <a:rPr lang="ru-RU" sz="2000" b="1" dirty="0" smtClean="0">
                <a:solidFill>
                  <a:srgbClr val="0C3471"/>
                </a:solidFill>
                <a:latin typeface="Calibri"/>
              </a:rPr>
              <a:t>Бренды нашей продукции</a:t>
            </a:r>
            <a:r>
              <a:rPr lang="en-GB" sz="2000" b="1" dirty="0" smtClean="0">
                <a:solidFill>
                  <a:srgbClr val="0C3471"/>
                </a:solidFill>
                <a:latin typeface="Calibri"/>
              </a:rPr>
              <a:t>:</a:t>
            </a:r>
            <a:endParaRPr lang="en-US" sz="1600" b="1" dirty="0">
              <a:solidFill>
                <a:srgbClr val="0C3471"/>
              </a:solidFill>
              <a:latin typeface="Calibri"/>
            </a:endParaRPr>
          </a:p>
        </p:txBody>
      </p:sp>
      <p:sp>
        <p:nvSpPr>
          <p:cNvPr id="2" name="Title 1"/>
          <p:cNvSpPr>
            <a:spLocks noGrp="1"/>
          </p:cNvSpPr>
          <p:nvPr>
            <p:ph type="title"/>
          </p:nvPr>
        </p:nvSpPr>
        <p:spPr>
          <a:xfrm>
            <a:off x="85380" y="96838"/>
            <a:ext cx="8761613" cy="609600"/>
          </a:xfrm>
        </p:spPr>
        <p:txBody>
          <a:bodyPr/>
          <a:lstStyle/>
          <a:p>
            <a:r>
              <a:rPr lang="ru-RU" b="1" dirty="0" err="1" smtClean="0"/>
              <a:t>БРЕНды</a:t>
            </a:r>
            <a:r>
              <a:rPr lang="ru-RU" b="1" dirty="0" smtClean="0"/>
              <a:t> современной фильтрации</a:t>
            </a:r>
            <a:endParaRPr lang="nl-NL" b="1" dirty="0"/>
          </a:p>
        </p:txBody>
      </p:sp>
      <p:sp>
        <p:nvSpPr>
          <p:cNvPr id="4" name="Text Placeholder 3"/>
          <p:cNvSpPr>
            <a:spLocks noGrp="1"/>
          </p:cNvSpPr>
          <p:nvPr>
            <p:ph type="body" sz="quarter" idx="11"/>
          </p:nvPr>
        </p:nvSpPr>
        <p:spPr/>
        <p:txBody>
          <a:bodyPr/>
          <a:lstStyle/>
          <a:p>
            <a:endParaRPr lang="nl-NL"/>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6</a:t>
            </a:fld>
            <a:endParaRPr lang="en-US" dirty="0">
              <a:solidFill>
                <a:srgbClr val="0C3471"/>
              </a:solidFill>
            </a:endParaRPr>
          </a:p>
        </p:txBody>
      </p:sp>
      <p:cxnSp>
        <p:nvCxnSpPr>
          <p:cNvPr id="6" name="Straight Connector 5"/>
          <p:cNvCxnSpPr/>
          <p:nvPr/>
        </p:nvCxnSpPr>
        <p:spPr>
          <a:xfrm>
            <a:off x="4613947" y="2792143"/>
            <a:ext cx="0" cy="3281018"/>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2727" t="9839" r="20747" b="31994"/>
          <a:stretch/>
        </p:blipFill>
        <p:spPr>
          <a:xfrm>
            <a:off x="4806391" y="2695575"/>
            <a:ext cx="2880000" cy="3381950"/>
          </a:xfrm>
          <a:prstGeom prst="rect">
            <a:avLst/>
          </a:prstGeom>
        </p:spPr>
      </p:pic>
      <p:sp>
        <p:nvSpPr>
          <p:cNvPr id="11" name="Rectangle 10"/>
          <p:cNvSpPr/>
          <p:nvPr/>
        </p:nvSpPr>
        <p:spPr>
          <a:xfrm>
            <a:off x="4806391" y="4189189"/>
            <a:ext cx="2880000" cy="1886154"/>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smtClean="0">
                <a:solidFill>
                  <a:srgbClr val="0C3471"/>
                </a:solidFill>
              </a:rPr>
              <a:t>CODELINE</a:t>
            </a:r>
          </a:p>
          <a:p>
            <a:endParaRPr lang="en-US" sz="1600" b="1" dirty="0" smtClean="0">
              <a:solidFill>
                <a:srgbClr val="0C3471"/>
              </a:solidFill>
            </a:endParaRPr>
          </a:p>
          <a:p>
            <a:r>
              <a:rPr lang="ru-RU" sz="1600" dirty="0" smtClean="0">
                <a:solidFill>
                  <a:srgbClr val="0C3471"/>
                </a:solidFill>
              </a:rPr>
              <a:t>Напорные корпусы для</a:t>
            </a:r>
            <a:r>
              <a:rPr lang="en-US" sz="1600" dirty="0" smtClean="0">
                <a:solidFill>
                  <a:srgbClr val="0C3471"/>
                </a:solidFill>
              </a:rPr>
              <a:t>: </a:t>
            </a:r>
          </a:p>
          <a:p>
            <a:r>
              <a:rPr lang="ru-RU" sz="1600" dirty="0" smtClean="0">
                <a:solidFill>
                  <a:srgbClr val="0C3471"/>
                </a:solidFill>
              </a:rPr>
              <a:t>УФ</a:t>
            </a:r>
            <a:r>
              <a:rPr lang="en-US" sz="1600" dirty="0" smtClean="0">
                <a:solidFill>
                  <a:srgbClr val="0C3471"/>
                </a:solidFill>
              </a:rPr>
              <a:t>, </a:t>
            </a:r>
            <a:r>
              <a:rPr lang="ru-RU" sz="1600" dirty="0" smtClean="0">
                <a:solidFill>
                  <a:srgbClr val="0C3471"/>
                </a:solidFill>
              </a:rPr>
              <a:t>НФ</a:t>
            </a:r>
            <a:r>
              <a:rPr lang="en-US" sz="1600" dirty="0" smtClean="0">
                <a:solidFill>
                  <a:srgbClr val="0C3471"/>
                </a:solidFill>
              </a:rPr>
              <a:t> </a:t>
            </a:r>
            <a:r>
              <a:rPr lang="ru-RU" sz="1600" dirty="0">
                <a:solidFill>
                  <a:srgbClr val="0C3471"/>
                </a:solidFill>
              </a:rPr>
              <a:t>и</a:t>
            </a:r>
            <a:r>
              <a:rPr lang="en-US" sz="1600" dirty="0" smtClean="0">
                <a:solidFill>
                  <a:srgbClr val="0C3471"/>
                </a:solidFill>
              </a:rPr>
              <a:t> </a:t>
            </a:r>
            <a:r>
              <a:rPr lang="ru-RU" sz="1600" dirty="0" smtClean="0">
                <a:solidFill>
                  <a:srgbClr val="0C3471"/>
                </a:solidFill>
              </a:rPr>
              <a:t>ОО </a:t>
            </a:r>
            <a:endParaRPr lang="en-US" sz="1600" dirty="0" smtClean="0">
              <a:solidFill>
                <a:srgbClr val="0C3471"/>
              </a:solidFill>
            </a:endParaRPr>
          </a:p>
          <a:p>
            <a:r>
              <a:rPr lang="ru-RU" sz="1600" dirty="0" smtClean="0">
                <a:solidFill>
                  <a:srgbClr val="0C3471"/>
                </a:solidFill>
              </a:rPr>
              <a:t>Основан в</a:t>
            </a:r>
            <a:r>
              <a:rPr lang="en-US" sz="1600" dirty="0" smtClean="0">
                <a:solidFill>
                  <a:srgbClr val="0C3471"/>
                </a:solidFill>
              </a:rPr>
              <a:t> 1976</a:t>
            </a:r>
          </a:p>
          <a:p>
            <a:r>
              <a:rPr lang="ru-RU" sz="1600" dirty="0" smtClean="0">
                <a:solidFill>
                  <a:srgbClr val="0C3471"/>
                </a:solidFill>
              </a:rPr>
              <a:t>Производство в</a:t>
            </a:r>
            <a:r>
              <a:rPr lang="en-US" sz="1600" dirty="0" smtClean="0">
                <a:solidFill>
                  <a:srgbClr val="0C3471"/>
                </a:solidFill>
              </a:rPr>
              <a:t> </a:t>
            </a:r>
            <a:r>
              <a:rPr lang="ru-RU" sz="1600" dirty="0" smtClean="0">
                <a:solidFill>
                  <a:srgbClr val="0C3471"/>
                </a:solidFill>
              </a:rPr>
              <a:t>Гоа</a:t>
            </a:r>
            <a:r>
              <a:rPr lang="en-US" sz="1600" dirty="0" smtClean="0">
                <a:solidFill>
                  <a:srgbClr val="0C3471"/>
                </a:solidFill>
              </a:rPr>
              <a:t>, </a:t>
            </a:r>
            <a:r>
              <a:rPr lang="ru-RU" sz="1600" dirty="0" smtClean="0">
                <a:solidFill>
                  <a:srgbClr val="0C3471"/>
                </a:solidFill>
              </a:rPr>
              <a:t>Индия</a:t>
            </a:r>
            <a:endParaRPr lang="en-US" sz="1600" dirty="0" smtClean="0">
              <a:solidFill>
                <a:srgbClr val="0C3471"/>
              </a:solidFill>
            </a:endParaRPr>
          </a:p>
          <a:p>
            <a:r>
              <a:rPr lang="en-US" sz="1600" b="1" dirty="0" smtClean="0">
                <a:solidFill>
                  <a:srgbClr val="0C3471"/>
                </a:solidFill>
              </a:rPr>
              <a:t>&gt;600,000 </a:t>
            </a:r>
            <a:r>
              <a:rPr lang="ru-RU" sz="1600" b="1" dirty="0" smtClean="0">
                <a:solidFill>
                  <a:srgbClr val="0C3471"/>
                </a:solidFill>
              </a:rPr>
              <a:t>корпусов в работе</a:t>
            </a:r>
            <a:endParaRPr lang="nl-NL" sz="1600" b="1" dirty="0">
              <a:solidFill>
                <a:srgbClr val="0C3471"/>
              </a:solidFill>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2379" r="22173"/>
          <a:stretch/>
        </p:blipFill>
        <p:spPr>
          <a:xfrm>
            <a:off x="1521053" y="2695575"/>
            <a:ext cx="2880000" cy="3379768"/>
          </a:xfrm>
          <a:prstGeom prst="rect">
            <a:avLst/>
          </a:prstGeom>
        </p:spPr>
      </p:pic>
      <p:sp>
        <p:nvSpPr>
          <p:cNvPr id="15" name="Rectangle 14"/>
          <p:cNvSpPr/>
          <p:nvPr/>
        </p:nvSpPr>
        <p:spPr>
          <a:xfrm>
            <a:off x="1521053" y="4187006"/>
            <a:ext cx="2880000" cy="1985193"/>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smtClean="0">
                <a:solidFill>
                  <a:srgbClr val="0C3471"/>
                </a:solidFill>
              </a:rPr>
              <a:t>X-FLOW</a:t>
            </a:r>
          </a:p>
          <a:p>
            <a:endParaRPr lang="en-US" sz="1600" b="1" dirty="0" smtClean="0">
              <a:solidFill>
                <a:srgbClr val="0C3471"/>
              </a:solidFill>
            </a:endParaRPr>
          </a:p>
          <a:p>
            <a:r>
              <a:rPr lang="ru-RU" sz="1600" dirty="0" smtClean="0">
                <a:solidFill>
                  <a:srgbClr val="0C3471"/>
                </a:solidFill>
              </a:rPr>
              <a:t>Капиллярные и трубчатые мембраны</a:t>
            </a:r>
            <a:r>
              <a:rPr lang="en-US" sz="1600" dirty="0" smtClean="0">
                <a:solidFill>
                  <a:srgbClr val="0C3471"/>
                </a:solidFill>
              </a:rPr>
              <a:t>:</a:t>
            </a:r>
            <a:r>
              <a:rPr lang="ru-RU" sz="1600" dirty="0" smtClean="0">
                <a:solidFill>
                  <a:srgbClr val="0C3471"/>
                </a:solidFill>
              </a:rPr>
              <a:t> МФ</a:t>
            </a:r>
            <a:r>
              <a:rPr lang="en-US" sz="1600" dirty="0" smtClean="0">
                <a:solidFill>
                  <a:srgbClr val="0C3471"/>
                </a:solidFill>
              </a:rPr>
              <a:t>, </a:t>
            </a:r>
            <a:r>
              <a:rPr lang="ru-RU" sz="1600" dirty="0" smtClean="0">
                <a:solidFill>
                  <a:srgbClr val="0C3471"/>
                </a:solidFill>
              </a:rPr>
              <a:t>УФ</a:t>
            </a:r>
            <a:r>
              <a:rPr lang="en-US" sz="1600" dirty="0" smtClean="0">
                <a:solidFill>
                  <a:srgbClr val="0C3471"/>
                </a:solidFill>
              </a:rPr>
              <a:t>, </a:t>
            </a:r>
            <a:r>
              <a:rPr lang="ru-RU" sz="1600" dirty="0" smtClean="0">
                <a:solidFill>
                  <a:srgbClr val="0C3471"/>
                </a:solidFill>
              </a:rPr>
              <a:t>НФ</a:t>
            </a:r>
            <a:endParaRPr lang="en-US" sz="1600" dirty="0" smtClean="0">
              <a:solidFill>
                <a:srgbClr val="0C3471"/>
              </a:solidFill>
            </a:endParaRPr>
          </a:p>
          <a:p>
            <a:r>
              <a:rPr lang="ru-RU" sz="1600" dirty="0" smtClean="0">
                <a:solidFill>
                  <a:srgbClr val="0C3471"/>
                </a:solidFill>
              </a:rPr>
              <a:t>Основан в</a:t>
            </a:r>
            <a:r>
              <a:rPr lang="en-US" sz="1600" dirty="0" smtClean="0">
                <a:solidFill>
                  <a:srgbClr val="0C3471"/>
                </a:solidFill>
              </a:rPr>
              <a:t> 1984</a:t>
            </a:r>
          </a:p>
          <a:p>
            <a:r>
              <a:rPr lang="ru-RU" sz="1600" dirty="0" smtClean="0">
                <a:solidFill>
                  <a:srgbClr val="0C3471"/>
                </a:solidFill>
              </a:rPr>
              <a:t>Производство в</a:t>
            </a:r>
            <a:r>
              <a:rPr lang="en-US" sz="1600" dirty="0" smtClean="0">
                <a:solidFill>
                  <a:srgbClr val="0C3471"/>
                </a:solidFill>
              </a:rPr>
              <a:t> </a:t>
            </a:r>
            <a:r>
              <a:rPr lang="ru-RU" sz="1600" dirty="0" err="1" smtClean="0">
                <a:solidFill>
                  <a:srgbClr val="0C3471"/>
                </a:solidFill>
              </a:rPr>
              <a:t>Энсхеде</a:t>
            </a:r>
            <a:r>
              <a:rPr lang="en-US" sz="1600" dirty="0" smtClean="0">
                <a:solidFill>
                  <a:srgbClr val="0C3471"/>
                </a:solidFill>
              </a:rPr>
              <a:t>, </a:t>
            </a:r>
            <a:r>
              <a:rPr lang="ru-RU" sz="1600" dirty="0" smtClean="0">
                <a:solidFill>
                  <a:srgbClr val="0C3471"/>
                </a:solidFill>
              </a:rPr>
              <a:t>Нидерланды</a:t>
            </a:r>
            <a:endParaRPr lang="en-US" sz="1600" dirty="0" smtClean="0">
              <a:solidFill>
                <a:srgbClr val="0C3471"/>
              </a:solidFill>
            </a:endParaRPr>
          </a:p>
          <a:p>
            <a:r>
              <a:rPr lang="en-US" sz="1600" b="1" dirty="0" smtClean="0">
                <a:solidFill>
                  <a:srgbClr val="0C3471"/>
                </a:solidFill>
              </a:rPr>
              <a:t>&gt;200,000 </a:t>
            </a:r>
            <a:r>
              <a:rPr lang="ru-RU" sz="1600" b="1" dirty="0" smtClean="0">
                <a:solidFill>
                  <a:srgbClr val="0C3471"/>
                </a:solidFill>
              </a:rPr>
              <a:t>корпусов в работе</a:t>
            </a:r>
            <a:endParaRPr lang="nl-NL" sz="1600" b="1" dirty="0">
              <a:solidFill>
                <a:srgbClr val="0C3471"/>
              </a:solidFill>
            </a:endParaRPr>
          </a:p>
        </p:txBody>
      </p:sp>
      <p:pic>
        <p:nvPicPr>
          <p:cNvPr id="13" name="Picture 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800" y="6282304"/>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821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Diagonal Corner Rectangle 2"/>
          <p:cNvSpPr/>
          <p:nvPr/>
        </p:nvSpPr>
        <p:spPr>
          <a:xfrm>
            <a:off x="107503" y="869479"/>
            <a:ext cx="8712000" cy="1106278"/>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p:nvPr>
        </p:nvSpPr>
        <p:spPr>
          <a:xfrm>
            <a:off x="104430" y="96838"/>
            <a:ext cx="8761613" cy="609600"/>
          </a:xfrm>
        </p:spPr>
        <p:txBody>
          <a:bodyPr/>
          <a:lstStyle/>
          <a:p>
            <a:r>
              <a:rPr lang="ru-RU" b="1" dirty="0" smtClean="0"/>
              <a:t>Мембраны и технологии</a:t>
            </a:r>
            <a:r>
              <a:rPr lang="nl-NL" b="1" dirty="0" smtClean="0"/>
              <a:t>X-FLOW</a:t>
            </a:r>
            <a:endParaRPr lang="nl-NL" b="1" dirty="0"/>
          </a:p>
        </p:txBody>
      </p:sp>
      <p:sp>
        <p:nvSpPr>
          <p:cNvPr id="4" name="Text Placeholder 3"/>
          <p:cNvSpPr>
            <a:spLocks noGrp="1"/>
          </p:cNvSpPr>
          <p:nvPr>
            <p:ph type="body" sz="quarter" idx="11"/>
          </p:nvPr>
        </p:nvSpPr>
        <p:spPr/>
        <p:txBody>
          <a:bodyPr/>
          <a:lstStyle/>
          <a:p>
            <a:endParaRPr lang="nl-NL"/>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7</a:t>
            </a:fld>
            <a:endParaRPr lang="en-US" dirty="0">
              <a:solidFill>
                <a:srgbClr val="0C3471"/>
              </a:solidFill>
            </a:endParaRPr>
          </a:p>
        </p:txBody>
      </p:sp>
      <p:sp>
        <p:nvSpPr>
          <p:cNvPr id="8" name="Text Box 3"/>
          <p:cNvSpPr txBox="1">
            <a:spLocks noChangeArrowheads="1"/>
          </p:cNvSpPr>
          <p:nvPr/>
        </p:nvSpPr>
        <p:spPr bwMode="auto">
          <a:xfrm>
            <a:off x="107504" y="869479"/>
            <a:ext cx="8711999"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lvl1pPr marL="396875" indent="-396875" eaLnBrk="0" hangingPunct="0">
              <a:defRPr sz="2400">
                <a:solidFill>
                  <a:schemeClr val="tx1"/>
                </a:solidFill>
                <a:latin typeface="Arial" pitchFamily="34" charset="0"/>
              </a:defRPr>
            </a:lvl1pPr>
            <a:lvl2pPr marL="511175" eaLnBrk="0" hangingPunct="0">
              <a:defRPr sz="2400">
                <a:solidFill>
                  <a:schemeClr val="tx1"/>
                </a:solidFill>
                <a:latin typeface="Arial" pitchFamily="34" charset="0"/>
              </a:defRPr>
            </a:lvl2pPr>
            <a:lvl3pPr eaLnBrk="0" hangingPunct="0">
              <a:defRPr sz="2400">
                <a:solidFill>
                  <a:schemeClr val="tx1"/>
                </a:solidFill>
                <a:latin typeface="Arial" pitchFamily="34" charset="0"/>
              </a:defRPr>
            </a:lvl3pPr>
            <a:lvl4pPr eaLnBrk="0" hangingPunct="0">
              <a:defRPr sz="2400">
                <a:solidFill>
                  <a:schemeClr val="tx1"/>
                </a:solidFill>
                <a:latin typeface="Arial" pitchFamily="34" charset="0"/>
              </a:defRPr>
            </a:lvl4pPr>
            <a:lvl5pPr eaLnBrk="0" hangingPunct="0">
              <a:defRPr sz="2400">
                <a:solidFill>
                  <a:schemeClr val="tx1"/>
                </a:solidFill>
                <a:latin typeface="Arial" pitchFamily="34" charset="0"/>
              </a:defRPr>
            </a:lvl5pPr>
            <a:lvl6pPr eaLnBrk="0" fontAlgn="base" hangingPunct="0">
              <a:spcBef>
                <a:spcPct val="0"/>
              </a:spcBef>
              <a:spcAft>
                <a:spcPct val="0"/>
              </a:spcAft>
              <a:defRPr sz="2400">
                <a:solidFill>
                  <a:schemeClr val="tx1"/>
                </a:solidFill>
                <a:latin typeface="Arial" pitchFamily="34" charset="0"/>
              </a:defRPr>
            </a:lvl6pPr>
            <a:lvl7pPr eaLnBrk="0" fontAlgn="base" hangingPunct="0">
              <a:spcBef>
                <a:spcPct val="0"/>
              </a:spcBef>
              <a:spcAft>
                <a:spcPct val="0"/>
              </a:spcAft>
              <a:defRPr sz="2400">
                <a:solidFill>
                  <a:schemeClr val="tx1"/>
                </a:solidFill>
                <a:latin typeface="Arial" pitchFamily="34" charset="0"/>
              </a:defRPr>
            </a:lvl7pPr>
            <a:lvl8pPr eaLnBrk="0" fontAlgn="base" hangingPunct="0">
              <a:spcBef>
                <a:spcPct val="0"/>
              </a:spcBef>
              <a:spcAft>
                <a:spcPct val="0"/>
              </a:spcAft>
              <a:defRPr sz="2400">
                <a:solidFill>
                  <a:schemeClr val="tx1"/>
                </a:solidFill>
                <a:latin typeface="Arial" pitchFamily="34" charset="0"/>
              </a:defRPr>
            </a:lvl8pPr>
            <a:lvl9pPr eaLnBrk="0" fontAlgn="base" hangingPunct="0">
              <a:spcBef>
                <a:spcPct val="0"/>
              </a:spcBef>
              <a:spcAft>
                <a:spcPct val="0"/>
              </a:spcAft>
              <a:defRPr sz="2400">
                <a:solidFill>
                  <a:schemeClr val="tx1"/>
                </a:solidFill>
                <a:latin typeface="Arial" pitchFamily="34" charset="0"/>
              </a:defRPr>
            </a:lvl9pPr>
          </a:lstStyle>
          <a:p>
            <a:pPr marL="0" indent="0" algn="just">
              <a:spcBef>
                <a:spcPct val="50000"/>
              </a:spcBef>
              <a:buClr>
                <a:prstClr val="white">
                  <a:lumMod val="50000"/>
                </a:prstClr>
              </a:buClr>
            </a:pPr>
            <a:r>
              <a:rPr lang="ru-RU" sz="1800" i="1" dirty="0" smtClean="0">
                <a:solidFill>
                  <a:schemeClr val="bg1"/>
                </a:solidFill>
                <a:latin typeface="Calibri"/>
              </a:rPr>
              <a:t>Наши специализированные инженеры вносят свой вклад в безупречную работу установок фильтрации</a:t>
            </a:r>
            <a:r>
              <a:rPr lang="en-US" sz="1800" i="1" dirty="0" smtClean="0">
                <a:solidFill>
                  <a:schemeClr val="bg1"/>
                </a:solidFill>
                <a:latin typeface="Calibri"/>
              </a:rPr>
              <a:t>. </a:t>
            </a:r>
            <a:r>
              <a:rPr lang="ru-RU" sz="1800" i="1" dirty="0" smtClean="0">
                <a:solidFill>
                  <a:schemeClr val="bg1"/>
                </a:solidFill>
                <a:latin typeface="Calibri"/>
              </a:rPr>
              <a:t>У них есть большой опыт качественной, безопасной, эффективной и надежной работы</a:t>
            </a:r>
            <a:r>
              <a:rPr lang="en-US" sz="1800" i="1" dirty="0" smtClean="0">
                <a:solidFill>
                  <a:schemeClr val="bg1"/>
                </a:solidFill>
                <a:latin typeface="Calibri"/>
              </a:rPr>
              <a:t>. </a:t>
            </a:r>
            <a:r>
              <a:rPr lang="ru-RU" sz="1800" i="1" dirty="0" smtClean="0">
                <a:solidFill>
                  <a:schemeClr val="bg1"/>
                </a:solidFill>
                <a:latin typeface="Calibri"/>
              </a:rPr>
              <a:t>Мы называем это</a:t>
            </a:r>
            <a:r>
              <a:rPr lang="en-US" sz="1800" i="1" dirty="0" smtClean="0">
                <a:solidFill>
                  <a:schemeClr val="bg1"/>
                </a:solidFill>
                <a:latin typeface="Calibri"/>
              </a:rPr>
              <a:t> </a:t>
            </a:r>
            <a:r>
              <a:rPr lang="ru-RU" sz="1800" b="1" i="1" dirty="0">
                <a:solidFill>
                  <a:schemeClr val="bg1"/>
                </a:solidFill>
                <a:latin typeface="Calibri"/>
              </a:rPr>
              <a:t>Мембраны и </a:t>
            </a:r>
            <a:r>
              <a:rPr lang="ru-RU" sz="1800" b="1" i="1" dirty="0" smtClean="0">
                <a:solidFill>
                  <a:schemeClr val="bg1"/>
                </a:solidFill>
                <a:latin typeface="Calibri"/>
              </a:rPr>
              <a:t>технологии </a:t>
            </a:r>
            <a:r>
              <a:rPr lang="en-US" sz="1800" b="1" i="1" dirty="0" smtClean="0">
                <a:solidFill>
                  <a:schemeClr val="bg1"/>
                </a:solidFill>
                <a:latin typeface="Calibri"/>
              </a:rPr>
              <a:t>X-Flow.</a:t>
            </a:r>
            <a:endParaRPr lang="en-US" sz="1800" i="1" dirty="0">
              <a:solidFill>
                <a:schemeClr val="bg1"/>
              </a:solidFill>
              <a:latin typeface="Calibri"/>
            </a:endParaRPr>
          </a:p>
          <a:p>
            <a:pPr marL="0" indent="0">
              <a:spcBef>
                <a:spcPct val="50000"/>
              </a:spcBef>
              <a:buClr>
                <a:prstClr val="white">
                  <a:lumMod val="50000"/>
                </a:prstClr>
              </a:buClr>
            </a:pPr>
            <a:endParaRPr lang="en-US" sz="2000" b="1" dirty="0" smtClean="0">
              <a:solidFill>
                <a:schemeClr val="bg1"/>
              </a:solidFill>
              <a:latin typeface="Calibri"/>
            </a:endParaRPr>
          </a:p>
          <a:p>
            <a:pPr marL="0" indent="0">
              <a:spcBef>
                <a:spcPct val="50000"/>
              </a:spcBef>
              <a:buClr>
                <a:prstClr val="white">
                  <a:lumMod val="50000"/>
                </a:prstClr>
              </a:buClr>
            </a:pPr>
            <a:r>
              <a:rPr lang="ru-RU" sz="2000" b="1" dirty="0" smtClean="0">
                <a:solidFill>
                  <a:srgbClr val="0C3471"/>
                </a:solidFill>
                <a:latin typeface="Calibri"/>
              </a:rPr>
              <a:t>Преимущество мембран и технологий</a:t>
            </a:r>
            <a:endParaRPr lang="en-US" sz="2000" b="1" dirty="0">
              <a:solidFill>
                <a:srgbClr val="0C3471"/>
              </a:solidFill>
              <a:latin typeface="Calibri"/>
            </a:endParaRPr>
          </a:p>
          <a:p>
            <a:pPr marL="285750" indent="-285750">
              <a:spcBef>
                <a:spcPct val="50000"/>
              </a:spcBef>
              <a:buClr>
                <a:srgbClr val="0C3471"/>
              </a:buClr>
              <a:buFont typeface="Arial" panose="020B0604020202020204" pitchFamily="34" charset="0"/>
              <a:buChar char="•"/>
            </a:pPr>
            <a:r>
              <a:rPr lang="ru-RU" sz="1800" dirty="0" smtClean="0">
                <a:solidFill>
                  <a:srgbClr val="0C3471"/>
                </a:solidFill>
                <a:latin typeface="Calibri"/>
              </a:rPr>
              <a:t>Инжиниринг и риски сведены к минимуму</a:t>
            </a:r>
            <a:endParaRPr lang="en-US" sz="1800" dirty="0">
              <a:solidFill>
                <a:srgbClr val="0C3471"/>
              </a:solidFill>
              <a:latin typeface="Calibri"/>
            </a:endParaRPr>
          </a:p>
          <a:p>
            <a:pPr marL="285750" indent="-285750">
              <a:spcBef>
                <a:spcPct val="50000"/>
              </a:spcBef>
              <a:buClr>
                <a:srgbClr val="0C3471"/>
              </a:buClr>
              <a:buFont typeface="Arial" panose="020B0604020202020204" pitchFamily="34" charset="0"/>
              <a:buChar char="•"/>
            </a:pPr>
            <a:r>
              <a:rPr lang="ru-RU" sz="1800" dirty="0" smtClean="0">
                <a:solidFill>
                  <a:srgbClr val="0C3471"/>
                </a:solidFill>
                <a:latin typeface="Calibri"/>
              </a:rPr>
              <a:t>Оптимизация стоимости при расчете установки</a:t>
            </a:r>
            <a:endParaRPr lang="en-US" sz="1800" dirty="0">
              <a:solidFill>
                <a:srgbClr val="0C3471"/>
              </a:solidFill>
              <a:latin typeface="Calibri"/>
            </a:endParaRPr>
          </a:p>
          <a:p>
            <a:pPr marL="285750" indent="-285750">
              <a:spcBef>
                <a:spcPct val="50000"/>
              </a:spcBef>
              <a:buClr>
                <a:srgbClr val="0C3471"/>
              </a:buClr>
              <a:buFont typeface="Arial" panose="020B0604020202020204" pitchFamily="34" charset="0"/>
              <a:buChar char="•"/>
            </a:pPr>
            <a:r>
              <a:rPr lang="ru-RU" sz="1800" dirty="0" smtClean="0">
                <a:solidFill>
                  <a:srgbClr val="0C3471"/>
                </a:solidFill>
                <a:latin typeface="Calibri"/>
              </a:rPr>
              <a:t>Избежание дорогих по стоимости ошибок и изменений </a:t>
            </a:r>
          </a:p>
          <a:p>
            <a:pPr marL="0" indent="0">
              <a:spcBef>
                <a:spcPct val="50000"/>
              </a:spcBef>
              <a:buClr>
                <a:srgbClr val="0C3471"/>
              </a:buClr>
            </a:pPr>
            <a:r>
              <a:rPr lang="ru-RU" sz="1800" dirty="0" smtClean="0">
                <a:solidFill>
                  <a:srgbClr val="0C3471"/>
                </a:solidFill>
                <a:latin typeface="Calibri"/>
              </a:rPr>
              <a:t>во время выполнения работ</a:t>
            </a:r>
            <a:endParaRPr lang="en-US" sz="1800" dirty="0" smtClean="0">
              <a:solidFill>
                <a:srgbClr val="0C3471"/>
              </a:solidFill>
              <a:latin typeface="Calibri"/>
            </a:endParaRPr>
          </a:p>
          <a:p>
            <a:pPr marL="285750" indent="-285750">
              <a:spcBef>
                <a:spcPct val="50000"/>
              </a:spcBef>
              <a:buClr>
                <a:srgbClr val="0C3471"/>
              </a:buClr>
              <a:buFont typeface="Arial" panose="020B0604020202020204" pitchFamily="34" charset="0"/>
              <a:buChar char="•"/>
            </a:pPr>
            <a:r>
              <a:rPr lang="ru-RU" sz="1800" dirty="0" smtClean="0">
                <a:solidFill>
                  <a:srgbClr val="0C3471"/>
                </a:solidFill>
                <a:latin typeface="Calibri"/>
              </a:rPr>
              <a:t>Изначально верное осуществление проектов</a:t>
            </a:r>
            <a:endParaRPr lang="en-US" sz="1800" dirty="0">
              <a:solidFill>
                <a:srgbClr val="0C3471"/>
              </a:solidFill>
              <a:latin typeface="Calibri"/>
            </a:endParaRPr>
          </a:p>
          <a:p>
            <a:pPr marL="285750" indent="-285750">
              <a:spcBef>
                <a:spcPct val="50000"/>
              </a:spcBef>
              <a:buClr>
                <a:srgbClr val="0C3471"/>
              </a:buClr>
              <a:buFont typeface="Arial" panose="020B0604020202020204" pitchFamily="34" charset="0"/>
              <a:buChar char="•"/>
            </a:pPr>
            <a:r>
              <a:rPr lang="ru-RU" sz="1800" dirty="0" smtClean="0">
                <a:solidFill>
                  <a:srgbClr val="0C3471"/>
                </a:solidFill>
                <a:latin typeface="Calibri"/>
              </a:rPr>
              <a:t>Надежное плавное управление</a:t>
            </a:r>
            <a:endParaRPr lang="en-US" sz="1800" dirty="0">
              <a:solidFill>
                <a:srgbClr val="0C3471"/>
              </a:solidFill>
              <a:latin typeface="Calibri"/>
            </a:endParaRPr>
          </a:p>
          <a:p>
            <a:pPr marL="0" indent="0">
              <a:spcBef>
                <a:spcPct val="50000"/>
              </a:spcBef>
              <a:buClr>
                <a:prstClr val="white">
                  <a:lumMod val="50000"/>
                </a:prstClr>
              </a:buClr>
            </a:pPr>
            <a:endParaRPr lang="en-US" sz="1600" b="1" dirty="0">
              <a:solidFill>
                <a:schemeClr val="bg1"/>
              </a:solidFill>
              <a:latin typeface="Calibri"/>
            </a:endParaRPr>
          </a:p>
        </p:txBody>
      </p:sp>
      <p:pic>
        <p:nvPicPr>
          <p:cNvPr id="1028" name="Picture 4" descr="Pentair X-Flow - Membrane+ Approach supports OEMs and contractors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40521" y="2464028"/>
            <a:ext cx="2378982" cy="23789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00" y="6282304"/>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080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9FBC2468-54EE-4D8E-AAFD-389E7270F043}" type="slidenum">
              <a:rPr lang="en-US" smtClean="0">
                <a:solidFill>
                  <a:srgbClr val="FFFFFF"/>
                </a:solidFill>
              </a:rPr>
              <a:pPr>
                <a:defRPr/>
              </a:pPr>
              <a:t>8</a:t>
            </a:fld>
            <a:endParaRPr lang="en-US" dirty="0">
              <a:solidFill>
                <a:srgbClr val="FFFFFF"/>
              </a:solidFill>
            </a:endParaRPr>
          </a:p>
        </p:txBody>
      </p:sp>
      <p:sp>
        <p:nvSpPr>
          <p:cNvPr id="5" name="Title 1"/>
          <p:cNvSpPr txBox="1">
            <a:spLocks/>
          </p:cNvSpPr>
          <p:nvPr/>
        </p:nvSpPr>
        <p:spPr>
          <a:xfrm>
            <a:off x="876300" y="110047"/>
            <a:ext cx="7886700" cy="2400300"/>
          </a:xfrm>
          <a:prstGeom prst="rect">
            <a:avLst/>
          </a:prstGeom>
        </p:spPr>
        <p:txBody>
          <a:bodyPr anchor="b"/>
          <a:lstStyle>
            <a:lvl1pPr algn="l" defTabSz="457200" rtl="0" eaLnBrk="1" fontAlgn="base" hangingPunct="1">
              <a:lnSpc>
                <a:spcPts val="4700"/>
              </a:lnSpc>
              <a:spcBef>
                <a:spcPct val="0"/>
              </a:spcBef>
              <a:spcAft>
                <a:spcPct val="0"/>
              </a:spcAft>
              <a:defRPr sz="5400" cap="all" baseline="0">
                <a:solidFill>
                  <a:schemeClr val="bg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4800" b="1" kern="0" dirty="0">
                <a:solidFill>
                  <a:srgbClr val="FFFFFF"/>
                </a:solidFill>
              </a:rPr>
              <a:t>Направление инноваций</a:t>
            </a:r>
            <a:br>
              <a:rPr lang="ru-RU" sz="4800" b="1" kern="0" dirty="0">
                <a:solidFill>
                  <a:srgbClr val="FFFFFF"/>
                </a:solidFill>
              </a:rPr>
            </a:br>
            <a:r>
              <a:rPr lang="ru-RU" sz="3600" kern="0" dirty="0">
                <a:solidFill>
                  <a:srgbClr val="FFFFFF"/>
                </a:solidFill>
              </a:rPr>
              <a:t>1984 Инновационное предприятие x-flow</a:t>
            </a:r>
          </a:p>
        </p:txBody>
      </p:sp>
      <p:sp>
        <p:nvSpPr>
          <p:cNvPr id="6" name="Rectangle 5"/>
          <p:cNvSpPr/>
          <p:nvPr/>
        </p:nvSpPr>
        <p:spPr>
          <a:xfrm>
            <a:off x="1001713" y="2639812"/>
            <a:ext cx="7370761" cy="3462538"/>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600" dirty="0">
                <a:solidFill>
                  <a:srgbClr val="0C3471"/>
                </a:solidFill>
              </a:rPr>
              <a:t>2011 – </a:t>
            </a:r>
            <a:r>
              <a:rPr lang="ru-RU" sz="1600" dirty="0">
                <a:solidFill>
                  <a:srgbClr val="0C3471"/>
                </a:solidFill>
              </a:rPr>
              <a:t>Мировой лидер на рынке УФ</a:t>
            </a:r>
            <a:r>
              <a:rPr lang="nl-NL" sz="1600" dirty="0">
                <a:solidFill>
                  <a:srgbClr val="0C3471"/>
                </a:solidFill>
              </a:rPr>
              <a:t> </a:t>
            </a:r>
            <a:r>
              <a:rPr lang="ru-RU" sz="1600" dirty="0">
                <a:solidFill>
                  <a:srgbClr val="0C3471"/>
                </a:solidFill>
              </a:rPr>
              <a:t>по мнению</a:t>
            </a:r>
            <a:r>
              <a:rPr lang="nl-NL" sz="1600" dirty="0">
                <a:solidFill>
                  <a:srgbClr val="0C3471"/>
                </a:solidFill>
              </a:rPr>
              <a:t> GWI (35% </a:t>
            </a:r>
            <a:r>
              <a:rPr lang="ru-RU" sz="1600" dirty="0">
                <a:solidFill>
                  <a:srgbClr val="0C3471"/>
                </a:solidFill>
              </a:rPr>
              <a:t>Доля на рынке</a:t>
            </a:r>
            <a:r>
              <a:rPr lang="nl-NL" sz="1600" dirty="0">
                <a:solidFill>
                  <a:srgbClr val="0C3471"/>
                </a:solidFill>
              </a:rPr>
              <a:t>)</a:t>
            </a:r>
          </a:p>
          <a:p>
            <a:pPr>
              <a:lnSpc>
                <a:spcPct val="150000"/>
              </a:lnSpc>
            </a:pPr>
            <a:r>
              <a:rPr lang="nl-NL" sz="1600" dirty="0">
                <a:solidFill>
                  <a:srgbClr val="0C3471"/>
                </a:solidFill>
              </a:rPr>
              <a:t>2011 – </a:t>
            </a:r>
            <a:r>
              <a:rPr lang="ru-RU" sz="1600" dirty="0">
                <a:solidFill>
                  <a:srgbClr val="0C3471"/>
                </a:solidFill>
              </a:rPr>
              <a:t>Компания года по водным технологиям по мнению</a:t>
            </a:r>
            <a:r>
              <a:rPr lang="nl-NL" sz="1600" dirty="0">
                <a:solidFill>
                  <a:srgbClr val="0C3471"/>
                </a:solidFill>
              </a:rPr>
              <a:t> GWI</a:t>
            </a:r>
          </a:p>
          <a:p>
            <a:pPr>
              <a:lnSpc>
                <a:spcPct val="150000"/>
              </a:lnSpc>
            </a:pPr>
            <a:r>
              <a:rPr lang="nl-NL" sz="1600" dirty="0">
                <a:solidFill>
                  <a:srgbClr val="0C3471"/>
                </a:solidFill>
              </a:rPr>
              <a:t>2011 – </a:t>
            </a:r>
            <a:r>
              <a:rPr lang="ru-RU" sz="1600" dirty="0">
                <a:solidFill>
                  <a:srgbClr val="0C3471"/>
                </a:solidFill>
              </a:rPr>
              <a:t>Премия в области инноваций </a:t>
            </a:r>
            <a:r>
              <a:rPr lang="nl-NL" sz="1600" dirty="0">
                <a:solidFill>
                  <a:srgbClr val="0C3471"/>
                </a:solidFill>
              </a:rPr>
              <a:t>Aquatech </a:t>
            </a:r>
            <a:r>
              <a:rPr lang="ru-RU" sz="1600" dirty="0">
                <a:solidFill>
                  <a:srgbClr val="0C3471"/>
                </a:solidFill>
              </a:rPr>
              <a:t>за капиллярные и нано-мембраны</a:t>
            </a:r>
            <a:r>
              <a:rPr lang="nl-NL" sz="1600" dirty="0">
                <a:solidFill>
                  <a:srgbClr val="0C3471"/>
                </a:solidFill>
              </a:rPr>
              <a:t/>
            </a:r>
            <a:br>
              <a:rPr lang="nl-NL" sz="1600" dirty="0">
                <a:solidFill>
                  <a:srgbClr val="0C3471"/>
                </a:solidFill>
              </a:rPr>
            </a:br>
            <a:r>
              <a:rPr lang="nl-NL" sz="1600" dirty="0">
                <a:solidFill>
                  <a:srgbClr val="0C3471"/>
                </a:solidFill>
              </a:rPr>
              <a:t>2012 – HFS60 (</a:t>
            </a:r>
            <a:r>
              <a:rPr lang="ru-RU" sz="1600" dirty="0">
                <a:solidFill>
                  <a:srgbClr val="0C3471"/>
                </a:solidFill>
              </a:rPr>
              <a:t>Тонкая УФ для удаления коллоидного кремния</a:t>
            </a:r>
            <a:r>
              <a:rPr lang="nl-NL" sz="1600" dirty="0">
                <a:solidFill>
                  <a:srgbClr val="0C3471"/>
                </a:solidFill>
              </a:rPr>
              <a:t>)</a:t>
            </a:r>
          </a:p>
          <a:p>
            <a:pPr>
              <a:lnSpc>
                <a:spcPct val="150000"/>
              </a:lnSpc>
            </a:pPr>
            <a:r>
              <a:rPr lang="nl-NL" sz="1600" dirty="0">
                <a:solidFill>
                  <a:srgbClr val="0C3471"/>
                </a:solidFill>
              </a:rPr>
              <a:t>2013 – </a:t>
            </a:r>
            <a:r>
              <a:rPr lang="ru-RU" sz="1600" dirty="0">
                <a:solidFill>
                  <a:srgbClr val="0C3471"/>
                </a:solidFill>
              </a:rPr>
              <a:t>Премия в области инноваций </a:t>
            </a:r>
            <a:r>
              <a:rPr lang="nl-NL" sz="1600" dirty="0">
                <a:solidFill>
                  <a:srgbClr val="0C3471"/>
                </a:solidFill>
              </a:rPr>
              <a:t>Aquatech </a:t>
            </a:r>
            <a:r>
              <a:rPr lang="ru-RU" sz="1600" dirty="0">
                <a:solidFill>
                  <a:srgbClr val="0C3471"/>
                </a:solidFill>
              </a:rPr>
              <a:t> за анаэробный МБР</a:t>
            </a:r>
            <a:endParaRPr lang="nl-NL" sz="1600" dirty="0">
              <a:solidFill>
                <a:srgbClr val="0C3471"/>
              </a:solidFill>
            </a:endParaRPr>
          </a:p>
          <a:p>
            <a:pPr>
              <a:lnSpc>
                <a:spcPct val="150000"/>
              </a:lnSpc>
            </a:pPr>
            <a:r>
              <a:rPr lang="nl-NL" sz="1600" dirty="0">
                <a:solidFill>
                  <a:srgbClr val="0C3471"/>
                </a:solidFill>
              </a:rPr>
              <a:t>2013 – </a:t>
            </a:r>
            <a:r>
              <a:rPr lang="ru-RU" sz="1600" dirty="0">
                <a:solidFill>
                  <a:srgbClr val="0C3471"/>
                </a:solidFill>
              </a:rPr>
              <a:t>Блок </a:t>
            </a:r>
            <a:r>
              <a:rPr lang="nl-NL" sz="1600" dirty="0">
                <a:solidFill>
                  <a:srgbClr val="0C3471"/>
                </a:solidFill>
              </a:rPr>
              <a:t>X-line (</a:t>
            </a:r>
            <a:r>
              <a:rPr lang="ru-RU" sz="1600" dirty="0">
                <a:solidFill>
                  <a:srgbClr val="0C3471"/>
                </a:solidFill>
              </a:rPr>
              <a:t>Концепция конструируемой установки из мембранных модулей</a:t>
            </a:r>
            <a:r>
              <a:rPr lang="nl-NL" sz="1600" dirty="0">
                <a:solidFill>
                  <a:srgbClr val="0C3471"/>
                </a:solidFill>
              </a:rPr>
              <a:t>)</a:t>
            </a:r>
          </a:p>
          <a:p>
            <a:pPr>
              <a:lnSpc>
                <a:spcPct val="150000"/>
              </a:lnSpc>
            </a:pPr>
            <a:r>
              <a:rPr lang="nl-NL" sz="1600" dirty="0">
                <a:solidFill>
                  <a:srgbClr val="0C3471"/>
                </a:solidFill>
              </a:rPr>
              <a:t>2014 – HFW1000 (</a:t>
            </a:r>
            <a:r>
              <a:rPr lang="ru-RU" sz="1600" dirty="0">
                <a:solidFill>
                  <a:srgbClr val="0C3471"/>
                </a:solidFill>
              </a:rPr>
              <a:t>Половолоконная нанофильтрация для удаления органики</a:t>
            </a:r>
            <a:r>
              <a:rPr lang="nl-NL" sz="1600" dirty="0">
                <a:solidFill>
                  <a:srgbClr val="0C3471"/>
                </a:solidFill>
              </a:rPr>
              <a:t>) </a:t>
            </a:r>
            <a:endParaRPr lang="ru-RU" sz="1600" dirty="0" smtClean="0">
              <a:solidFill>
                <a:srgbClr val="0C3471"/>
              </a:solidFill>
            </a:endParaRPr>
          </a:p>
          <a:p>
            <a:pPr>
              <a:lnSpc>
                <a:spcPct val="150000"/>
              </a:lnSpc>
            </a:pPr>
            <a:r>
              <a:rPr lang="nl-NL" sz="1800" b="1" dirty="0" smtClean="0">
                <a:solidFill>
                  <a:srgbClr val="0C3471"/>
                </a:solidFill>
              </a:rPr>
              <a:t>2015 – </a:t>
            </a:r>
            <a:r>
              <a:rPr lang="ru-RU" sz="1800" b="1" dirty="0" smtClean="0">
                <a:solidFill>
                  <a:srgbClr val="0C3471"/>
                </a:solidFill>
              </a:rPr>
              <a:t>Технология </a:t>
            </a:r>
            <a:r>
              <a:rPr lang="nl-NL" sz="1800" b="1" dirty="0" smtClean="0">
                <a:solidFill>
                  <a:srgbClr val="0C3471"/>
                </a:solidFill>
              </a:rPr>
              <a:t>Helix </a:t>
            </a:r>
            <a:r>
              <a:rPr lang="ru-RU" sz="1800" b="1" dirty="0" smtClean="0">
                <a:solidFill>
                  <a:srgbClr val="0C3471"/>
                </a:solidFill>
              </a:rPr>
              <a:t>и</a:t>
            </a:r>
            <a:r>
              <a:rPr lang="nl-NL" sz="1800" b="1" dirty="0" smtClean="0">
                <a:solidFill>
                  <a:srgbClr val="0C3471"/>
                </a:solidFill>
              </a:rPr>
              <a:t> 12” Compact 75G</a:t>
            </a:r>
          </a:p>
        </p:txBody>
      </p:sp>
    </p:spTree>
    <p:extLst>
      <p:ext uri="{BB962C8B-B14F-4D97-AF65-F5344CB8AC3E}">
        <p14:creationId xmlns:p14="http://schemas.microsoft.com/office/powerpoint/2010/main" val="81715565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172" y="1703904"/>
            <a:ext cx="3121152" cy="1807464"/>
          </a:xfrm>
          <a:prstGeom prst="rect">
            <a:avLst/>
          </a:prstGeom>
        </p:spPr>
      </p:pic>
      <p:pic>
        <p:nvPicPr>
          <p:cNvPr id="17" name="Content Placeholder 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1840421"/>
            <a:ext cx="2608879" cy="1474279"/>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9</a:t>
            </a:fld>
            <a:endParaRPr lang="en-US" dirty="0">
              <a:solidFill>
                <a:srgbClr val="0C3471"/>
              </a:solidFill>
            </a:endParaRPr>
          </a:p>
        </p:txBody>
      </p:sp>
      <p:sp>
        <p:nvSpPr>
          <p:cNvPr id="4" name="Content Placeholder 3"/>
          <p:cNvSpPr>
            <a:spLocks noGrp="1"/>
          </p:cNvSpPr>
          <p:nvPr>
            <p:ph sz="quarter" idx="15"/>
          </p:nvPr>
        </p:nvSpPr>
        <p:spPr/>
        <p:txBody>
          <a:bodyPr/>
          <a:lstStyle/>
          <a:p>
            <a:endParaRPr lang="nl-NL" b="1" dirty="0" smtClean="0"/>
          </a:p>
          <a:p>
            <a:endParaRPr lang="nl-NL" dirty="0"/>
          </a:p>
          <a:p>
            <a:endParaRPr lang="nl-NL" dirty="0" smtClean="0"/>
          </a:p>
          <a:p>
            <a:endParaRPr lang="nl-NL" dirty="0"/>
          </a:p>
          <a:p>
            <a:r>
              <a:rPr lang="ru-RU" cap="none" dirty="0"/>
              <a:t>Технология </a:t>
            </a:r>
            <a:r>
              <a:rPr lang="en-US" cap="none" dirty="0"/>
              <a:t>helix</a:t>
            </a:r>
            <a:r>
              <a:rPr lang="ru-RU" cap="none" dirty="0"/>
              <a:t> это спирально намотанный рубчик на стенке мембраны, который выполняет функцию турбулизатора потока</a:t>
            </a:r>
            <a:r>
              <a:rPr lang="en-US" cap="none" dirty="0"/>
              <a:t>. </a:t>
            </a:r>
            <a:r>
              <a:rPr lang="ru-RU" cap="none" dirty="0"/>
              <a:t>Благодаря более эффективному удалению кека при более низких скоростях тангенциального потока, выход увеличивается до 60%</a:t>
            </a:r>
            <a:r>
              <a:rPr lang="en-US" cap="none" dirty="0"/>
              <a:t>. </a:t>
            </a:r>
            <a:r>
              <a:rPr lang="ru-RU" cap="none" dirty="0"/>
              <a:t>Технология-прорыв в </a:t>
            </a:r>
            <a:r>
              <a:rPr lang="ru-RU" b="1" cap="none" dirty="0"/>
              <a:t>трубчатых</a:t>
            </a:r>
            <a:r>
              <a:rPr lang="ru-RU" cap="none" dirty="0"/>
              <a:t> мембранах</a:t>
            </a:r>
            <a:r>
              <a:rPr lang="en-US" cap="none" dirty="0"/>
              <a:t>. </a:t>
            </a:r>
          </a:p>
          <a:p>
            <a:endParaRPr lang="nl-NL" dirty="0"/>
          </a:p>
        </p:txBody>
      </p:sp>
      <p:sp>
        <p:nvSpPr>
          <p:cNvPr id="5" name="Content Placeholder 4"/>
          <p:cNvSpPr>
            <a:spLocks noGrp="1"/>
          </p:cNvSpPr>
          <p:nvPr>
            <p:ph sz="quarter" idx="16"/>
          </p:nvPr>
        </p:nvSpPr>
        <p:spPr/>
        <p:txBody>
          <a:bodyPr/>
          <a:lstStyle/>
          <a:p>
            <a:endParaRPr lang="en-US" dirty="0" smtClean="0"/>
          </a:p>
          <a:p>
            <a:endParaRPr lang="en-US" dirty="0" smtClean="0"/>
          </a:p>
          <a:p>
            <a:endParaRPr lang="en-US" dirty="0" smtClean="0"/>
          </a:p>
          <a:p>
            <a:endParaRPr lang="en-US" dirty="0" smtClean="0"/>
          </a:p>
          <a:p>
            <a:r>
              <a:rPr lang="en-US" cap="none" dirty="0"/>
              <a:t>X-line </a:t>
            </a:r>
            <a:r>
              <a:rPr lang="ru-RU" cap="none" dirty="0"/>
              <a:t>это революция в проектировании блоков для капиллярных мембран</a:t>
            </a:r>
            <a:r>
              <a:rPr lang="en-US" cap="none" dirty="0"/>
              <a:t>. </a:t>
            </a:r>
            <a:r>
              <a:rPr lang="ru-RU" cap="none" dirty="0"/>
              <a:t>Конструируемая система</a:t>
            </a:r>
            <a:r>
              <a:rPr lang="en-US" cap="none" dirty="0"/>
              <a:t> x-line </a:t>
            </a:r>
            <a:r>
              <a:rPr lang="ru-RU" cap="none" dirty="0"/>
              <a:t>исключает инжиниринг и управление проектом</a:t>
            </a:r>
            <a:r>
              <a:rPr lang="en-US" cap="none" dirty="0"/>
              <a:t>, </a:t>
            </a:r>
            <a:r>
              <a:rPr lang="ru-RU" cap="none" dirty="0"/>
              <a:t>в то время как интеллектуальный дизайн и запатентованные крышки</a:t>
            </a:r>
            <a:r>
              <a:rPr lang="en-US" cap="none" dirty="0"/>
              <a:t> </a:t>
            </a:r>
            <a:r>
              <a:rPr lang="en-US" b="1" cap="none" dirty="0" err="1" smtClean="0"/>
              <a:t>Optiflow</a:t>
            </a:r>
            <a:r>
              <a:rPr lang="en-US" b="1" cap="none" baseline="30000" dirty="0" smtClean="0"/>
              <a:t>©</a:t>
            </a:r>
            <a:r>
              <a:rPr lang="en-US" b="1" cap="none" dirty="0" smtClean="0"/>
              <a:t> headers</a:t>
            </a:r>
            <a:r>
              <a:rPr lang="en-US" cap="none" dirty="0" smtClean="0"/>
              <a:t> </a:t>
            </a:r>
            <a:r>
              <a:rPr lang="ru-RU" cap="none" dirty="0"/>
              <a:t>оптимизированы для требуемых потоков подачи и производительности</a:t>
            </a:r>
            <a:r>
              <a:rPr lang="en-US" cap="none" dirty="0"/>
              <a:t>. </a:t>
            </a:r>
          </a:p>
          <a:p>
            <a:endParaRPr lang="en-US" cap="none" dirty="0"/>
          </a:p>
        </p:txBody>
      </p:sp>
      <p:sp>
        <p:nvSpPr>
          <p:cNvPr id="6" name="Content Placeholder 5"/>
          <p:cNvSpPr>
            <a:spLocks noGrp="1"/>
          </p:cNvSpPr>
          <p:nvPr>
            <p:ph sz="quarter" idx="17"/>
          </p:nvPr>
        </p:nvSpPr>
        <p:spPr/>
        <p:txBody>
          <a:bodyPr/>
          <a:lstStyle/>
          <a:p>
            <a:endParaRPr lang="nl-NL" dirty="0" smtClean="0"/>
          </a:p>
          <a:p>
            <a:endParaRPr lang="nl-NL" dirty="0"/>
          </a:p>
          <a:p>
            <a:endParaRPr lang="nl-NL" dirty="0" smtClean="0"/>
          </a:p>
          <a:p>
            <a:endParaRPr lang="nl-NL" dirty="0"/>
          </a:p>
          <a:p>
            <a:r>
              <a:rPr lang="ru-RU" cap="none" dirty="0"/>
              <a:t>Модуль</a:t>
            </a:r>
            <a:r>
              <a:rPr lang="nl-NL" cap="none" dirty="0"/>
              <a:t> 75G Helix </a:t>
            </a:r>
            <a:r>
              <a:rPr lang="ru-RU" cap="none" dirty="0"/>
              <a:t> - это новая рабочая лошадка в семействе мембран</a:t>
            </a:r>
            <a:r>
              <a:rPr lang="nl-NL" cap="none" dirty="0"/>
              <a:t> Compact.  </a:t>
            </a:r>
            <a:r>
              <a:rPr lang="ru-RU" cap="none" dirty="0"/>
              <a:t>Усиленный стекловолоконный модуль  диаметром </a:t>
            </a:r>
            <a:r>
              <a:rPr lang="nl-NL" cap="none" dirty="0"/>
              <a:t>12”</a:t>
            </a:r>
            <a:r>
              <a:rPr lang="ru-RU" cap="none" dirty="0"/>
              <a:t>для экстремальных задач, таких как очистка пластовых вод</a:t>
            </a:r>
            <a:r>
              <a:rPr lang="nl-NL" cap="none" dirty="0"/>
              <a:t>.</a:t>
            </a:r>
            <a:r>
              <a:rPr lang="ru-RU" cap="none" dirty="0"/>
              <a:t> Учитывая уникальный дизайн</a:t>
            </a:r>
            <a:r>
              <a:rPr lang="nl-NL" cap="none" dirty="0"/>
              <a:t> 75G </a:t>
            </a:r>
            <a:r>
              <a:rPr lang="ru-RU" cap="none" dirty="0"/>
              <a:t>он ограничивает затраты на конструирование путем использования в модуле технологии</a:t>
            </a:r>
            <a:r>
              <a:rPr lang="nl-NL" cap="none" dirty="0"/>
              <a:t> Helix</a:t>
            </a:r>
          </a:p>
        </p:txBody>
      </p:sp>
      <p:sp>
        <p:nvSpPr>
          <p:cNvPr id="8" name="Title 7"/>
          <p:cNvSpPr>
            <a:spLocks noGrp="1"/>
          </p:cNvSpPr>
          <p:nvPr>
            <p:ph type="title"/>
          </p:nvPr>
        </p:nvSpPr>
        <p:spPr>
          <a:xfrm>
            <a:off x="82956" y="96838"/>
            <a:ext cx="8744988" cy="609600"/>
          </a:xfrm>
        </p:spPr>
        <p:txBody>
          <a:bodyPr/>
          <a:lstStyle/>
          <a:p>
            <a:r>
              <a:rPr lang="ru-RU" b="1" dirty="0"/>
              <a:t>Недавние инновации </a:t>
            </a:r>
            <a:r>
              <a:rPr lang="nl-NL" b="1" dirty="0"/>
              <a:t>X-FLOW </a:t>
            </a:r>
          </a:p>
        </p:txBody>
      </p:sp>
      <p:sp>
        <p:nvSpPr>
          <p:cNvPr id="11" name="Text Placeholder 10"/>
          <p:cNvSpPr>
            <a:spLocks noGrp="1"/>
          </p:cNvSpPr>
          <p:nvPr>
            <p:ph type="body" sz="quarter" idx="21"/>
          </p:nvPr>
        </p:nvSpPr>
        <p:spPr/>
        <p:txBody>
          <a:bodyPr/>
          <a:lstStyle/>
          <a:p>
            <a:r>
              <a:rPr lang="nl-NL" sz="2400" dirty="0" smtClean="0">
                <a:solidFill>
                  <a:schemeClr val="accent1"/>
                </a:solidFill>
              </a:rPr>
              <a:t>Helix</a:t>
            </a:r>
            <a:endParaRPr lang="nl-NL" sz="2400" dirty="0">
              <a:solidFill>
                <a:schemeClr val="accent1"/>
              </a:solidFill>
            </a:endParaRPr>
          </a:p>
        </p:txBody>
      </p:sp>
      <p:sp>
        <p:nvSpPr>
          <p:cNvPr id="12" name="Text Placeholder 11"/>
          <p:cNvSpPr>
            <a:spLocks noGrp="1"/>
          </p:cNvSpPr>
          <p:nvPr>
            <p:ph type="body" sz="quarter" idx="22"/>
          </p:nvPr>
        </p:nvSpPr>
        <p:spPr/>
        <p:txBody>
          <a:bodyPr/>
          <a:lstStyle/>
          <a:p>
            <a:r>
              <a:rPr lang="nl-NL" sz="2400" dirty="0" smtClean="0">
                <a:solidFill>
                  <a:schemeClr val="accent1"/>
                </a:solidFill>
              </a:rPr>
              <a:t>X-line</a:t>
            </a:r>
            <a:endParaRPr lang="nl-NL" sz="2400" dirty="0">
              <a:solidFill>
                <a:schemeClr val="accent1"/>
              </a:solidFill>
            </a:endParaRPr>
          </a:p>
        </p:txBody>
      </p:sp>
      <p:sp>
        <p:nvSpPr>
          <p:cNvPr id="13" name="Text Placeholder 12"/>
          <p:cNvSpPr>
            <a:spLocks noGrp="1"/>
          </p:cNvSpPr>
          <p:nvPr>
            <p:ph type="body" sz="quarter" idx="23"/>
          </p:nvPr>
        </p:nvSpPr>
        <p:spPr/>
        <p:txBody>
          <a:bodyPr/>
          <a:lstStyle/>
          <a:p>
            <a:r>
              <a:rPr lang="nl-NL" sz="2400" dirty="0" smtClean="0">
                <a:solidFill>
                  <a:schemeClr val="accent1"/>
                </a:solidFill>
              </a:rPr>
              <a:t>Compact 75G</a:t>
            </a:r>
            <a:endParaRPr lang="nl-NL" sz="2400" dirty="0">
              <a:solidFill>
                <a:schemeClr val="accent1"/>
              </a:solidFill>
            </a:endParaRPr>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308334" y="1840420"/>
            <a:ext cx="2062242" cy="1567089"/>
          </a:xfrm>
          <a:prstGeom prst="rect">
            <a:avLst/>
          </a:prstGeom>
        </p:spPr>
      </p:pic>
      <p:pic>
        <p:nvPicPr>
          <p:cNvPr id="9" name="Picture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5769" r="16720"/>
          <a:stretch/>
        </p:blipFill>
        <p:spPr>
          <a:xfrm>
            <a:off x="7894167" y="2467932"/>
            <a:ext cx="952818" cy="939577"/>
          </a:xfrm>
          <a:prstGeom prst="rect">
            <a:avLst/>
          </a:prstGeom>
        </p:spPr>
      </p:pic>
      <p:cxnSp>
        <p:nvCxnSpPr>
          <p:cNvPr id="16" name="Straight Connector 15"/>
          <p:cNvCxnSpPr/>
          <p:nvPr/>
        </p:nvCxnSpPr>
        <p:spPr>
          <a:xfrm>
            <a:off x="3062733" y="1297211"/>
            <a:ext cx="0" cy="3878946"/>
          </a:xfrm>
          <a:prstGeom prst="line">
            <a:avLst/>
          </a:prstGeom>
          <a:ln>
            <a:solidFill>
              <a:srgbClr val="64A70B"/>
            </a:solidFill>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196849" y="1278523"/>
            <a:ext cx="2734129"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smtClean="0">
                <a:solidFill>
                  <a:srgbClr val="FFFFFF"/>
                </a:solidFill>
                <a:cs typeface="Arial" panose="020B0604020202020204" pitchFamily="34" charset="0"/>
              </a:rPr>
              <a:t>HELIX</a:t>
            </a:r>
            <a:endParaRPr lang="nl-NL" sz="2000" b="1" dirty="0">
              <a:solidFill>
                <a:srgbClr val="FFFFFF"/>
              </a:solidFill>
              <a:cs typeface="Arial" panose="020B0604020202020204" pitchFamily="34" charset="0"/>
            </a:endParaRPr>
          </a:p>
        </p:txBody>
      </p:sp>
      <p:sp>
        <p:nvSpPr>
          <p:cNvPr id="19" name="Rounded Rectangle 18"/>
          <p:cNvSpPr/>
          <p:nvPr/>
        </p:nvSpPr>
        <p:spPr>
          <a:xfrm>
            <a:off x="3203848" y="1278523"/>
            <a:ext cx="2734129"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smtClean="0">
                <a:solidFill>
                  <a:srgbClr val="FFFFFF"/>
                </a:solidFill>
                <a:cs typeface="Arial" panose="020B0604020202020204" pitchFamily="34" charset="0"/>
              </a:rPr>
              <a:t>X-LINE</a:t>
            </a:r>
            <a:endParaRPr lang="nl-NL" sz="2000" b="1" dirty="0">
              <a:solidFill>
                <a:srgbClr val="FFFFFF"/>
              </a:solidFill>
              <a:cs typeface="Arial" panose="020B0604020202020204" pitchFamily="34" charset="0"/>
            </a:endParaRPr>
          </a:p>
        </p:txBody>
      </p:sp>
      <p:cxnSp>
        <p:nvCxnSpPr>
          <p:cNvPr id="20" name="Straight Connector 19"/>
          <p:cNvCxnSpPr/>
          <p:nvPr/>
        </p:nvCxnSpPr>
        <p:spPr>
          <a:xfrm>
            <a:off x="6091684" y="1297211"/>
            <a:ext cx="0" cy="3878946"/>
          </a:xfrm>
          <a:prstGeom prst="line">
            <a:avLst/>
          </a:prstGeom>
          <a:ln>
            <a:solidFill>
              <a:srgbClr val="64A70B"/>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6240963" y="1278523"/>
            <a:ext cx="2734129"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smtClean="0">
                <a:solidFill>
                  <a:srgbClr val="FFFFFF"/>
                </a:solidFill>
                <a:cs typeface="Arial" panose="020B0604020202020204" pitchFamily="34" charset="0"/>
              </a:rPr>
              <a:t>COMPACT 75G</a:t>
            </a:r>
            <a:endParaRPr lang="nl-NL" sz="2000" b="1" dirty="0">
              <a:solidFill>
                <a:srgbClr val="FFFFFF"/>
              </a:solidFill>
              <a:cs typeface="Arial" panose="020B0604020202020204" pitchFamily="34" charset="0"/>
            </a:endParaRPr>
          </a:p>
        </p:txBody>
      </p:sp>
    </p:spTree>
    <p:extLst>
      <p:ext uri="{BB962C8B-B14F-4D97-AF65-F5344CB8AC3E}">
        <p14:creationId xmlns:p14="http://schemas.microsoft.com/office/powerpoint/2010/main" val="137498375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p:cNvSpPr>
            <a:spLocks noGrp="1"/>
          </p:cNvSpPr>
          <p:nvPr>
            <p:ph type="title"/>
          </p:nvPr>
        </p:nvSpPr>
        <p:spPr/>
        <p:txBody>
          <a:bodyPr/>
          <a:lstStyle/>
          <a:p>
            <a:endParaRPr lang="nl-NL" dirty="0"/>
          </a:p>
        </p:txBody>
      </p:sp>
      <p:sp>
        <p:nvSpPr>
          <p:cNvPr id="3" name="Content Placeholder 2"/>
          <p:cNvSpPr>
            <a:spLocks noGrp="1"/>
          </p:cNvSpPr>
          <p:nvPr>
            <p:ph idx="1"/>
          </p:nvPr>
        </p:nvSpPr>
        <p:spPr/>
        <p:txBody>
          <a:bodyPr/>
          <a:lstStyle/>
          <a:p>
            <a:endParaRPr lang="nl-NL" dirty="0"/>
          </a:p>
        </p:txBody>
      </p:sp>
      <p:sp>
        <p:nvSpPr>
          <p:cNvPr id="4" name="Text Placeholder 3"/>
          <p:cNvSpPr>
            <a:spLocks noGrp="1"/>
          </p:cNvSpPr>
          <p:nvPr>
            <p:ph type="body" sz="quarter" idx="11"/>
          </p:nvPr>
        </p:nvSpPr>
        <p:spPr/>
        <p:txBody>
          <a:bodyPr/>
          <a:lstStyle/>
          <a:p>
            <a:endParaRPr lang="nl-NL" dirty="0"/>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pPr>
                <a:defRPr/>
              </a:pPr>
              <a:t>10</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5972" b="3740"/>
          <a:stretch/>
        </p:blipFill>
        <p:spPr bwMode="auto">
          <a:xfrm>
            <a:off x="0" y="23566"/>
            <a:ext cx="9144000" cy="6834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007150" y="65988"/>
            <a:ext cx="3883843" cy="5745636"/>
          </a:xfrm>
          <a:prstGeom prst="rect">
            <a:avLst/>
          </a:prstGeom>
          <a:noFill/>
          <a:ln w="38100">
            <a:solidFill>
              <a:srgbClr val="0C34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tangle 6"/>
          <p:cNvSpPr/>
          <p:nvPr/>
        </p:nvSpPr>
        <p:spPr>
          <a:xfrm>
            <a:off x="5844617" y="1244340"/>
            <a:ext cx="2070658" cy="1178350"/>
          </a:xfrm>
          <a:prstGeom prst="rect">
            <a:avLst/>
          </a:prstGeom>
          <a:solidFill>
            <a:schemeClr val="bg1"/>
          </a:solidFill>
          <a:ln w="38100">
            <a:solidFill>
              <a:srgbClr val="0C3471"/>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0C3471"/>
                </a:solidFill>
              </a:rPr>
              <a:t>СПЕКТР ФИЛЬТРАЦИИ </a:t>
            </a:r>
            <a:r>
              <a:rPr lang="nl-NL" b="1" dirty="0" smtClean="0">
                <a:solidFill>
                  <a:srgbClr val="0C3471"/>
                </a:solidFill>
              </a:rPr>
              <a:t>X-FLOW</a:t>
            </a:r>
            <a:endParaRPr lang="nl-NL" b="1" dirty="0">
              <a:solidFill>
                <a:srgbClr val="0C3471"/>
              </a:solidFill>
            </a:endParaRPr>
          </a:p>
        </p:txBody>
      </p:sp>
    </p:spTree>
    <p:extLst>
      <p:ext uri="{BB962C8B-B14F-4D97-AF65-F5344CB8AC3E}">
        <p14:creationId xmlns:p14="http://schemas.microsoft.com/office/powerpoint/2010/main" val="1303718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7580" b="20742"/>
          <a:stretch/>
        </p:blipFill>
        <p:spPr bwMode="auto">
          <a:xfrm>
            <a:off x="100208" y="1007784"/>
            <a:ext cx="9043792" cy="5092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quarter" idx="11"/>
          </p:nvPr>
        </p:nvSpPr>
        <p:spPr/>
        <p:txBody>
          <a:bodyPr/>
          <a:lstStyle/>
          <a:p>
            <a:pPr marL="0" indent="0">
              <a:buNone/>
            </a:pPr>
            <a:r>
              <a:rPr lang="ru-RU" dirty="0" smtClean="0">
                <a:solidFill>
                  <a:schemeClr val="tx2"/>
                </a:solidFill>
              </a:rPr>
              <a:t>Трубчатые и капиллярные мембраны</a:t>
            </a:r>
            <a:endParaRPr lang="en-US" dirty="0">
              <a:solidFill>
                <a:schemeClr val="tx2"/>
              </a:solidFill>
            </a:endParaRPr>
          </a:p>
        </p:txBody>
      </p:sp>
      <p:sp>
        <p:nvSpPr>
          <p:cNvPr id="5" name="Slide Number Placeholder 4"/>
          <p:cNvSpPr>
            <a:spLocks noGrp="1"/>
          </p:cNvSpPr>
          <p:nvPr>
            <p:ph type="sldNum" sz="quarter" idx="4294967295"/>
          </p:nvPr>
        </p:nvSpPr>
        <p:spPr>
          <a:xfrm>
            <a:off x="6895929" y="6597650"/>
            <a:ext cx="2133600" cy="180975"/>
          </a:xfrm>
          <a:prstGeom prst="rect">
            <a:avLst/>
          </a:prstGeom>
        </p:spPr>
        <p:txBody>
          <a:bodyPr/>
          <a:lstStyle/>
          <a:p>
            <a:pPr>
              <a:defRPr/>
            </a:pPr>
            <a:fld id="{9FBC2468-54EE-4D8E-AAFD-389E7270F043}" type="slidenum">
              <a:rPr lang="en-US" smtClean="0"/>
              <a:pPr>
                <a:defRPr/>
              </a:pPr>
              <a:t>11</a:t>
            </a:fld>
            <a:endParaRPr lang="en-US" dirty="0"/>
          </a:p>
        </p:txBody>
      </p:sp>
      <p:sp>
        <p:nvSpPr>
          <p:cNvPr id="11" name="Title 1"/>
          <p:cNvSpPr>
            <a:spLocks noGrp="1"/>
          </p:cNvSpPr>
          <p:nvPr>
            <p:ph type="title"/>
          </p:nvPr>
        </p:nvSpPr>
        <p:spPr>
          <a:xfrm>
            <a:off x="133005" y="55742"/>
            <a:ext cx="9010995" cy="609600"/>
          </a:xfrm>
        </p:spPr>
        <p:txBody>
          <a:bodyPr/>
          <a:lstStyle/>
          <a:p>
            <a:r>
              <a:rPr lang="ru-RU" b="1" dirty="0" err="1" smtClean="0"/>
              <a:t>Ультрафильтрационные</a:t>
            </a:r>
            <a:r>
              <a:rPr lang="ru-RU" b="1" dirty="0" smtClean="0"/>
              <a:t> мембраны </a:t>
            </a:r>
            <a:r>
              <a:rPr lang="nl-NL" b="1" dirty="0" smtClean="0"/>
              <a:t>X-FLOW</a:t>
            </a:r>
            <a:endParaRPr lang="en-US" b="1" dirty="0"/>
          </a:p>
        </p:txBody>
      </p:sp>
      <p:sp>
        <p:nvSpPr>
          <p:cNvPr id="2" name="Rectangle 1"/>
          <p:cNvSpPr/>
          <p:nvPr/>
        </p:nvSpPr>
        <p:spPr>
          <a:xfrm>
            <a:off x="296392" y="1736334"/>
            <a:ext cx="6137656" cy="1963072"/>
          </a:xfrm>
          <a:prstGeom prst="rect">
            <a:avLst/>
          </a:prstGeom>
          <a:gradFill flip="none" rotWithShape="1">
            <a:gsLst>
              <a:gs pos="0">
                <a:srgbClr val="002060"/>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tangle 9"/>
          <p:cNvSpPr/>
          <p:nvPr/>
        </p:nvSpPr>
        <p:spPr>
          <a:xfrm>
            <a:off x="302742" y="1736334"/>
            <a:ext cx="8471388" cy="196307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tangle 11"/>
          <p:cNvSpPr/>
          <p:nvPr/>
        </p:nvSpPr>
        <p:spPr>
          <a:xfrm>
            <a:off x="302742" y="3719247"/>
            <a:ext cx="8471388" cy="1309954"/>
          </a:xfrm>
          <a:prstGeom prst="rect">
            <a:avLst/>
          </a:prstGeom>
          <a:no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tangle 12"/>
          <p:cNvSpPr/>
          <p:nvPr/>
        </p:nvSpPr>
        <p:spPr>
          <a:xfrm rot="10800000">
            <a:off x="2636474" y="3719245"/>
            <a:ext cx="6137656" cy="1309956"/>
          </a:xfrm>
          <a:prstGeom prst="rect">
            <a:avLst/>
          </a:prstGeom>
          <a:gradFill flip="none" rotWithShape="1">
            <a:gsLst>
              <a:gs pos="0">
                <a:srgbClr val="339933"/>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xtBox 2"/>
          <p:cNvSpPr txBox="1"/>
          <p:nvPr/>
        </p:nvSpPr>
        <p:spPr>
          <a:xfrm>
            <a:off x="473545" y="1910395"/>
            <a:ext cx="4037003" cy="1200329"/>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latin typeface="+mj-lt"/>
              </a:rPr>
              <a:t>Трубчатые мембраны для очистки</a:t>
            </a:r>
          </a:p>
          <a:p>
            <a:r>
              <a:rPr lang="ru-RU" sz="2000" b="1" dirty="0" smtClean="0">
                <a:solidFill>
                  <a:schemeClr val="bg1"/>
                </a:solidFill>
                <a:effectLst>
                  <a:outerShdw blurRad="38100" dist="38100" dir="2700000" algn="tl">
                    <a:srgbClr val="000000">
                      <a:alpha val="43137"/>
                    </a:srgbClr>
                  </a:outerShdw>
                </a:effectLst>
                <a:latin typeface="+mj-lt"/>
              </a:rPr>
              <a:t> сильнозагрязненной воды</a:t>
            </a:r>
            <a:endParaRPr lang="en-US" sz="2000" b="1" dirty="0" smtClean="0">
              <a:solidFill>
                <a:schemeClr val="bg1"/>
              </a:solidFill>
              <a:effectLst>
                <a:outerShdw blurRad="38100" dist="38100" dir="2700000" algn="tl">
                  <a:srgbClr val="000000">
                    <a:alpha val="43137"/>
                  </a:srgbClr>
                </a:outerShdw>
              </a:effectLst>
              <a:latin typeface="+mj-lt"/>
            </a:endParaRPr>
          </a:p>
          <a:p>
            <a:r>
              <a:rPr lang="en-US" sz="1600" b="1" dirty="0" smtClean="0">
                <a:solidFill>
                  <a:schemeClr val="bg1"/>
                </a:solidFill>
                <a:effectLst>
                  <a:outerShdw blurRad="38100" dist="38100" dir="2700000" algn="tl">
                    <a:srgbClr val="000000">
                      <a:alpha val="43137"/>
                    </a:srgbClr>
                  </a:outerShdw>
                </a:effectLst>
                <a:latin typeface="+mj-lt"/>
              </a:rPr>
              <a:t>(</a:t>
            </a:r>
            <a:r>
              <a:rPr lang="ru-RU" sz="1600" b="1" dirty="0" smtClean="0">
                <a:solidFill>
                  <a:schemeClr val="bg1"/>
                </a:solidFill>
                <a:effectLst>
                  <a:outerShdw blurRad="38100" dist="38100" dir="2700000" algn="tl">
                    <a:srgbClr val="000000">
                      <a:alpha val="43137"/>
                    </a:srgbClr>
                  </a:outerShdw>
                </a:effectLst>
                <a:latin typeface="+mj-lt"/>
              </a:rPr>
              <a:t>Высокомутные, вязкие </a:t>
            </a:r>
          </a:p>
          <a:p>
            <a:r>
              <a:rPr lang="ru-RU" sz="1600" b="1" dirty="0" smtClean="0">
                <a:solidFill>
                  <a:schemeClr val="bg1"/>
                </a:solidFill>
                <a:effectLst>
                  <a:outerShdw blurRad="38100" dist="38100" dir="2700000" algn="tl">
                    <a:srgbClr val="000000">
                      <a:alpha val="43137"/>
                    </a:srgbClr>
                  </a:outerShdw>
                </a:effectLst>
                <a:latin typeface="+mj-lt"/>
              </a:rPr>
              <a:t>или нефтесодержащие воды)</a:t>
            </a:r>
            <a:endParaRPr lang="nl-NL" sz="1600" b="1" dirty="0">
              <a:solidFill>
                <a:schemeClr val="bg1"/>
              </a:solidFill>
              <a:effectLst>
                <a:outerShdw blurRad="38100" dist="38100" dir="2700000" algn="tl">
                  <a:srgbClr val="000000">
                    <a:alpha val="43137"/>
                  </a:srgbClr>
                </a:outerShdw>
              </a:effectLst>
              <a:latin typeface="+mj-lt"/>
            </a:endParaRPr>
          </a:p>
        </p:txBody>
      </p:sp>
      <p:sp>
        <p:nvSpPr>
          <p:cNvPr id="14" name="TextBox 13"/>
          <p:cNvSpPr txBox="1"/>
          <p:nvPr/>
        </p:nvSpPr>
        <p:spPr>
          <a:xfrm>
            <a:off x="4018084" y="3802311"/>
            <a:ext cx="4756046" cy="954107"/>
          </a:xfrm>
          <a:prstGeom prst="rect">
            <a:avLst/>
          </a:prstGeom>
          <a:noFill/>
        </p:spPr>
        <p:txBody>
          <a:bodyPr wrap="none" rtlCol="0">
            <a:spAutoFit/>
          </a:bodyPr>
          <a:lstStyle/>
          <a:p>
            <a:pPr algn="r"/>
            <a:r>
              <a:rPr lang="ru-RU" sz="2000" b="1" dirty="0" smtClean="0">
                <a:solidFill>
                  <a:schemeClr val="bg1"/>
                </a:solidFill>
                <a:effectLst>
                  <a:outerShdw blurRad="38100" dist="38100" dir="2700000" algn="tl">
                    <a:srgbClr val="000000">
                      <a:alpha val="43137"/>
                    </a:srgbClr>
                  </a:outerShdw>
                </a:effectLst>
                <a:latin typeface="+mj-lt"/>
              </a:rPr>
              <a:t>Половолоконные мембраны </a:t>
            </a:r>
          </a:p>
          <a:p>
            <a:pPr algn="r"/>
            <a:r>
              <a:rPr lang="ru-RU" sz="2000" b="1" dirty="0" smtClean="0">
                <a:solidFill>
                  <a:schemeClr val="bg1"/>
                </a:solidFill>
                <a:effectLst>
                  <a:outerShdw blurRad="38100" dist="38100" dir="2700000" algn="tl">
                    <a:srgbClr val="000000">
                      <a:alpha val="43137"/>
                    </a:srgbClr>
                  </a:outerShdw>
                </a:effectLst>
                <a:latin typeface="+mj-lt"/>
              </a:rPr>
              <a:t>для очистки слабозагрязненной воды</a:t>
            </a:r>
            <a:r>
              <a:rPr lang="en-US" sz="2000" b="1" dirty="0" smtClean="0">
                <a:solidFill>
                  <a:schemeClr val="bg1"/>
                </a:solidFill>
                <a:effectLst>
                  <a:outerShdw blurRad="38100" dist="38100" dir="2700000" algn="tl">
                    <a:srgbClr val="000000">
                      <a:alpha val="43137"/>
                    </a:srgbClr>
                  </a:outerShdw>
                </a:effectLst>
                <a:latin typeface="+mj-lt"/>
              </a:rPr>
              <a:t> </a:t>
            </a:r>
          </a:p>
          <a:p>
            <a:pPr algn="r"/>
            <a:r>
              <a:rPr lang="en-US" sz="1600" b="1" dirty="0" smtClean="0">
                <a:solidFill>
                  <a:schemeClr val="bg1"/>
                </a:solidFill>
                <a:effectLst>
                  <a:outerShdw blurRad="38100" dist="38100" dir="2700000" algn="tl">
                    <a:srgbClr val="000000">
                      <a:alpha val="43137"/>
                    </a:srgbClr>
                  </a:outerShdw>
                </a:effectLst>
                <a:latin typeface="+mj-lt"/>
              </a:rPr>
              <a:t>(</a:t>
            </a:r>
            <a:r>
              <a:rPr lang="ru-RU" sz="1600" b="1" dirty="0" smtClean="0">
                <a:solidFill>
                  <a:schemeClr val="bg1"/>
                </a:solidFill>
                <a:effectLst>
                  <a:outerShdw blurRad="38100" dist="38100" dir="2700000" algn="tl">
                    <a:srgbClr val="000000">
                      <a:alpha val="43137"/>
                    </a:srgbClr>
                  </a:outerShdw>
                </a:effectLst>
                <a:latin typeface="+mj-lt"/>
              </a:rPr>
              <a:t>питьевая вода, </a:t>
            </a:r>
            <a:r>
              <a:rPr lang="ru-RU" sz="1600" b="1" dirty="0" err="1" smtClean="0">
                <a:solidFill>
                  <a:schemeClr val="bg1"/>
                </a:solidFill>
                <a:effectLst>
                  <a:outerShdw blurRad="38100" dist="38100" dir="2700000" algn="tl">
                    <a:srgbClr val="000000">
                      <a:alpha val="43137"/>
                    </a:srgbClr>
                  </a:outerShdw>
                </a:effectLst>
                <a:latin typeface="+mj-lt"/>
              </a:rPr>
              <a:t>предочистка</a:t>
            </a:r>
            <a:r>
              <a:rPr lang="ru-RU" sz="1600" b="1" dirty="0" smtClean="0">
                <a:solidFill>
                  <a:schemeClr val="bg1"/>
                </a:solidFill>
                <a:effectLst>
                  <a:outerShdw blurRad="38100" dist="38100" dir="2700000" algn="tl">
                    <a:srgbClr val="000000">
                      <a:alpha val="43137"/>
                    </a:srgbClr>
                  </a:outerShdw>
                </a:effectLst>
                <a:latin typeface="+mj-lt"/>
              </a:rPr>
              <a:t> перед ОО, доочистка)</a:t>
            </a:r>
            <a:endParaRPr lang="nl-NL" sz="1600" b="1"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349414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200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1000"/>
                                        <p:tgtEl>
                                          <p:spTgt spid="14"/>
                                        </p:tgtEl>
                                      </p:cBhvr>
                                    </p:animEffect>
                                  </p:childTnLst>
                                </p:cTn>
                              </p:par>
                              <p:par>
                                <p:cTn id="8" presetID="22" presetClass="entr" presetSubtype="2" fill="hold" grpId="0" nodeType="withEffect">
                                  <p:stCondLst>
                                    <p:cond delay="200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1000"/>
                                        <p:tgtEl>
                                          <p:spTgt spid="13"/>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1000"/>
                                        <p:tgtEl>
                                          <p:spTgt spid="12"/>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3" grpId="0" animBg="1"/>
      <p:bldP spid="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2"/>
          </p:nvPr>
        </p:nvSpPr>
        <p:spPr>
          <a:xfrm>
            <a:off x="556018" y="3149325"/>
            <a:ext cx="7673582" cy="704850"/>
          </a:xfrm>
        </p:spPr>
        <p:txBody>
          <a:bodyPr/>
          <a:lstStyle/>
          <a:p>
            <a:r>
              <a:rPr lang="ru-RU" sz="3600" dirty="0" smtClean="0"/>
              <a:t>СЕРИЯ </a:t>
            </a:r>
            <a:r>
              <a:rPr lang="en-US" sz="3600" dirty="0" smtClean="0"/>
              <a:t>compact</a:t>
            </a:r>
            <a:r>
              <a:rPr lang="ru-RU" sz="3600" dirty="0" smtClean="0"/>
              <a:t> </a:t>
            </a:r>
            <a:r>
              <a:rPr lang="en-US" sz="3600" dirty="0" smtClean="0"/>
              <a:t>X-flow</a:t>
            </a:r>
            <a:endParaRPr lang="ru-RU" sz="3600" dirty="0" smtClean="0"/>
          </a:p>
          <a:p>
            <a:r>
              <a:rPr lang="ru-RU" dirty="0" smtClean="0">
                <a:solidFill>
                  <a:srgbClr val="0C3471"/>
                </a:solidFill>
              </a:rPr>
              <a:t>ТЕХНОЛОГИИ ТРУБЧАТОЙ УЛЬТРАФИЛЬТРАЦИИ </a:t>
            </a:r>
            <a:endParaRPr lang="nl-NL" dirty="0">
              <a:solidFill>
                <a:srgbClr val="0C3471"/>
              </a:solidFill>
            </a:endParaRPr>
          </a:p>
        </p:txBody>
      </p:sp>
      <p:sp>
        <p:nvSpPr>
          <p:cNvPr id="3" name="Slide Number Placeholder 2"/>
          <p:cNvSpPr>
            <a:spLocks noGrp="1"/>
          </p:cNvSpPr>
          <p:nvPr>
            <p:ph type="sldNum" sz="quarter" idx="10"/>
          </p:nvPr>
        </p:nvSpPr>
        <p:spPr/>
        <p:txBody>
          <a:bodyPr/>
          <a:lstStyle/>
          <a:p>
            <a:pPr>
              <a:defRPr/>
            </a:pPr>
            <a:fld id="{9FBC2468-54EE-4D8E-AAFD-389E7270F043}" type="slidenum">
              <a:rPr lang="en-US" smtClean="0">
                <a:solidFill>
                  <a:srgbClr val="FFFFFF"/>
                </a:solidFill>
              </a:rPr>
              <a:pPr>
                <a:defRPr/>
              </a:pPr>
              <a:t>12</a:t>
            </a:fld>
            <a:endParaRPr lang="en-US" dirty="0">
              <a:solidFill>
                <a:srgbClr val="FFFFFF"/>
              </a:solidFill>
            </a:endParaRPr>
          </a:p>
        </p:txBody>
      </p:sp>
    </p:spTree>
    <p:extLst>
      <p:ext uri="{BB962C8B-B14F-4D97-AF65-F5344CB8AC3E}">
        <p14:creationId xmlns:p14="http://schemas.microsoft.com/office/powerpoint/2010/main" val="386638636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6725" y="110047"/>
            <a:ext cx="8296275" cy="2400300"/>
          </a:xfrm>
          <a:prstGeom prst="rect">
            <a:avLst/>
          </a:prstGeom>
        </p:spPr>
        <p:txBody>
          <a:bodyPr anchor="b"/>
          <a:lstStyle>
            <a:lvl1pPr algn="l" defTabSz="457200" rtl="0" eaLnBrk="1" fontAlgn="base" hangingPunct="1">
              <a:lnSpc>
                <a:spcPts val="4700"/>
              </a:lnSpc>
              <a:spcBef>
                <a:spcPct val="0"/>
              </a:spcBef>
              <a:spcAft>
                <a:spcPct val="0"/>
              </a:spcAft>
              <a:defRPr sz="5400" cap="all" baseline="0">
                <a:solidFill>
                  <a:schemeClr val="bg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4400" b="1" kern="0" dirty="0" smtClean="0">
                <a:solidFill>
                  <a:srgbClr val="FFFFFF"/>
                </a:solidFill>
              </a:rPr>
              <a:t>ТРУБЧАТЫЕ МЕМБРАНЫ </a:t>
            </a:r>
            <a:r>
              <a:rPr lang="nl-NL" sz="4400" b="1" kern="0" dirty="0" smtClean="0">
                <a:solidFill>
                  <a:srgbClr val="FFFFFF"/>
                </a:solidFill>
              </a:rPr>
              <a:t>X-flow</a:t>
            </a:r>
            <a:r>
              <a:rPr lang="nl-NL" kern="0" dirty="0" smtClean="0">
                <a:solidFill>
                  <a:srgbClr val="FFFFFF"/>
                </a:solidFill>
              </a:rPr>
              <a:t/>
            </a:r>
            <a:br>
              <a:rPr lang="nl-NL" kern="0" dirty="0" smtClean="0">
                <a:solidFill>
                  <a:srgbClr val="FFFFFF"/>
                </a:solidFill>
              </a:rPr>
            </a:br>
            <a:r>
              <a:rPr lang="ru-RU" sz="2400" kern="0" dirty="0" smtClean="0">
                <a:solidFill>
                  <a:srgbClr val="FFFFFF"/>
                </a:solidFill>
              </a:rPr>
              <a:t>технологии </a:t>
            </a:r>
            <a:r>
              <a:rPr lang="nl-NL" sz="2400" kern="0" dirty="0" smtClean="0">
                <a:solidFill>
                  <a:srgbClr val="FFFFFF"/>
                </a:solidFill>
              </a:rPr>
              <a:t>compact, </a:t>
            </a:r>
            <a:r>
              <a:rPr lang="ru-RU" sz="2400" kern="0" dirty="0" smtClean="0">
                <a:solidFill>
                  <a:srgbClr val="FFFFFF"/>
                </a:solidFill>
              </a:rPr>
              <a:t>большая производительность</a:t>
            </a:r>
            <a:endParaRPr lang="en-US" sz="2400" kern="0" dirty="0">
              <a:solidFill>
                <a:srgbClr val="FFFFFF"/>
              </a:solidFill>
            </a:endParaRPr>
          </a:p>
        </p:txBody>
      </p:sp>
      <p:sp>
        <p:nvSpPr>
          <p:cNvPr id="6" name="Rectangle 5"/>
          <p:cNvSpPr/>
          <p:nvPr/>
        </p:nvSpPr>
        <p:spPr>
          <a:xfrm>
            <a:off x="1001713" y="2639812"/>
            <a:ext cx="7370761" cy="3462538"/>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nl-NL" sz="2000" b="1" dirty="0" smtClean="0">
              <a:solidFill>
                <a:srgbClr val="0C3471"/>
              </a:solidFill>
            </a:endParaRPr>
          </a:p>
        </p:txBody>
      </p:sp>
      <p:sp>
        <p:nvSpPr>
          <p:cNvPr id="2" name="Slide Number Placeholder 1"/>
          <p:cNvSpPr>
            <a:spLocks noGrp="1"/>
          </p:cNvSpPr>
          <p:nvPr>
            <p:ph type="sldNum" sz="quarter" idx="11"/>
          </p:nvPr>
        </p:nvSpPr>
        <p:spPr/>
        <p:txBody>
          <a:bodyPr/>
          <a:lstStyle/>
          <a:p>
            <a:pPr>
              <a:defRPr/>
            </a:pPr>
            <a:fld id="{9FBC2468-54EE-4D8E-AAFD-389E7270F043}" type="slidenum">
              <a:rPr lang="en-US" smtClean="0">
                <a:solidFill>
                  <a:srgbClr val="FFFFFF"/>
                </a:solidFill>
              </a:rPr>
              <a:pPr>
                <a:defRPr/>
              </a:pPr>
              <a:t>13</a:t>
            </a:fld>
            <a:endParaRPr lang="en-US" dirty="0">
              <a:solidFill>
                <a:srgbClr val="FFFFFF"/>
              </a:solidFill>
            </a:endParaRPr>
          </a:p>
        </p:txBody>
      </p:sp>
      <p:sp>
        <p:nvSpPr>
          <p:cNvPr id="13" name="TextBox 12"/>
          <p:cNvSpPr txBox="1"/>
          <p:nvPr/>
        </p:nvSpPr>
        <p:spPr>
          <a:xfrm>
            <a:off x="1001713" y="6585735"/>
            <a:ext cx="1155860" cy="215444"/>
          </a:xfrm>
          <a:prstGeom prst="rect">
            <a:avLst/>
          </a:prstGeom>
          <a:noFill/>
        </p:spPr>
        <p:txBody>
          <a:bodyPr wrap="square" rtlCol="0">
            <a:spAutoFit/>
          </a:bodyPr>
          <a:lstStyle/>
          <a:p>
            <a:r>
              <a:rPr lang="nl-NL" sz="800" dirty="0" smtClean="0">
                <a:solidFill>
                  <a:schemeClr val="bg1"/>
                </a:solidFill>
              </a:rPr>
              <a:t>X-Flow</a:t>
            </a:r>
            <a:endParaRPr lang="nl-NL" sz="800" dirty="0">
              <a:solidFill>
                <a:schemeClr val="bg1"/>
              </a:solidFill>
            </a:endParaRPr>
          </a:p>
        </p:txBody>
      </p:sp>
      <p:pic>
        <p:nvPicPr>
          <p:cNvPr id="11" name="Picture 2" descr="L:\MKT\Current\Marketing 2010\Foto materiaal\Foto membranes modules\Membranen los 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27537" y="2262654"/>
            <a:ext cx="4716463" cy="43491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 Box 3"/>
          <p:cNvSpPr txBox="1">
            <a:spLocks noChangeArrowheads="1"/>
          </p:cNvSpPr>
          <p:nvPr/>
        </p:nvSpPr>
        <p:spPr bwMode="auto">
          <a:xfrm>
            <a:off x="1001714" y="2639812"/>
            <a:ext cx="7370760" cy="3206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lvl1pPr marL="396875" indent="-396875" eaLnBrk="0" hangingPunct="0">
              <a:defRPr sz="2400">
                <a:solidFill>
                  <a:schemeClr val="tx1"/>
                </a:solidFill>
                <a:latin typeface="Arial" pitchFamily="34" charset="0"/>
              </a:defRPr>
            </a:lvl1pPr>
            <a:lvl2pPr marL="511175" eaLnBrk="0" hangingPunct="0">
              <a:defRPr sz="2400">
                <a:solidFill>
                  <a:schemeClr val="tx1"/>
                </a:solidFill>
                <a:latin typeface="Arial" pitchFamily="34" charset="0"/>
              </a:defRPr>
            </a:lvl2pPr>
            <a:lvl3pPr eaLnBrk="0" hangingPunct="0">
              <a:defRPr sz="2400">
                <a:solidFill>
                  <a:schemeClr val="tx1"/>
                </a:solidFill>
                <a:latin typeface="Arial" pitchFamily="34" charset="0"/>
              </a:defRPr>
            </a:lvl3pPr>
            <a:lvl4pPr eaLnBrk="0" hangingPunct="0">
              <a:defRPr sz="2400">
                <a:solidFill>
                  <a:schemeClr val="tx1"/>
                </a:solidFill>
                <a:latin typeface="Arial" pitchFamily="34" charset="0"/>
              </a:defRPr>
            </a:lvl4pPr>
            <a:lvl5pPr eaLnBrk="0" hangingPunct="0">
              <a:defRPr sz="2400">
                <a:solidFill>
                  <a:schemeClr val="tx1"/>
                </a:solidFill>
                <a:latin typeface="Arial" pitchFamily="34" charset="0"/>
              </a:defRPr>
            </a:lvl5pPr>
            <a:lvl6pPr eaLnBrk="0" fontAlgn="base" hangingPunct="0">
              <a:spcBef>
                <a:spcPct val="0"/>
              </a:spcBef>
              <a:spcAft>
                <a:spcPct val="0"/>
              </a:spcAft>
              <a:defRPr sz="2400">
                <a:solidFill>
                  <a:schemeClr val="tx1"/>
                </a:solidFill>
                <a:latin typeface="Arial" pitchFamily="34" charset="0"/>
              </a:defRPr>
            </a:lvl6pPr>
            <a:lvl7pPr eaLnBrk="0" fontAlgn="base" hangingPunct="0">
              <a:spcBef>
                <a:spcPct val="0"/>
              </a:spcBef>
              <a:spcAft>
                <a:spcPct val="0"/>
              </a:spcAft>
              <a:defRPr sz="2400">
                <a:solidFill>
                  <a:schemeClr val="tx1"/>
                </a:solidFill>
                <a:latin typeface="Arial" pitchFamily="34" charset="0"/>
              </a:defRPr>
            </a:lvl7pPr>
            <a:lvl8pPr eaLnBrk="0" fontAlgn="base" hangingPunct="0">
              <a:spcBef>
                <a:spcPct val="0"/>
              </a:spcBef>
              <a:spcAft>
                <a:spcPct val="0"/>
              </a:spcAft>
              <a:defRPr sz="2400">
                <a:solidFill>
                  <a:schemeClr val="tx1"/>
                </a:solidFill>
                <a:latin typeface="Arial" pitchFamily="34" charset="0"/>
              </a:defRPr>
            </a:lvl8pPr>
            <a:lvl9pPr eaLnBrk="0" fontAlgn="base" hangingPunct="0">
              <a:spcBef>
                <a:spcPct val="0"/>
              </a:spcBef>
              <a:spcAft>
                <a:spcPct val="0"/>
              </a:spcAft>
              <a:defRPr sz="2400">
                <a:solidFill>
                  <a:schemeClr val="tx1"/>
                </a:solidFill>
                <a:latin typeface="Arial" pitchFamily="34" charset="0"/>
              </a:defRPr>
            </a:lvl9pPr>
          </a:lstStyle>
          <a:p>
            <a:pPr marL="0" indent="0" algn="just">
              <a:spcBef>
                <a:spcPct val="50000"/>
              </a:spcBef>
              <a:buClr>
                <a:prstClr val="white">
                  <a:lumMod val="50000"/>
                </a:prstClr>
              </a:buClr>
            </a:pPr>
            <a:r>
              <a:rPr lang="ru-RU" sz="1600" i="1" dirty="0" smtClean="0">
                <a:solidFill>
                  <a:srgbClr val="0C3471"/>
                </a:solidFill>
                <a:latin typeface="Calibri"/>
              </a:rPr>
              <a:t>Наша серия </a:t>
            </a:r>
            <a:r>
              <a:rPr lang="en-US" sz="1600" i="1" dirty="0" smtClean="0">
                <a:solidFill>
                  <a:srgbClr val="0C3471"/>
                </a:solidFill>
                <a:latin typeface="Calibri"/>
              </a:rPr>
              <a:t>X-Flow Compact </a:t>
            </a:r>
            <a:r>
              <a:rPr lang="ru-RU" sz="1600" i="1" dirty="0" smtClean="0">
                <a:solidFill>
                  <a:srgbClr val="0C3471"/>
                </a:solidFill>
                <a:latin typeface="Calibri"/>
              </a:rPr>
              <a:t>представляет широкий выбор</a:t>
            </a:r>
            <a:r>
              <a:rPr lang="en-US" sz="1600" i="1" dirty="0" smtClean="0">
                <a:solidFill>
                  <a:srgbClr val="0C3471"/>
                </a:solidFill>
                <a:latin typeface="Calibri"/>
              </a:rPr>
              <a:t> </a:t>
            </a:r>
            <a:r>
              <a:rPr lang="ru-RU" sz="1600" b="1" i="1" dirty="0" smtClean="0">
                <a:solidFill>
                  <a:srgbClr val="0C3471"/>
                </a:solidFill>
                <a:latin typeface="Calibri"/>
              </a:rPr>
              <a:t>лидирующих трубчатых мембранных</a:t>
            </a:r>
            <a:r>
              <a:rPr lang="en-US" sz="1600" b="1" i="1" dirty="0" smtClean="0">
                <a:solidFill>
                  <a:srgbClr val="0C3471"/>
                </a:solidFill>
                <a:latin typeface="Calibri"/>
              </a:rPr>
              <a:t> </a:t>
            </a:r>
            <a:r>
              <a:rPr lang="ru-RU" sz="1600" i="1" dirty="0" smtClean="0">
                <a:solidFill>
                  <a:srgbClr val="0C3471"/>
                </a:solidFill>
                <a:latin typeface="Calibri"/>
              </a:rPr>
              <a:t>модулей</a:t>
            </a:r>
            <a:r>
              <a:rPr lang="en-US" sz="1600" i="1" dirty="0" smtClean="0">
                <a:solidFill>
                  <a:srgbClr val="0C3471"/>
                </a:solidFill>
                <a:latin typeface="Calibri"/>
              </a:rPr>
              <a:t>. </a:t>
            </a:r>
            <a:r>
              <a:rPr lang="ru-RU" sz="1600" i="1" dirty="0" smtClean="0">
                <a:solidFill>
                  <a:srgbClr val="0C3471"/>
                </a:solidFill>
                <a:latin typeface="Calibri"/>
              </a:rPr>
              <a:t>Мембраны совмещают </a:t>
            </a:r>
            <a:r>
              <a:rPr lang="ru-RU" sz="1600" b="1" i="1" dirty="0" smtClean="0">
                <a:solidFill>
                  <a:srgbClr val="0C3471"/>
                </a:solidFill>
                <a:latin typeface="Calibri"/>
              </a:rPr>
              <a:t>малый размер пор</a:t>
            </a:r>
            <a:r>
              <a:rPr lang="ru-RU" sz="1600" i="1" dirty="0" smtClean="0">
                <a:solidFill>
                  <a:srgbClr val="0C3471"/>
                </a:solidFill>
                <a:latin typeface="Calibri"/>
              </a:rPr>
              <a:t> с </a:t>
            </a:r>
            <a:r>
              <a:rPr lang="ru-RU" sz="1600" b="1" i="1" dirty="0" smtClean="0">
                <a:solidFill>
                  <a:srgbClr val="0C3471"/>
                </a:solidFill>
                <a:latin typeface="Calibri"/>
              </a:rPr>
              <a:t>высокой проницаемостью</a:t>
            </a:r>
            <a:r>
              <a:rPr lang="ru-RU" sz="1600" i="1" dirty="0" smtClean="0">
                <a:solidFill>
                  <a:srgbClr val="0C3471"/>
                </a:solidFill>
                <a:latin typeface="Calibri"/>
              </a:rPr>
              <a:t>, чтобы постоянно обеспечивать </a:t>
            </a:r>
            <a:r>
              <a:rPr lang="ru-RU" sz="1600" b="1" i="1" dirty="0" smtClean="0">
                <a:solidFill>
                  <a:srgbClr val="0C3471"/>
                </a:solidFill>
                <a:latin typeface="Calibri"/>
              </a:rPr>
              <a:t>наилучшее качество очистки стоков</a:t>
            </a:r>
            <a:r>
              <a:rPr lang="ru-RU" sz="1600" i="1" dirty="0" smtClean="0">
                <a:solidFill>
                  <a:srgbClr val="0C3471"/>
                </a:solidFill>
                <a:latin typeface="Calibri"/>
              </a:rPr>
              <a:t> при </a:t>
            </a:r>
            <a:r>
              <a:rPr lang="ru-RU" sz="1600" b="1" i="1" dirty="0" smtClean="0">
                <a:solidFill>
                  <a:srgbClr val="0C3471"/>
                </a:solidFill>
                <a:latin typeface="Calibri"/>
              </a:rPr>
              <a:t>низких операционных затратах</a:t>
            </a:r>
            <a:r>
              <a:rPr lang="ru-RU" sz="1600" i="1" dirty="0" smtClean="0">
                <a:solidFill>
                  <a:srgbClr val="0C3471"/>
                </a:solidFill>
                <a:latin typeface="Calibri"/>
              </a:rPr>
              <a:t>. </a:t>
            </a:r>
            <a:endParaRPr lang="en-US" sz="1600" i="1" dirty="0" smtClean="0">
              <a:solidFill>
                <a:srgbClr val="0C3471"/>
              </a:solidFill>
              <a:latin typeface="Calibri"/>
            </a:endParaRPr>
          </a:p>
          <a:p>
            <a:pPr marL="0" indent="0">
              <a:spcBef>
                <a:spcPct val="50000"/>
              </a:spcBef>
              <a:buClr>
                <a:prstClr val="white">
                  <a:lumMod val="50000"/>
                </a:prstClr>
              </a:buClr>
            </a:pPr>
            <a:r>
              <a:rPr lang="ru-RU" sz="1600" b="1" dirty="0" smtClean="0">
                <a:solidFill>
                  <a:srgbClr val="0C3471"/>
                </a:solidFill>
                <a:latin typeface="Calibri"/>
              </a:rPr>
              <a:t>Ключевые параметры технологии трубчатых мембран</a:t>
            </a:r>
            <a:r>
              <a:rPr lang="en-US" sz="1600" b="1" dirty="0" smtClean="0">
                <a:solidFill>
                  <a:srgbClr val="0C3471"/>
                </a:solidFill>
                <a:latin typeface="Calibri"/>
              </a:rPr>
              <a:t> X-Flow:</a:t>
            </a:r>
            <a:endParaRPr lang="en-US" sz="1600" b="1" dirty="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Малый размер пор</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Высокая проницаемость</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Закрытая напорная система</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Гибкость</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Малая занимаемая площадь</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dirty="0" smtClean="0">
                <a:solidFill>
                  <a:srgbClr val="0C3471"/>
                </a:solidFill>
                <a:latin typeface="Calibri"/>
              </a:rPr>
              <a:t>Низкие операционные затраты</a:t>
            </a:r>
            <a:endParaRPr lang="en-US" sz="1600" dirty="0" smtClean="0">
              <a:solidFill>
                <a:srgbClr val="0C3471"/>
              </a:solidFill>
              <a:latin typeface="Calibri"/>
            </a:endParaRPr>
          </a:p>
          <a:p>
            <a:pPr marL="285750" indent="-285750">
              <a:lnSpc>
                <a:spcPts val="1000"/>
              </a:lnSpc>
              <a:spcBef>
                <a:spcPct val="50000"/>
              </a:spcBef>
              <a:buClr>
                <a:srgbClr val="0C3471"/>
              </a:buClr>
              <a:buFont typeface="Arial" panose="020B0604020202020204" pitchFamily="34" charset="0"/>
              <a:buChar char="•"/>
            </a:pPr>
            <a:r>
              <a:rPr lang="ru-RU" sz="1600" b="1" dirty="0" smtClean="0">
                <a:solidFill>
                  <a:srgbClr val="0C3471"/>
                </a:solidFill>
                <a:latin typeface="Calibri"/>
              </a:rPr>
              <a:t>НОВОЕ</a:t>
            </a:r>
            <a:r>
              <a:rPr lang="en-US" sz="1600" b="1" dirty="0" smtClean="0">
                <a:solidFill>
                  <a:srgbClr val="0C3471"/>
                </a:solidFill>
                <a:latin typeface="Calibri"/>
              </a:rPr>
              <a:t>: </a:t>
            </a:r>
            <a:r>
              <a:rPr lang="ru-RU" sz="1600" b="1" dirty="0" smtClean="0">
                <a:solidFill>
                  <a:srgbClr val="0C3471"/>
                </a:solidFill>
                <a:latin typeface="Calibri"/>
              </a:rPr>
              <a:t>Доступно с технологией</a:t>
            </a:r>
            <a:r>
              <a:rPr lang="en-US" sz="1600" b="1" dirty="0" smtClean="0">
                <a:solidFill>
                  <a:srgbClr val="0C3471"/>
                </a:solidFill>
                <a:latin typeface="Calibri"/>
              </a:rPr>
              <a:t> Helix </a:t>
            </a:r>
            <a:r>
              <a:rPr lang="en-US" sz="1600" dirty="0" smtClean="0">
                <a:solidFill>
                  <a:srgbClr val="0C3471"/>
                </a:solidFill>
                <a:latin typeface="Calibri"/>
              </a:rPr>
              <a:t>– </a:t>
            </a:r>
            <a:r>
              <a:rPr lang="ru-RU" sz="1400" dirty="0" smtClean="0">
                <a:solidFill>
                  <a:srgbClr val="0C3471"/>
                </a:solidFill>
                <a:latin typeface="Calibri"/>
              </a:rPr>
              <a:t>Технология увеличения производительности</a:t>
            </a:r>
            <a:endParaRPr lang="en-US" sz="1400" b="1" dirty="0">
              <a:solidFill>
                <a:schemeClr val="bg1"/>
              </a:solidFill>
              <a:latin typeface="Calibri"/>
            </a:endParaRPr>
          </a:p>
        </p:txBody>
      </p:sp>
    </p:spTree>
    <p:extLst>
      <p:ext uri="{BB962C8B-B14F-4D97-AF65-F5344CB8AC3E}">
        <p14:creationId xmlns:p14="http://schemas.microsoft.com/office/powerpoint/2010/main" val="2552957632"/>
      </p:ext>
    </p:extLst>
  </p:cSld>
  <p:clrMapOvr>
    <a:masterClrMapping/>
  </p:clrMapOvr>
  <mc:AlternateContent xmlns:mc="http://schemas.openxmlformats.org/markup-compatibility/2006" xmlns:p14="http://schemas.microsoft.com/office/powerpoint/2010/main">
    <mc:Choice Requires="p14">
      <p:transition spd="slow" p14:dur="2000" advClick="0" advTm="6000"/>
    </mc:Choice>
    <mc:Fallback xmlns="">
      <p:transition spd="slow" advClick="0" advTm="6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76299" y="110047"/>
            <a:ext cx="8334375" cy="2400300"/>
          </a:xfrm>
          <a:prstGeom prst="rect">
            <a:avLst/>
          </a:prstGeom>
        </p:spPr>
        <p:txBody>
          <a:bodyPr anchor="b"/>
          <a:lstStyle>
            <a:lvl1pPr algn="l" defTabSz="457200" rtl="0" eaLnBrk="1" fontAlgn="base" hangingPunct="1">
              <a:lnSpc>
                <a:spcPts val="4700"/>
              </a:lnSpc>
              <a:spcBef>
                <a:spcPct val="0"/>
              </a:spcBef>
              <a:spcAft>
                <a:spcPct val="0"/>
              </a:spcAft>
              <a:defRPr sz="5400" cap="all" baseline="0">
                <a:solidFill>
                  <a:schemeClr val="bg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4800" b="1" kern="0" dirty="0" smtClean="0">
                <a:solidFill>
                  <a:srgbClr val="FFFFFF"/>
                </a:solidFill>
              </a:rPr>
              <a:t>Принципы </a:t>
            </a:r>
            <a:r>
              <a:rPr lang="nl-NL" sz="4800" b="1" kern="0" dirty="0" smtClean="0">
                <a:solidFill>
                  <a:srgbClr val="FFFFFF"/>
                </a:solidFill>
              </a:rPr>
              <a:t>X-flow</a:t>
            </a:r>
            <a:r>
              <a:rPr lang="nl-NL" kern="0" dirty="0" smtClean="0">
                <a:solidFill>
                  <a:srgbClr val="FFFFFF"/>
                </a:solidFill>
              </a:rPr>
              <a:t/>
            </a:r>
            <a:br>
              <a:rPr lang="nl-NL" kern="0" dirty="0" smtClean="0">
                <a:solidFill>
                  <a:srgbClr val="FFFFFF"/>
                </a:solidFill>
              </a:rPr>
            </a:br>
            <a:r>
              <a:rPr lang="ru-RU" sz="2000" kern="0" dirty="0" smtClean="0">
                <a:solidFill>
                  <a:srgbClr val="FFFFFF"/>
                </a:solidFill>
              </a:rPr>
              <a:t>Маленький размер пор</a:t>
            </a:r>
            <a:r>
              <a:rPr lang="nl-NL" sz="2000" kern="0" dirty="0" smtClean="0">
                <a:solidFill>
                  <a:srgbClr val="FFFFFF"/>
                </a:solidFill>
              </a:rPr>
              <a:t>, </a:t>
            </a:r>
            <a:r>
              <a:rPr lang="ru-RU" sz="2000" kern="0" dirty="0" smtClean="0">
                <a:solidFill>
                  <a:srgbClr val="FFFFFF"/>
                </a:solidFill>
              </a:rPr>
              <a:t>высокое качество очистки стоков</a:t>
            </a:r>
            <a:endParaRPr lang="en-US" sz="2000" kern="0" dirty="0">
              <a:solidFill>
                <a:srgbClr val="FFFFFF"/>
              </a:solidFill>
            </a:endParaRPr>
          </a:p>
        </p:txBody>
      </p:sp>
      <p:sp>
        <p:nvSpPr>
          <p:cNvPr id="6" name="Rectangle 5"/>
          <p:cNvSpPr/>
          <p:nvPr/>
        </p:nvSpPr>
        <p:spPr>
          <a:xfrm>
            <a:off x="1001713" y="2639812"/>
            <a:ext cx="7370761" cy="3462538"/>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2500" dirty="0" smtClean="0">
                <a:solidFill>
                  <a:srgbClr val="002060"/>
                </a:solidFill>
              </a:rPr>
              <a:t>Трубчатые </a:t>
            </a:r>
            <a:r>
              <a:rPr lang="ru-RU" sz="2500" dirty="0" err="1" smtClean="0">
                <a:solidFill>
                  <a:srgbClr val="002060"/>
                </a:solidFill>
              </a:rPr>
              <a:t>ультрафильтрационные</a:t>
            </a:r>
            <a:r>
              <a:rPr lang="ru-RU" sz="2500" dirty="0" smtClean="0">
                <a:solidFill>
                  <a:srgbClr val="002060"/>
                </a:solidFill>
              </a:rPr>
              <a:t> мембраны применяются для очистки сточных вод и требуют низких эксплуатационных затрат при высоком постоянном потоке</a:t>
            </a:r>
            <a:r>
              <a:rPr lang="en-US" sz="2500" dirty="0" smtClean="0">
                <a:solidFill>
                  <a:srgbClr val="0C3471"/>
                </a:solidFill>
              </a:rPr>
              <a:t>:</a:t>
            </a:r>
          </a:p>
          <a:p>
            <a:pPr marL="342900" indent="-342900">
              <a:buFont typeface="Arial" charset="0"/>
              <a:buChar char="•"/>
            </a:pPr>
            <a:r>
              <a:rPr lang="en-US" sz="2000" b="1" dirty="0" smtClean="0">
                <a:solidFill>
                  <a:srgbClr val="0C3471"/>
                </a:solidFill>
              </a:rPr>
              <a:t>30 </a:t>
            </a:r>
            <a:r>
              <a:rPr lang="ru-RU" sz="2000" b="1" dirty="0" err="1" smtClean="0">
                <a:solidFill>
                  <a:srgbClr val="0C3471"/>
                </a:solidFill>
              </a:rPr>
              <a:t>нм</a:t>
            </a:r>
            <a:r>
              <a:rPr lang="ru-RU" sz="2000" b="1" dirty="0" smtClean="0">
                <a:solidFill>
                  <a:srgbClr val="0C3471"/>
                </a:solidFill>
              </a:rPr>
              <a:t> размер пор</a:t>
            </a:r>
            <a:endParaRPr lang="en-US" sz="2000" b="1" dirty="0" smtClean="0">
              <a:solidFill>
                <a:srgbClr val="0C3471"/>
              </a:solidFill>
            </a:endParaRPr>
          </a:p>
          <a:p>
            <a:pPr marL="342900" indent="-342900">
              <a:buFont typeface="Arial" charset="0"/>
              <a:buChar char="•"/>
            </a:pPr>
            <a:r>
              <a:rPr lang="ru-RU" sz="2000" b="1" dirty="0" smtClean="0">
                <a:solidFill>
                  <a:srgbClr val="0C3471"/>
                </a:solidFill>
              </a:rPr>
              <a:t>Постоянное высокое качество очищенных стоков</a:t>
            </a:r>
            <a:endParaRPr lang="en-US" sz="2000" b="1" dirty="0" smtClean="0">
              <a:solidFill>
                <a:srgbClr val="0C3471"/>
              </a:solidFill>
            </a:endParaRPr>
          </a:p>
          <a:p>
            <a:pPr marL="342900" indent="-342900">
              <a:buFont typeface="Arial" charset="0"/>
              <a:buChar char="•"/>
            </a:pPr>
            <a:r>
              <a:rPr lang="ru-RU" sz="2000" b="1" dirty="0" smtClean="0">
                <a:solidFill>
                  <a:srgbClr val="0C3471"/>
                </a:solidFill>
              </a:rPr>
              <a:t>Доказанный</a:t>
            </a:r>
            <a:r>
              <a:rPr lang="en-US" sz="2000" b="1" dirty="0" smtClean="0">
                <a:solidFill>
                  <a:srgbClr val="0C3471"/>
                </a:solidFill>
              </a:rPr>
              <a:t> log 4 MS2 </a:t>
            </a:r>
            <a:r>
              <a:rPr lang="ru-RU" sz="2000" b="1" dirty="0" smtClean="0">
                <a:solidFill>
                  <a:srgbClr val="0C3471"/>
                </a:solidFill>
              </a:rPr>
              <a:t>по </a:t>
            </a:r>
            <a:r>
              <a:rPr lang="ru-RU" sz="2000" b="1" dirty="0" err="1" smtClean="0">
                <a:solidFill>
                  <a:srgbClr val="0C3471"/>
                </a:solidFill>
              </a:rPr>
              <a:t>колифагам</a:t>
            </a:r>
            <a:r>
              <a:rPr lang="en-US" sz="2000" b="1" dirty="0" smtClean="0">
                <a:solidFill>
                  <a:srgbClr val="0C3471"/>
                </a:solidFill>
              </a:rPr>
              <a:t> (</a:t>
            </a:r>
            <a:r>
              <a:rPr lang="ru-RU" sz="2000" b="1" dirty="0" smtClean="0">
                <a:solidFill>
                  <a:srgbClr val="0C3471"/>
                </a:solidFill>
              </a:rPr>
              <a:t>уникально для МБР</a:t>
            </a:r>
            <a:r>
              <a:rPr lang="en-US" sz="2000" b="1" dirty="0" smtClean="0">
                <a:solidFill>
                  <a:srgbClr val="0C3471"/>
                </a:solidFill>
              </a:rPr>
              <a:t>)</a:t>
            </a:r>
            <a:endParaRPr lang="nl-NL" sz="2000" b="1" dirty="0" smtClean="0">
              <a:solidFill>
                <a:srgbClr val="0C3471"/>
              </a:solidFill>
            </a:endParaRPr>
          </a:p>
        </p:txBody>
      </p:sp>
      <p:sp>
        <p:nvSpPr>
          <p:cNvPr id="2" name="Slide Number Placeholder 1"/>
          <p:cNvSpPr>
            <a:spLocks noGrp="1"/>
          </p:cNvSpPr>
          <p:nvPr>
            <p:ph type="sldNum" sz="quarter" idx="11"/>
          </p:nvPr>
        </p:nvSpPr>
        <p:spPr/>
        <p:txBody>
          <a:bodyPr/>
          <a:lstStyle/>
          <a:p>
            <a:pPr>
              <a:defRPr/>
            </a:pPr>
            <a:fld id="{9FBC2468-54EE-4D8E-AAFD-389E7270F043}" type="slidenum">
              <a:rPr lang="en-US" smtClean="0">
                <a:solidFill>
                  <a:srgbClr val="FFFFFF"/>
                </a:solidFill>
              </a:rPr>
              <a:pPr>
                <a:defRPr/>
              </a:pPr>
              <a:t>14</a:t>
            </a:fld>
            <a:endParaRPr lang="en-US" dirty="0">
              <a:solidFill>
                <a:srgbClr val="FFFFFF"/>
              </a:solidFill>
            </a:endParaRPr>
          </a:p>
        </p:txBody>
      </p:sp>
      <p:sp>
        <p:nvSpPr>
          <p:cNvPr id="13" name="TextBox 12"/>
          <p:cNvSpPr txBox="1"/>
          <p:nvPr/>
        </p:nvSpPr>
        <p:spPr>
          <a:xfrm>
            <a:off x="1001713" y="6585735"/>
            <a:ext cx="1155860" cy="215444"/>
          </a:xfrm>
          <a:prstGeom prst="rect">
            <a:avLst/>
          </a:prstGeom>
          <a:noFill/>
        </p:spPr>
        <p:txBody>
          <a:bodyPr wrap="square" rtlCol="0">
            <a:spAutoFit/>
          </a:bodyPr>
          <a:lstStyle/>
          <a:p>
            <a:r>
              <a:rPr lang="nl-NL" sz="800" dirty="0" smtClean="0">
                <a:solidFill>
                  <a:schemeClr val="bg1"/>
                </a:solidFill>
              </a:rPr>
              <a:t>X-Flow</a:t>
            </a:r>
            <a:endParaRPr lang="nl-NL" sz="800" dirty="0">
              <a:solidFill>
                <a:schemeClr val="bg1"/>
              </a:solidFill>
            </a:endParaRPr>
          </a:p>
        </p:txBody>
      </p:sp>
      <p:pic>
        <p:nvPicPr>
          <p:cNvPr id="4099" name="Picture 3" descr="L:\MKT\Current\Marketing 2010\Foto materiaal\Foto membranes modules\Inzoom membraan en crypto foto's\membrane struc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640" y="5211414"/>
            <a:ext cx="916214" cy="9162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L:\MKT\Current\Marketing 2010\Foto materiaal\Foto membranes modules\Inzoom membraan en crypto foto's\membrane structure.pn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41854" y="5211414"/>
            <a:ext cx="916214" cy="9162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L:\MKT\Current\Marketing 2010\Foto materiaal\Foto membranes modules\Inzoom membraan en crypto foto's\membrane structure.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9475" y="5182961"/>
            <a:ext cx="916214" cy="91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18703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9FBC2468-54EE-4D8E-AAFD-389E7270F043}" type="slidenum">
              <a:rPr lang="en-US" smtClean="0">
                <a:solidFill>
                  <a:srgbClr val="FFFFFF"/>
                </a:solidFill>
              </a:rPr>
              <a:pPr>
                <a:defRPr/>
              </a:pPr>
              <a:t>15</a:t>
            </a:fld>
            <a:endParaRPr lang="en-US" dirty="0">
              <a:solidFill>
                <a:srgbClr val="FFFFFF"/>
              </a:solidFill>
            </a:endParaRPr>
          </a:p>
        </p:txBody>
      </p:sp>
      <p:sp>
        <p:nvSpPr>
          <p:cNvPr id="6" name="Title 1"/>
          <p:cNvSpPr txBox="1">
            <a:spLocks/>
          </p:cNvSpPr>
          <p:nvPr/>
        </p:nvSpPr>
        <p:spPr>
          <a:xfrm>
            <a:off x="876300" y="110047"/>
            <a:ext cx="7886700" cy="2400300"/>
          </a:xfrm>
          <a:prstGeom prst="rect">
            <a:avLst/>
          </a:prstGeom>
        </p:spPr>
        <p:txBody>
          <a:bodyPr anchor="b"/>
          <a:lstStyle>
            <a:lvl1pPr algn="l" defTabSz="457200" rtl="0" eaLnBrk="1" fontAlgn="base" hangingPunct="1">
              <a:lnSpc>
                <a:spcPts val="4700"/>
              </a:lnSpc>
              <a:spcBef>
                <a:spcPct val="0"/>
              </a:spcBef>
              <a:spcAft>
                <a:spcPct val="0"/>
              </a:spcAft>
              <a:defRPr sz="5400" cap="all" baseline="0">
                <a:solidFill>
                  <a:schemeClr val="bg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4800" b="1" kern="0" dirty="0" smtClean="0">
                <a:solidFill>
                  <a:srgbClr val="FFFFFF"/>
                </a:solidFill>
                <a:effectLst>
                  <a:outerShdw blurRad="38100" dist="38100" dir="2700000" algn="tl">
                    <a:srgbClr val="000000">
                      <a:alpha val="43137"/>
                    </a:srgbClr>
                  </a:outerShdw>
                </a:effectLst>
              </a:rPr>
              <a:t>ПРИНЦИПЫ </a:t>
            </a:r>
            <a:r>
              <a:rPr lang="nl-NL" sz="4800" b="1" kern="0" dirty="0" smtClean="0">
                <a:solidFill>
                  <a:srgbClr val="FFFFFF"/>
                </a:solidFill>
                <a:effectLst>
                  <a:outerShdw blurRad="38100" dist="38100" dir="2700000" algn="tl">
                    <a:srgbClr val="000000">
                      <a:alpha val="43137"/>
                    </a:srgbClr>
                  </a:outerShdw>
                </a:effectLst>
              </a:rPr>
              <a:t>X-flow</a:t>
            </a:r>
            <a:r>
              <a:rPr lang="nl-NL" kern="0" dirty="0" smtClean="0">
                <a:solidFill>
                  <a:srgbClr val="FFFFFF"/>
                </a:solidFill>
                <a:effectLst>
                  <a:outerShdw blurRad="38100" dist="38100" dir="2700000" algn="tl">
                    <a:srgbClr val="000000">
                      <a:alpha val="43137"/>
                    </a:srgbClr>
                  </a:outerShdw>
                </a:effectLst>
              </a:rPr>
              <a:t/>
            </a:r>
            <a:br>
              <a:rPr lang="nl-NL" kern="0" dirty="0" smtClean="0">
                <a:solidFill>
                  <a:srgbClr val="FFFFFF"/>
                </a:solidFill>
                <a:effectLst>
                  <a:outerShdw blurRad="38100" dist="38100" dir="2700000" algn="tl">
                    <a:srgbClr val="000000">
                      <a:alpha val="43137"/>
                    </a:srgbClr>
                  </a:outerShdw>
                </a:effectLst>
              </a:rPr>
            </a:br>
            <a:r>
              <a:rPr lang="ru-RU" sz="2800" kern="0" dirty="0" smtClean="0">
                <a:solidFill>
                  <a:srgbClr val="FFFFFF"/>
                </a:solidFill>
                <a:effectLst>
                  <a:outerShdw blurRad="38100" dist="38100" dir="2700000" algn="tl">
                    <a:srgbClr val="000000">
                      <a:alpha val="43137"/>
                    </a:srgbClr>
                  </a:outerShdw>
                </a:effectLst>
              </a:rPr>
              <a:t>надежность технологии Изнутри-Наружу</a:t>
            </a:r>
            <a:endParaRPr lang="en-US" sz="2800" kern="0" dirty="0">
              <a:solidFill>
                <a:srgbClr val="FFFFFF"/>
              </a:solidFill>
              <a:effectLst>
                <a:outerShdw blurRad="38100" dist="38100" dir="2700000" algn="tl">
                  <a:srgbClr val="000000">
                    <a:alpha val="43137"/>
                  </a:srgbClr>
                </a:outerShdw>
              </a:effectLst>
            </a:endParaRPr>
          </a:p>
        </p:txBody>
      </p:sp>
      <p:sp>
        <p:nvSpPr>
          <p:cNvPr id="7" name="Rectangle 6"/>
          <p:cNvSpPr/>
          <p:nvPr/>
        </p:nvSpPr>
        <p:spPr>
          <a:xfrm>
            <a:off x="1001713" y="2639812"/>
            <a:ext cx="7370761" cy="3462538"/>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2500" dirty="0" smtClean="0">
                <a:solidFill>
                  <a:srgbClr val="0C3471"/>
                </a:solidFill>
              </a:rPr>
              <a:t>При фильтрации изнутри-наружу активная мембранная поверхность оптимально защищена</a:t>
            </a:r>
            <a:r>
              <a:rPr lang="nl-NL" sz="2500" dirty="0" smtClean="0">
                <a:solidFill>
                  <a:srgbClr val="0C3471"/>
                </a:solidFill>
              </a:rPr>
              <a:t>:</a:t>
            </a:r>
          </a:p>
          <a:p>
            <a:pPr marL="457200" indent="-457200">
              <a:buFont typeface="+mj-lt"/>
              <a:buAutoNum type="arabicPeriod"/>
            </a:pPr>
            <a:r>
              <a:rPr lang="ru-RU" sz="2000" b="1" dirty="0" smtClean="0">
                <a:solidFill>
                  <a:srgbClr val="0C3471"/>
                </a:solidFill>
              </a:rPr>
              <a:t>Деликатная очистка без применения воздуха</a:t>
            </a:r>
            <a:endParaRPr lang="en-US" sz="2000" b="1" dirty="0" smtClean="0">
              <a:solidFill>
                <a:srgbClr val="0C3471"/>
              </a:solidFill>
            </a:endParaRPr>
          </a:p>
          <a:p>
            <a:pPr marL="457200" indent="-457200">
              <a:buFont typeface="+mj-lt"/>
              <a:buAutoNum type="arabicPeriod"/>
            </a:pPr>
            <a:r>
              <a:rPr lang="ru-RU" sz="2000" b="1" dirty="0" smtClean="0">
                <a:solidFill>
                  <a:srgbClr val="0C3471"/>
                </a:solidFill>
              </a:rPr>
              <a:t>Нет риска </a:t>
            </a:r>
            <a:r>
              <a:rPr lang="ru-RU" sz="2000" b="1" dirty="0">
                <a:solidFill>
                  <a:srgbClr val="0C3471"/>
                </a:solidFill>
              </a:rPr>
              <a:t>а</a:t>
            </a:r>
            <a:r>
              <a:rPr lang="ru-RU" sz="2000" b="1" dirty="0" smtClean="0">
                <a:solidFill>
                  <a:srgbClr val="0C3471"/>
                </a:solidFill>
              </a:rPr>
              <a:t>бразивного истирания волокон в время работы</a:t>
            </a:r>
            <a:endParaRPr lang="en-US" sz="2000" b="1" dirty="0" smtClean="0">
              <a:solidFill>
                <a:srgbClr val="0C3471"/>
              </a:solidFill>
            </a:endParaRPr>
          </a:p>
          <a:p>
            <a:pPr marL="457200" indent="-457200">
              <a:buFont typeface="+mj-lt"/>
              <a:buAutoNum type="arabicPeriod"/>
            </a:pPr>
            <a:r>
              <a:rPr lang="ru-RU" sz="2000" b="1" dirty="0" smtClean="0">
                <a:solidFill>
                  <a:srgbClr val="0C3471"/>
                </a:solidFill>
              </a:rPr>
              <a:t>Разделительный слой полностью изолирован от внешнего воздействия</a:t>
            </a:r>
            <a:endParaRPr lang="en-US" sz="2000" b="1" dirty="0" smtClean="0">
              <a:solidFill>
                <a:srgbClr val="0C3471"/>
              </a:solidFill>
            </a:endParaRPr>
          </a:p>
          <a:p>
            <a:pPr marL="342900" indent="-342900">
              <a:buFont typeface="Arial" panose="020B0604020202020204" pitchFamily="34" charset="0"/>
              <a:buChar char="•"/>
            </a:pPr>
            <a:endParaRPr lang="en-US" sz="2000" b="1" dirty="0" smtClean="0">
              <a:solidFill>
                <a:srgbClr val="0C3471"/>
              </a:solidFill>
            </a:endParaRPr>
          </a:p>
          <a:p>
            <a:pPr marL="342900" indent="-342900">
              <a:buFont typeface="Arial" panose="020B0604020202020204" pitchFamily="34" charset="0"/>
              <a:buChar char="•"/>
            </a:pPr>
            <a:endParaRPr lang="en-US" sz="2000" b="1" dirty="0" smtClean="0">
              <a:solidFill>
                <a:srgbClr val="0C3471"/>
              </a:solidFill>
            </a:endParaRPr>
          </a:p>
          <a:p>
            <a:pPr marL="342900" indent="-342900">
              <a:buFont typeface="Arial" panose="020B0604020202020204" pitchFamily="34" charset="0"/>
              <a:buChar char="•"/>
            </a:pPr>
            <a:endParaRPr lang="en-US" sz="2000" b="1" dirty="0" smtClean="0">
              <a:solidFill>
                <a:srgbClr val="0C3471"/>
              </a:solidFill>
            </a:endParaRPr>
          </a:p>
          <a:p>
            <a:pPr marL="342900" indent="-342900">
              <a:buFont typeface="Arial" panose="020B0604020202020204" pitchFamily="34" charset="0"/>
              <a:buChar char="•"/>
            </a:pPr>
            <a:endParaRPr lang="nl-NL" b="1" dirty="0" smtClean="0">
              <a:solidFill>
                <a:srgbClr val="0C3471"/>
              </a:solidFill>
            </a:endParaRPr>
          </a:p>
        </p:txBody>
      </p:sp>
      <p:pic>
        <p:nvPicPr>
          <p:cNvPr id="5" name="Picture 10" descr="http://www.aludra.nl/img/paginas/28.jpg"/>
          <p:cNvPicPr>
            <a:picLocks noChangeAspect="1" noChangeArrowheads="1"/>
          </p:cNvPicPr>
          <p:nvPr/>
        </p:nvPicPr>
        <p:blipFill rotWithShape="1">
          <a:blip r:embed="rId3">
            <a:extLst>
              <a:ext uri="{28A0092B-C50C-407E-A947-70E740481C1C}">
                <a14:useLocalDpi xmlns:a14="http://schemas.microsoft.com/office/drawing/2010/main" val="0"/>
              </a:ext>
            </a:extLst>
          </a:blip>
          <a:srcRect r="4401"/>
          <a:stretch/>
        </p:blipFill>
        <p:spPr bwMode="auto">
          <a:xfrm>
            <a:off x="6306532" y="4843284"/>
            <a:ext cx="1791093" cy="78154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1696261" y="4746040"/>
            <a:ext cx="868418" cy="97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95375" y="5606488"/>
            <a:ext cx="2200275" cy="461665"/>
          </a:xfrm>
          <a:prstGeom prst="rect">
            <a:avLst/>
          </a:prstGeom>
          <a:noFill/>
        </p:spPr>
        <p:txBody>
          <a:bodyPr wrap="square" rtlCol="0">
            <a:spAutoFit/>
          </a:bodyPr>
          <a:lstStyle/>
          <a:p>
            <a:pPr algn="ctr"/>
            <a:r>
              <a:rPr lang="ru-RU" sz="1200" dirty="0" smtClean="0">
                <a:latin typeface="+mn-lt"/>
              </a:rPr>
              <a:t>Защита разделительного слоя от внешнего воздействия</a:t>
            </a:r>
            <a:endParaRPr lang="nl-NL" sz="1200" dirty="0">
              <a:latin typeface="+mn-lt"/>
            </a:endParaRPr>
          </a:p>
        </p:txBody>
      </p:sp>
      <p:sp>
        <p:nvSpPr>
          <p:cNvPr id="9" name="TextBox 8"/>
          <p:cNvSpPr txBox="1"/>
          <p:nvPr/>
        </p:nvSpPr>
        <p:spPr>
          <a:xfrm>
            <a:off x="3635315" y="5597577"/>
            <a:ext cx="1734544" cy="461665"/>
          </a:xfrm>
          <a:prstGeom prst="rect">
            <a:avLst/>
          </a:prstGeom>
          <a:noFill/>
        </p:spPr>
        <p:txBody>
          <a:bodyPr wrap="square" rtlCol="0">
            <a:spAutoFit/>
          </a:bodyPr>
          <a:lstStyle/>
          <a:p>
            <a:pPr algn="ctr"/>
            <a:r>
              <a:rPr lang="ru-RU" sz="1200" dirty="0" smtClean="0">
                <a:latin typeface="+mn-lt"/>
              </a:rPr>
              <a:t>Незащищенный активный слой</a:t>
            </a:r>
            <a:endParaRPr lang="nl-NL" sz="1200" dirty="0">
              <a:latin typeface="+mn-lt"/>
            </a:endParaRPr>
          </a:p>
        </p:txBody>
      </p:sp>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a:stretch/>
        </p:blipFill>
        <p:spPr bwMode="auto">
          <a:xfrm>
            <a:off x="4068378" y="4746040"/>
            <a:ext cx="868418" cy="97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027753" y="5619841"/>
            <a:ext cx="2344721" cy="461665"/>
          </a:xfrm>
          <a:prstGeom prst="rect">
            <a:avLst/>
          </a:prstGeom>
          <a:noFill/>
        </p:spPr>
        <p:txBody>
          <a:bodyPr wrap="square" rtlCol="0">
            <a:spAutoFit/>
          </a:bodyPr>
          <a:lstStyle/>
          <a:p>
            <a:pPr algn="ctr"/>
            <a:r>
              <a:rPr lang="ru-RU" sz="1200" dirty="0" smtClean="0">
                <a:latin typeface="+mn-lt"/>
              </a:rPr>
              <a:t>Абразивные повреждения на незащищенном активном слое</a:t>
            </a:r>
            <a:endParaRPr lang="nl-NL" sz="1200" dirty="0">
              <a:latin typeface="+mn-lt"/>
            </a:endParaRPr>
          </a:p>
        </p:txBody>
      </p:sp>
    </p:spTree>
    <p:extLst>
      <p:ext uri="{BB962C8B-B14F-4D97-AF65-F5344CB8AC3E}">
        <p14:creationId xmlns:p14="http://schemas.microsoft.com/office/powerpoint/2010/main" val="14608337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9FBC2468-54EE-4D8E-AAFD-389E7270F043}" type="slidenum">
              <a:rPr lang="en-US" smtClean="0">
                <a:solidFill>
                  <a:srgbClr val="FFFFFF"/>
                </a:solidFill>
              </a:rPr>
              <a:pPr>
                <a:defRPr/>
              </a:pPr>
              <a:t>16</a:t>
            </a:fld>
            <a:endParaRPr lang="en-US" dirty="0">
              <a:solidFill>
                <a:srgbClr val="FFFFFF"/>
              </a:solidFill>
            </a:endParaRPr>
          </a:p>
        </p:txBody>
      </p:sp>
      <p:sp>
        <p:nvSpPr>
          <p:cNvPr id="5" name="Title 1"/>
          <p:cNvSpPr txBox="1">
            <a:spLocks/>
          </p:cNvSpPr>
          <p:nvPr/>
        </p:nvSpPr>
        <p:spPr>
          <a:xfrm>
            <a:off x="876300" y="110047"/>
            <a:ext cx="7886700" cy="2400300"/>
          </a:xfrm>
          <a:prstGeom prst="rect">
            <a:avLst/>
          </a:prstGeom>
        </p:spPr>
        <p:txBody>
          <a:bodyPr anchor="b"/>
          <a:lstStyle>
            <a:lvl1pPr algn="l" defTabSz="457200" rtl="0" eaLnBrk="1" fontAlgn="base" hangingPunct="1">
              <a:lnSpc>
                <a:spcPts val="4700"/>
              </a:lnSpc>
              <a:spcBef>
                <a:spcPct val="0"/>
              </a:spcBef>
              <a:spcAft>
                <a:spcPct val="0"/>
              </a:spcAft>
              <a:defRPr sz="5400" cap="all" baseline="0">
                <a:solidFill>
                  <a:schemeClr val="bg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4800" b="1" kern="0" dirty="0" smtClean="0">
                <a:solidFill>
                  <a:srgbClr val="FFFFFF"/>
                </a:solidFill>
              </a:rPr>
              <a:t>Принципы </a:t>
            </a:r>
            <a:r>
              <a:rPr lang="nl-NL" sz="4800" b="1" kern="0" dirty="0" smtClean="0">
                <a:solidFill>
                  <a:srgbClr val="FFFFFF"/>
                </a:solidFill>
              </a:rPr>
              <a:t>X-flow</a:t>
            </a:r>
            <a:r>
              <a:rPr lang="nl-NL" kern="0" dirty="0" smtClean="0">
                <a:solidFill>
                  <a:srgbClr val="FFFFFF"/>
                </a:solidFill>
              </a:rPr>
              <a:t/>
            </a:r>
            <a:br>
              <a:rPr lang="nl-NL" kern="0" dirty="0" smtClean="0">
                <a:solidFill>
                  <a:srgbClr val="FFFFFF"/>
                </a:solidFill>
              </a:rPr>
            </a:br>
            <a:r>
              <a:rPr lang="ru-RU" sz="2800" kern="0" dirty="0" smtClean="0">
                <a:solidFill>
                  <a:srgbClr val="FFFFFF"/>
                </a:solidFill>
              </a:rPr>
              <a:t>Установка чистая, простая и безопасная</a:t>
            </a:r>
            <a:endParaRPr lang="en-US" sz="2800" kern="0" dirty="0">
              <a:solidFill>
                <a:srgbClr val="FFFFFF"/>
              </a:solidFill>
            </a:endParaRPr>
          </a:p>
        </p:txBody>
      </p:sp>
      <p:sp>
        <p:nvSpPr>
          <p:cNvPr id="6" name="Rectangle 5"/>
          <p:cNvSpPr/>
          <p:nvPr/>
        </p:nvSpPr>
        <p:spPr>
          <a:xfrm>
            <a:off x="1001713" y="2639812"/>
            <a:ext cx="7370761" cy="3462538"/>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dirty="0" smtClean="0">
                <a:solidFill>
                  <a:srgbClr val="0C3471"/>
                </a:solidFill>
              </a:rPr>
              <a:t>Корпусные системы не несут вреда во время работы</a:t>
            </a:r>
            <a:r>
              <a:rPr lang="en-US" sz="2500" dirty="0" smtClean="0">
                <a:solidFill>
                  <a:srgbClr val="0C3471"/>
                </a:solidFill>
              </a:rPr>
              <a:t>:</a:t>
            </a:r>
          </a:p>
          <a:p>
            <a:endParaRPr lang="en-US" sz="2500" dirty="0" smtClean="0">
              <a:solidFill>
                <a:srgbClr val="0C3471"/>
              </a:solidFill>
            </a:endParaRPr>
          </a:p>
          <a:p>
            <a:pPr marL="457200" indent="-457200">
              <a:buFont typeface="+mj-lt"/>
              <a:buAutoNum type="arabicPeriod"/>
            </a:pPr>
            <a:r>
              <a:rPr lang="ru-RU" sz="2000" b="1" dirty="0" smtClean="0">
                <a:solidFill>
                  <a:srgbClr val="0C3471"/>
                </a:solidFill>
              </a:rPr>
              <a:t>Нет больших открытых баков</a:t>
            </a:r>
            <a:r>
              <a:rPr lang="en-US" sz="2000" b="1" dirty="0" smtClean="0">
                <a:solidFill>
                  <a:srgbClr val="0C3471"/>
                </a:solidFill>
              </a:rPr>
              <a:t>, </a:t>
            </a:r>
            <a:r>
              <a:rPr lang="ru-RU" sz="2000" b="1" dirty="0" smtClean="0">
                <a:solidFill>
                  <a:srgbClr val="0C3471"/>
                </a:solidFill>
              </a:rPr>
              <a:t>которые образуют аэрозоли</a:t>
            </a:r>
            <a:endParaRPr lang="en-US" sz="2000" b="1" dirty="0" smtClean="0">
              <a:solidFill>
                <a:srgbClr val="0C3471"/>
              </a:solidFill>
            </a:endParaRPr>
          </a:p>
          <a:p>
            <a:pPr marL="457200" indent="-457200">
              <a:buFont typeface="+mj-lt"/>
              <a:buAutoNum type="arabicPeriod"/>
            </a:pPr>
            <a:r>
              <a:rPr lang="ru-RU" sz="2000" b="1" dirty="0" smtClean="0">
                <a:solidFill>
                  <a:srgbClr val="0C3471"/>
                </a:solidFill>
              </a:rPr>
              <a:t>Легко дренируемые системы для удаления загрязнений</a:t>
            </a:r>
            <a:endParaRPr lang="en-US" sz="2000" b="1" dirty="0" smtClean="0">
              <a:solidFill>
                <a:srgbClr val="0C3471"/>
              </a:solidFill>
            </a:endParaRPr>
          </a:p>
          <a:p>
            <a:pPr marL="457200" indent="-457200">
              <a:buFont typeface="+mj-lt"/>
              <a:buAutoNum type="arabicPeriod"/>
            </a:pPr>
            <a:r>
              <a:rPr lang="ru-RU" sz="2000" b="1" dirty="0" smtClean="0">
                <a:solidFill>
                  <a:srgbClr val="0C3471"/>
                </a:solidFill>
              </a:rPr>
              <a:t>Надежная и эффективная химическая очистка</a:t>
            </a:r>
          </a:p>
          <a:p>
            <a:pPr marL="457200" indent="-457200">
              <a:buFont typeface="+mj-lt"/>
              <a:buAutoNum type="arabicPeriod"/>
            </a:pPr>
            <a:r>
              <a:rPr lang="ru-RU" sz="2000" b="1" dirty="0" smtClean="0">
                <a:solidFill>
                  <a:srgbClr val="0C3471"/>
                </a:solidFill>
              </a:rPr>
              <a:t>Легче в обращении</a:t>
            </a:r>
            <a:endParaRPr lang="nl-NL" sz="2000" b="1" dirty="0" smtClean="0">
              <a:solidFill>
                <a:srgbClr val="0C3471"/>
              </a:solidFill>
            </a:endParaRPr>
          </a:p>
        </p:txBody>
      </p:sp>
      <p:pic>
        <p:nvPicPr>
          <p:cNvPr id="19" name="Picture 1" descr="image00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171202" y="4740146"/>
            <a:ext cx="925487"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70482" y="4740146"/>
            <a:ext cx="2008523" cy="1260000"/>
          </a:xfrm>
          <a:prstGeom prst="rect">
            <a:avLst/>
          </a:prstGeom>
          <a:noFill/>
          <a:ln>
            <a:noFill/>
          </a:ln>
        </p:spPr>
      </p:pic>
      <p:pic>
        <p:nvPicPr>
          <p:cNvPr id="11" name="Picture 10" descr="Capture2"/>
          <p:cNvPicPr/>
          <p:nvPr/>
        </p:nvPicPr>
        <p:blipFill rotWithShape="1">
          <a:blip r:embed="rId5">
            <a:extLst>
              <a:ext uri="{28A0092B-C50C-407E-A947-70E740481C1C}">
                <a14:useLocalDpi xmlns:a14="http://schemas.microsoft.com/office/drawing/2010/main" val="0"/>
              </a:ext>
            </a:extLst>
          </a:blip>
          <a:srcRect l="24964" t="1833" r="23669" b="1833"/>
          <a:stretch/>
        </p:blipFill>
        <p:spPr bwMode="auto">
          <a:xfrm>
            <a:off x="6979005" y="4740146"/>
            <a:ext cx="1071957" cy="1260000"/>
          </a:xfrm>
          <a:prstGeom prst="rect">
            <a:avLst/>
          </a:prstGeom>
          <a:noFill/>
          <a:ln>
            <a:noFill/>
          </a:ln>
        </p:spPr>
      </p:pic>
      <p:sp>
        <p:nvSpPr>
          <p:cNvPr id="3" name="TextBox 2"/>
          <p:cNvSpPr txBox="1"/>
          <p:nvPr/>
        </p:nvSpPr>
        <p:spPr>
          <a:xfrm rot="16200000">
            <a:off x="2226040" y="5216258"/>
            <a:ext cx="1582549" cy="307777"/>
          </a:xfrm>
          <a:prstGeom prst="rect">
            <a:avLst/>
          </a:prstGeom>
          <a:noFill/>
        </p:spPr>
        <p:txBody>
          <a:bodyPr wrap="none" rtlCol="0">
            <a:spAutoFit/>
          </a:bodyPr>
          <a:lstStyle/>
          <a:p>
            <a:r>
              <a:rPr lang="ru-RU" sz="1400" b="1" dirty="0" smtClean="0">
                <a:latin typeface="+mj-lt"/>
              </a:rPr>
              <a:t>ПОД ДАВЛЕНИЕМ</a:t>
            </a:r>
            <a:endParaRPr lang="nl-NL" sz="1400" b="1" dirty="0">
              <a:latin typeface="+mj-lt"/>
            </a:endParaRPr>
          </a:p>
        </p:txBody>
      </p:sp>
      <p:sp>
        <p:nvSpPr>
          <p:cNvPr id="14" name="TextBox 13"/>
          <p:cNvSpPr txBox="1"/>
          <p:nvPr/>
        </p:nvSpPr>
        <p:spPr>
          <a:xfrm rot="16200000">
            <a:off x="4224605" y="5216258"/>
            <a:ext cx="1183978" cy="307777"/>
          </a:xfrm>
          <a:prstGeom prst="rect">
            <a:avLst/>
          </a:prstGeom>
          <a:noFill/>
        </p:spPr>
        <p:txBody>
          <a:bodyPr wrap="none" rtlCol="0">
            <a:spAutoFit/>
          </a:bodyPr>
          <a:lstStyle/>
          <a:p>
            <a:r>
              <a:rPr lang="ru-RU" sz="1400" b="1" dirty="0" smtClean="0">
                <a:latin typeface="+mj-lt"/>
              </a:rPr>
              <a:t>ПОГРУЖНЫЕ</a:t>
            </a:r>
            <a:endParaRPr lang="nl-NL" sz="1400" b="1" dirty="0">
              <a:latin typeface="+mj-lt"/>
            </a:endParaRPr>
          </a:p>
        </p:txBody>
      </p:sp>
    </p:spTree>
    <p:extLst>
      <p:ext uri="{BB962C8B-B14F-4D97-AF65-F5344CB8AC3E}">
        <p14:creationId xmlns:p14="http://schemas.microsoft.com/office/powerpoint/2010/main" val="2800151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L:\MKT\Current\Marketing 2010\Online Business Development\Silica campagne\Fotos_stockfotos\beverage_production_proces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30123" y="1043528"/>
            <a:ext cx="2719294" cy="181096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L:\MKT\Current\Marketing 2010\Online Business Development\Silica campagne\Fotos_stockfotos\thermal_power_plan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3535" y="1035531"/>
            <a:ext cx="2719294" cy="18126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4905" y="96838"/>
            <a:ext cx="8761613" cy="609600"/>
          </a:xfrm>
        </p:spPr>
        <p:txBody>
          <a:bodyPr/>
          <a:lstStyle/>
          <a:p>
            <a:r>
              <a:rPr lang="ru-RU" b="1" dirty="0" smtClean="0"/>
              <a:t>Где применяются трубчатые мембраны</a:t>
            </a:r>
            <a:r>
              <a:rPr lang="nl-NL" b="1" dirty="0" smtClean="0"/>
              <a:t>?</a:t>
            </a:r>
            <a:endParaRPr lang="nl-NL" b="1" dirty="0"/>
          </a:p>
        </p:txBody>
      </p:sp>
      <p:sp>
        <p:nvSpPr>
          <p:cNvPr id="4" name="Text Placeholder 3"/>
          <p:cNvSpPr>
            <a:spLocks noGrp="1"/>
          </p:cNvSpPr>
          <p:nvPr>
            <p:ph type="body" sz="quarter" idx="11"/>
          </p:nvPr>
        </p:nvSpPr>
        <p:spPr/>
        <p:txBody>
          <a:bodyPr/>
          <a:lstStyle/>
          <a:p>
            <a:r>
              <a:rPr lang="ru-RU" dirty="0" smtClean="0"/>
              <a:t>Переработка и повторное использование сточных вод</a:t>
            </a:r>
            <a:endParaRPr lang="nl-NL" dirty="0"/>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17</a:t>
            </a:fld>
            <a:endParaRPr lang="en-US" dirty="0">
              <a:solidFill>
                <a:srgbClr val="0C3471"/>
              </a:solidFill>
            </a:endParaRPr>
          </a:p>
        </p:txBody>
      </p:sp>
      <p:cxnSp>
        <p:nvCxnSpPr>
          <p:cNvPr id="10" name="Straight Connector 9"/>
          <p:cNvCxnSpPr/>
          <p:nvPr/>
        </p:nvCxnSpPr>
        <p:spPr>
          <a:xfrm>
            <a:off x="3023015" y="1041400"/>
            <a:ext cx="0" cy="3433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858205" y="1050301"/>
            <a:ext cx="0" cy="3424595"/>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2" descr="L:\MKT\Current\Marketing 2010\Online Business Development\Silica campagne\Fotos_stockfotos\paper_factory_steam_chimney.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88327" y="1033800"/>
            <a:ext cx="2719294" cy="181269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43535" y="3365080"/>
            <a:ext cx="2589308" cy="2308324"/>
          </a:xfrm>
          <a:prstGeom prst="rect">
            <a:avLst/>
          </a:prstGeom>
          <a:noFill/>
        </p:spPr>
        <p:txBody>
          <a:bodyPr wrap="square" rtlCol="0">
            <a:spAutoFit/>
          </a:bodyPr>
          <a:lstStyle/>
          <a:p>
            <a:pPr marL="174625" indent="-174625">
              <a:buFont typeface="Arial" panose="020B0604020202020204" pitchFamily="34" charset="0"/>
              <a:buChar char="•"/>
            </a:pPr>
            <a:r>
              <a:rPr lang="ru-RU" sz="1600" dirty="0" smtClean="0">
                <a:solidFill>
                  <a:srgbClr val="0C3471"/>
                </a:solidFill>
                <a:latin typeface="+mj-lt"/>
              </a:rPr>
              <a:t>Нефть и газ</a:t>
            </a:r>
            <a:r>
              <a:rPr lang="en-US" sz="1600" dirty="0" smtClean="0">
                <a:solidFill>
                  <a:srgbClr val="0C3471"/>
                </a:solidFill>
                <a:latin typeface="+mj-lt"/>
              </a:rPr>
              <a:t>: </a:t>
            </a:r>
            <a:r>
              <a:rPr lang="ru-RU" sz="1600" dirty="0" smtClean="0">
                <a:solidFill>
                  <a:srgbClr val="0C3471"/>
                </a:solidFill>
                <a:latin typeface="+mj-lt"/>
              </a:rPr>
              <a:t>пластовые воды</a:t>
            </a:r>
            <a:r>
              <a:rPr lang="en-US" sz="1600" dirty="0" smtClean="0">
                <a:solidFill>
                  <a:srgbClr val="0C3471"/>
                </a:solidFill>
                <a:latin typeface="+mj-lt"/>
              </a:rPr>
              <a:t>, </a:t>
            </a:r>
            <a:r>
              <a:rPr lang="ru-RU" sz="1600" dirty="0" smtClean="0">
                <a:solidFill>
                  <a:srgbClr val="0C3471"/>
                </a:solidFill>
                <a:latin typeface="+mj-lt"/>
              </a:rPr>
              <a:t>очистка пластовых вод</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Угольная промышленность</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Кожевенное производство</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Очистка стоков</a:t>
            </a:r>
            <a:endParaRPr lang="en-US" sz="1600" dirty="0" smtClean="0">
              <a:solidFill>
                <a:srgbClr val="0C3471"/>
              </a:solidFill>
              <a:latin typeface="+mj-lt"/>
            </a:endParaRPr>
          </a:p>
          <a:p>
            <a:pPr marL="174625" indent="-174625">
              <a:buFont typeface="Arial" panose="020B0604020202020204" pitchFamily="34" charset="0"/>
              <a:buChar char="•"/>
            </a:pPr>
            <a:endParaRPr lang="en-US" sz="1600" dirty="0" smtClean="0">
              <a:solidFill>
                <a:srgbClr val="0C3471"/>
              </a:solidFill>
              <a:latin typeface="+mj-lt"/>
            </a:endParaRPr>
          </a:p>
        </p:txBody>
      </p:sp>
      <p:sp>
        <p:nvSpPr>
          <p:cNvPr id="20" name="TextBox 19"/>
          <p:cNvSpPr txBox="1"/>
          <p:nvPr/>
        </p:nvSpPr>
        <p:spPr>
          <a:xfrm>
            <a:off x="5930123" y="3370568"/>
            <a:ext cx="2664021" cy="1569660"/>
          </a:xfrm>
          <a:prstGeom prst="rect">
            <a:avLst/>
          </a:prstGeom>
          <a:noFill/>
        </p:spPr>
        <p:txBody>
          <a:bodyPr wrap="square" rtlCol="0">
            <a:spAutoFit/>
          </a:bodyPr>
          <a:lstStyle/>
          <a:p>
            <a:pPr marL="174625" indent="-174625">
              <a:buFont typeface="Arial" panose="020B0604020202020204" pitchFamily="34" charset="0"/>
              <a:buChar char="•"/>
            </a:pPr>
            <a:r>
              <a:rPr lang="ru-RU" sz="1600" dirty="0" smtClean="0">
                <a:solidFill>
                  <a:srgbClr val="0C3471"/>
                </a:solidFill>
                <a:latin typeface="+mj-lt"/>
              </a:rPr>
              <a:t>Муниципальные установки очистки сточных вод</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Мелиорация</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Фильтрация высокомутных вод</a:t>
            </a:r>
            <a:endParaRPr lang="en-US" sz="1600" dirty="0" smtClean="0">
              <a:solidFill>
                <a:srgbClr val="0C3471"/>
              </a:solidFill>
              <a:latin typeface="+mj-lt"/>
            </a:endParaRPr>
          </a:p>
        </p:txBody>
      </p:sp>
      <p:sp>
        <p:nvSpPr>
          <p:cNvPr id="21" name="TextBox 20"/>
          <p:cNvSpPr txBox="1"/>
          <p:nvPr/>
        </p:nvSpPr>
        <p:spPr>
          <a:xfrm>
            <a:off x="3088327" y="3370610"/>
            <a:ext cx="2719294" cy="2554545"/>
          </a:xfrm>
          <a:prstGeom prst="rect">
            <a:avLst/>
          </a:prstGeom>
          <a:noFill/>
        </p:spPr>
        <p:txBody>
          <a:bodyPr wrap="square" rtlCol="0">
            <a:spAutoFit/>
          </a:bodyPr>
          <a:lstStyle/>
          <a:p>
            <a:pPr marL="174625" indent="-174625">
              <a:buFont typeface="Arial" panose="020B0604020202020204" pitchFamily="34" charset="0"/>
              <a:buChar char="•"/>
            </a:pPr>
            <a:r>
              <a:rPr lang="ru-RU" sz="1600" dirty="0" smtClean="0">
                <a:solidFill>
                  <a:srgbClr val="0C3471"/>
                </a:solidFill>
                <a:latin typeface="+mj-lt"/>
              </a:rPr>
              <a:t>Молочная промышленность и производство напитков</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Прачечные</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Пищевая промышленность</a:t>
            </a:r>
            <a:endParaRPr lang="en-US" sz="1600" dirty="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Фармацевтическая промышленность</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Электроника</a:t>
            </a:r>
            <a:endParaRPr lang="en-US" sz="1600" dirty="0" smtClean="0">
              <a:solidFill>
                <a:srgbClr val="0C3471"/>
              </a:solidFill>
              <a:latin typeface="+mj-lt"/>
            </a:endParaRPr>
          </a:p>
          <a:p>
            <a:pPr marL="174625" indent="-174625">
              <a:buFont typeface="Arial" panose="020B0604020202020204" pitchFamily="34" charset="0"/>
              <a:buChar char="•"/>
            </a:pPr>
            <a:r>
              <a:rPr lang="ru-RU" sz="1600" dirty="0" smtClean="0">
                <a:solidFill>
                  <a:srgbClr val="0C3471"/>
                </a:solidFill>
                <a:latin typeface="+mj-lt"/>
              </a:rPr>
              <a:t>Целлюлозно-бумажная промышленность</a:t>
            </a:r>
            <a:endParaRPr lang="en-US" sz="1600" dirty="0">
              <a:solidFill>
                <a:srgbClr val="0C3471"/>
              </a:solidFill>
              <a:latin typeface="+mj-lt"/>
            </a:endParaRPr>
          </a:p>
        </p:txBody>
      </p:sp>
      <p:sp>
        <p:nvSpPr>
          <p:cNvPr id="15" name="Rounded Rectangle 14"/>
          <p:cNvSpPr/>
          <p:nvPr/>
        </p:nvSpPr>
        <p:spPr>
          <a:xfrm>
            <a:off x="243535" y="2974598"/>
            <a:ext cx="2719294"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FFFF"/>
                </a:solidFill>
                <a:cs typeface="Arial" panose="020B0604020202020204" pitchFamily="34" charset="0"/>
              </a:rPr>
              <a:t>Тяжелые условия</a:t>
            </a:r>
            <a:endParaRPr lang="nl-NL" sz="2000" b="1" dirty="0">
              <a:solidFill>
                <a:srgbClr val="FFFFFF"/>
              </a:solidFill>
              <a:cs typeface="Arial" panose="020B0604020202020204" pitchFamily="34" charset="0"/>
            </a:endParaRPr>
          </a:p>
        </p:txBody>
      </p:sp>
      <p:sp>
        <p:nvSpPr>
          <p:cNvPr id="17" name="Rounded Rectangle 16"/>
          <p:cNvSpPr/>
          <p:nvPr/>
        </p:nvSpPr>
        <p:spPr>
          <a:xfrm>
            <a:off x="3088327" y="2974597"/>
            <a:ext cx="2719294"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FFFF"/>
                </a:solidFill>
                <a:cs typeface="Arial" panose="020B0604020202020204" pitchFamily="34" charset="0"/>
              </a:rPr>
              <a:t>Средние условия</a:t>
            </a:r>
            <a:endParaRPr lang="nl-NL" sz="2000" b="1" dirty="0">
              <a:solidFill>
                <a:srgbClr val="FFFFFF"/>
              </a:solidFill>
              <a:cs typeface="Arial" panose="020B0604020202020204" pitchFamily="34" charset="0"/>
            </a:endParaRPr>
          </a:p>
        </p:txBody>
      </p:sp>
      <p:sp>
        <p:nvSpPr>
          <p:cNvPr id="18" name="Rounded Rectangle 17"/>
          <p:cNvSpPr/>
          <p:nvPr/>
        </p:nvSpPr>
        <p:spPr>
          <a:xfrm>
            <a:off x="5930123" y="2974596"/>
            <a:ext cx="2719294" cy="364859"/>
          </a:xfrm>
          <a:prstGeom prst="roundRect">
            <a:avLst/>
          </a:pr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FFFF"/>
                </a:solidFill>
                <a:cs typeface="Arial" panose="020B0604020202020204" pitchFamily="34" charset="0"/>
              </a:rPr>
              <a:t>Легкие условия</a:t>
            </a:r>
            <a:endParaRPr lang="nl-NL" sz="2000" b="1" dirty="0">
              <a:solidFill>
                <a:srgbClr val="FFFFFF"/>
              </a:solidFill>
              <a:cs typeface="Arial" panose="020B0604020202020204" pitchFamily="34" charset="0"/>
            </a:endParaRPr>
          </a:p>
        </p:txBody>
      </p:sp>
    </p:spTree>
    <p:extLst>
      <p:ext uri="{BB962C8B-B14F-4D97-AF65-F5344CB8AC3E}">
        <p14:creationId xmlns:p14="http://schemas.microsoft.com/office/powerpoint/2010/main" val="264147387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MKT\Current\Marketing 2014\Photo material\RENDERING PICTURES\TATNEFT\Pentair_Skid_DN400_Maya2015_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53561" y="1235783"/>
            <a:ext cx="2853916" cy="14269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e1139494\AppData\Local\Microsoft\Windows\Temporary Internet Files\Content.Outlook\HHUDUABS\DSC0503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48714" y="1026462"/>
            <a:ext cx="2719294" cy="18128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L:\MKT\Current\Marketing 2010\Foto materiaal\Crossflow\Istac\P1010457.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87325" y="1041400"/>
            <a:ext cx="2722612" cy="17979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4631" y="96838"/>
            <a:ext cx="8761613" cy="609600"/>
          </a:xfrm>
        </p:spPr>
        <p:txBody>
          <a:bodyPr/>
          <a:lstStyle/>
          <a:p>
            <a:r>
              <a:rPr lang="ru-RU" b="1" dirty="0" smtClean="0"/>
              <a:t>Три трубчатые конфигурации</a:t>
            </a:r>
            <a:endParaRPr lang="nl-NL" b="1" dirty="0"/>
          </a:p>
        </p:txBody>
      </p:sp>
      <p:sp>
        <p:nvSpPr>
          <p:cNvPr id="4" name="Text Placeholder 3"/>
          <p:cNvSpPr>
            <a:spLocks noGrp="1"/>
          </p:cNvSpPr>
          <p:nvPr>
            <p:ph type="body" sz="quarter" idx="11"/>
          </p:nvPr>
        </p:nvSpPr>
        <p:spPr/>
        <p:txBody>
          <a:bodyPr/>
          <a:lstStyle/>
          <a:p>
            <a:endParaRPr lang="nl-NL" dirty="0"/>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18</a:t>
            </a:fld>
            <a:endParaRPr lang="en-US" dirty="0">
              <a:solidFill>
                <a:srgbClr val="0C3471"/>
              </a:solidFill>
            </a:endParaRPr>
          </a:p>
        </p:txBody>
      </p:sp>
      <p:cxnSp>
        <p:nvCxnSpPr>
          <p:cNvPr id="10" name="Straight Connector 9"/>
          <p:cNvCxnSpPr/>
          <p:nvPr/>
        </p:nvCxnSpPr>
        <p:spPr>
          <a:xfrm>
            <a:off x="3023015" y="1041400"/>
            <a:ext cx="0" cy="3433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923517" y="1050301"/>
            <a:ext cx="0" cy="3424595"/>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020609" y="3391484"/>
            <a:ext cx="2589308" cy="3077766"/>
          </a:xfrm>
          <a:prstGeom prst="rect">
            <a:avLst/>
          </a:prstGeom>
          <a:noFill/>
        </p:spPr>
        <p:txBody>
          <a:bodyPr wrap="square" rtlCol="0">
            <a:spAutoFit/>
          </a:bodyPr>
          <a:lstStyle/>
          <a:p>
            <a:r>
              <a:rPr lang="ru-RU" sz="1400" dirty="0" smtClean="0">
                <a:solidFill>
                  <a:srgbClr val="0C3471"/>
                </a:solidFill>
                <a:latin typeface="+mj-lt"/>
              </a:rPr>
              <a:t>Тупиковая фильтрация исходной воды с концентрацией взвешенных веществ</a:t>
            </a:r>
            <a:r>
              <a:rPr lang="en-US" sz="1400" dirty="0" smtClean="0">
                <a:solidFill>
                  <a:srgbClr val="0C3471"/>
                </a:solidFill>
                <a:latin typeface="+mj-lt"/>
              </a:rPr>
              <a:t> &gt; 250 </a:t>
            </a:r>
            <a:r>
              <a:rPr lang="ru-RU" sz="1400" dirty="0" smtClean="0">
                <a:solidFill>
                  <a:srgbClr val="0C3471"/>
                </a:solidFill>
                <a:latin typeface="+mj-lt"/>
              </a:rPr>
              <a:t>мг</a:t>
            </a:r>
            <a:r>
              <a:rPr lang="en-US" sz="1400" dirty="0" smtClean="0">
                <a:solidFill>
                  <a:srgbClr val="0C3471"/>
                </a:solidFill>
                <a:latin typeface="+mj-lt"/>
              </a:rPr>
              <a:t>/</a:t>
            </a:r>
            <a:r>
              <a:rPr lang="ru-RU" sz="1400" dirty="0" smtClean="0">
                <a:solidFill>
                  <a:srgbClr val="0C3471"/>
                </a:solidFill>
                <a:latin typeface="+mj-lt"/>
              </a:rPr>
              <a:t>л</a:t>
            </a:r>
            <a:endParaRPr lang="en-US" sz="1400" dirty="0" smtClean="0">
              <a:solidFill>
                <a:srgbClr val="0C3471"/>
              </a:solidFill>
              <a:latin typeface="+mj-lt"/>
            </a:endParaRPr>
          </a:p>
          <a:p>
            <a:endParaRPr lang="en-US" sz="1400" dirty="0">
              <a:solidFill>
                <a:srgbClr val="0C3471"/>
              </a:solidFill>
              <a:latin typeface="+mj-lt"/>
            </a:endParaRPr>
          </a:p>
          <a:p>
            <a:r>
              <a:rPr lang="ru-RU" sz="1200" b="1" dirty="0">
                <a:solidFill>
                  <a:srgbClr val="0C3471"/>
                </a:solidFill>
              </a:rPr>
              <a:t>Потенциальное применение </a:t>
            </a:r>
            <a:r>
              <a:rPr lang="en-US" sz="1200" b="1" dirty="0" smtClean="0">
                <a:solidFill>
                  <a:srgbClr val="0C3471"/>
                </a:solidFill>
                <a:latin typeface="+mj-lt"/>
              </a:rPr>
              <a:t>:</a:t>
            </a:r>
            <a:endParaRPr lang="en-US" sz="1200" dirty="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Регенерация песчаных фильтров</a:t>
            </a:r>
            <a:endParaRPr lang="en-US" sz="1400" dirty="0" smtClean="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Водоемы и бассейны с высоким содержанием водорослей</a:t>
            </a:r>
            <a:endParaRPr lang="en-US" sz="1400" dirty="0" smtClean="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Высокомутные поверхностные воды</a:t>
            </a:r>
            <a:endParaRPr lang="en-US" sz="1400" dirty="0" smtClean="0">
              <a:solidFill>
                <a:srgbClr val="0C3471"/>
              </a:solidFill>
              <a:latin typeface="+mj-lt"/>
            </a:endParaRPr>
          </a:p>
          <a:p>
            <a:pPr marL="174625" indent="-174625">
              <a:buFont typeface="Arial" panose="020B0604020202020204" pitchFamily="34" charset="0"/>
              <a:buChar char="•"/>
            </a:pPr>
            <a:endParaRPr lang="en-US" sz="1400" dirty="0" smtClean="0">
              <a:solidFill>
                <a:srgbClr val="0C3471"/>
              </a:solidFill>
              <a:latin typeface="+mj-lt"/>
            </a:endParaRPr>
          </a:p>
        </p:txBody>
      </p:sp>
      <p:sp>
        <p:nvSpPr>
          <p:cNvPr id="20" name="TextBox 19"/>
          <p:cNvSpPr txBox="1"/>
          <p:nvPr/>
        </p:nvSpPr>
        <p:spPr>
          <a:xfrm>
            <a:off x="94858" y="3411377"/>
            <a:ext cx="2897579" cy="2831544"/>
          </a:xfrm>
          <a:prstGeom prst="rect">
            <a:avLst/>
          </a:prstGeom>
          <a:noFill/>
        </p:spPr>
        <p:txBody>
          <a:bodyPr wrap="square" rtlCol="0">
            <a:spAutoFit/>
          </a:bodyPr>
          <a:lstStyle/>
          <a:p>
            <a:r>
              <a:rPr lang="ru-RU" sz="1400" dirty="0" smtClean="0">
                <a:solidFill>
                  <a:srgbClr val="0C3471"/>
                </a:solidFill>
                <a:latin typeface="+mj-lt"/>
              </a:rPr>
              <a:t>Некоторые концепты МБР переработки и отделения биомассы активного ила от очищенной воды</a:t>
            </a:r>
            <a:r>
              <a:rPr lang="en-US" sz="1400" dirty="0" smtClean="0">
                <a:solidFill>
                  <a:srgbClr val="0C3471"/>
                </a:solidFill>
                <a:latin typeface="+mj-lt"/>
              </a:rPr>
              <a:t>:</a:t>
            </a:r>
            <a:endParaRPr lang="ru-RU" sz="1400" dirty="0" smtClean="0">
              <a:solidFill>
                <a:srgbClr val="0C3471"/>
              </a:solidFill>
              <a:latin typeface="+mj-lt"/>
            </a:endParaRPr>
          </a:p>
          <a:p>
            <a:endParaRPr lang="en-US" sz="1400" dirty="0" smtClean="0">
              <a:solidFill>
                <a:srgbClr val="0C3471"/>
              </a:solidFill>
              <a:latin typeface="+mj-lt"/>
            </a:endParaRPr>
          </a:p>
          <a:p>
            <a:pPr marL="285750" indent="-285750">
              <a:buFont typeface="Arial" pitchFamily="34" charset="0"/>
              <a:buChar char="•"/>
            </a:pPr>
            <a:r>
              <a:rPr lang="ru-RU" sz="1200" dirty="0" smtClean="0">
                <a:solidFill>
                  <a:srgbClr val="0C3471"/>
                </a:solidFill>
                <a:latin typeface="+mj-lt"/>
              </a:rPr>
              <a:t>МБР </a:t>
            </a:r>
            <a:r>
              <a:rPr lang="en-US" sz="1200" dirty="0" smtClean="0">
                <a:solidFill>
                  <a:srgbClr val="0C3471"/>
                </a:solidFill>
                <a:latin typeface="+mj-lt"/>
              </a:rPr>
              <a:t>Airlift </a:t>
            </a:r>
            <a:r>
              <a:rPr lang="ru-RU" sz="1200" dirty="0" smtClean="0">
                <a:solidFill>
                  <a:srgbClr val="0C3471"/>
                </a:solidFill>
                <a:latin typeface="+mj-lt"/>
              </a:rPr>
              <a:t>для низкоконцентрированных сточных вод</a:t>
            </a:r>
            <a:endParaRPr lang="en-US" sz="1200" dirty="0" smtClean="0">
              <a:solidFill>
                <a:srgbClr val="0C3471"/>
              </a:solidFill>
              <a:latin typeface="+mj-lt"/>
            </a:endParaRPr>
          </a:p>
          <a:p>
            <a:pPr marL="285750" indent="-285750">
              <a:buFont typeface="Arial" pitchFamily="34" charset="0"/>
              <a:buChar char="•"/>
            </a:pPr>
            <a:r>
              <a:rPr lang="ru-RU" sz="1200" dirty="0" smtClean="0">
                <a:solidFill>
                  <a:srgbClr val="0C3471"/>
                </a:solidFill>
                <a:latin typeface="+mj-lt"/>
              </a:rPr>
              <a:t>МБР </a:t>
            </a:r>
            <a:r>
              <a:rPr lang="en-US" sz="1200" dirty="0" smtClean="0">
                <a:solidFill>
                  <a:srgbClr val="0C3471"/>
                </a:solidFill>
                <a:latin typeface="+mj-lt"/>
              </a:rPr>
              <a:t>Crossflow </a:t>
            </a:r>
            <a:r>
              <a:rPr lang="ru-RU" sz="1200" dirty="0" smtClean="0">
                <a:solidFill>
                  <a:srgbClr val="0C3471"/>
                </a:solidFill>
                <a:latin typeface="+mj-lt"/>
              </a:rPr>
              <a:t> для трудноочищаемых сточных вод</a:t>
            </a:r>
            <a:endParaRPr lang="en-US" sz="1200" dirty="0" smtClean="0">
              <a:solidFill>
                <a:srgbClr val="0C3471"/>
              </a:solidFill>
              <a:latin typeface="+mj-lt"/>
            </a:endParaRPr>
          </a:p>
          <a:p>
            <a:pPr marL="285750" indent="-285750">
              <a:buFont typeface="Arial" pitchFamily="34" charset="0"/>
              <a:buChar char="•"/>
            </a:pPr>
            <a:r>
              <a:rPr lang="ru-RU" sz="1200" dirty="0" smtClean="0">
                <a:solidFill>
                  <a:srgbClr val="0C3471"/>
                </a:solidFill>
                <a:latin typeface="+mj-lt"/>
              </a:rPr>
              <a:t>Тангенциальный поток на низких скоростях в комбинации с Анаэробной переработкой для высокого содержания ХПК/БПК.</a:t>
            </a:r>
            <a:endParaRPr lang="en-US" sz="1200" dirty="0" smtClean="0">
              <a:solidFill>
                <a:srgbClr val="0C3471"/>
              </a:solidFill>
              <a:latin typeface="+mj-lt"/>
            </a:endParaRPr>
          </a:p>
        </p:txBody>
      </p:sp>
      <p:sp>
        <p:nvSpPr>
          <p:cNvPr id="21" name="TextBox 20"/>
          <p:cNvSpPr txBox="1"/>
          <p:nvPr/>
        </p:nvSpPr>
        <p:spPr>
          <a:xfrm>
            <a:off x="3086217" y="3401432"/>
            <a:ext cx="2685933" cy="2031325"/>
          </a:xfrm>
          <a:prstGeom prst="rect">
            <a:avLst/>
          </a:prstGeom>
          <a:noFill/>
        </p:spPr>
        <p:txBody>
          <a:bodyPr wrap="square" rtlCol="0">
            <a:spAutoFit/>
          </a:bodyPr>
          <a:lstStyle/>
          <a:p>
            <a:r>
              <a:rPr lang="ru-RU" sz="1400" dirty="0" smtClean="0">
                <a:solidFill>
                  <a:srgbClr val="0C3471"/>
                </a:solidFill>
                <a:latin typeface="+mj-lt"/>
              </a:rPr>
              <a:t>Турбулентная фильтрация взвесей или эмульгированных масел  и нефтепродуктов</a:t>
            </a:r>
          </a:p>
          <a:p>
            <a:endParaRPr lang="en-US" sz="1400" dirty="0">
              <a:solidFill>
                <a:srgbClr val="0C3471"/>
              </a:solidFill>
              <a:latin typeface="+mj-lt"/>
            </a:endParaRPr>
          </a:p>
          <a:p>
            <a:r>
              <a:rPr lang="ru-RU" sz="1400" b="1" dirty="0" smtClean="0">
                <a:solidFill>
                  <a:srgbClr val="0C3471"/>
                </a:solidFill>
                <a:latin typeface="+mj-lt"/>
              </a:rPr>
              <a:t>Потенциальное применение</a:t>
            </a:r>
            <a:r>
              <a:rPr lang="en-US" sz="1400" b="1" dirty="0" smtClean="0">
                <a:solidFill>
                  <a:srgbClr val="0C3471"/>
                </a:solidFill>
                <a:latin typeface="+mj-lt"/>
              </a:rPr>
              <a:t>:</a:t>
            </a:r>
            <a:endParaRPr lang="en-US" sz="1400" b="1" dirty="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Пластовые воды</a:t>
            </a:r>
            <a:endParaRPr lang="en-US" sz="1400" dirty="0" smtClean="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Сточные воды с угольных шахт</a:t>
            </a:r>
            <a:endParaRPr lang="en-US" sz="1400" dirty="0" smtClean="0">
              <a:solidFill>
                <a:srgbClr val="0C3471"/>
              </a:solidFill>
              <a:latin typeface="+mj-lt"/>
            </a:endParaRPr>
          </a:p>
          <a:p>
            <a:pPr marL="285750" indent="-285750">
              <a:buFont typeface="Arial" pitchFamily="34" charset="0"/>
              <a:buChar char="•"/>
            </a:pPr>
            <a:r>
              <a:rPr lang="ru-RU" sz="1400" dirty="0" smtClean="0">
                <a:solidFill>
                  <a:srgbClr val="0C3471"/>
                </a:solidFill>
                <a:latin typeface="+mj-lt"/>
              </a:rPr>
              <a:t>Сточные воды со свалок</a:t>
            </a:r>
            <a:endParaRPr lang="en-US" sz="1400" dirty="0">
              <a:solidFill>
                <a:srgbClr val="0C3471"/>
              </a:solidFill>
              <a:latin typeface="+mj-lt"/>
            </a:endParaRPr>
          </a:p>
        </p:txBody>
      </p:sp>
      <p:sp>
        <p:nvSpPr>
          <p:cNvPr id="15" name="Rounded Rectangle 14"/>
          <p:cNvSpPr/>
          <p:nvPr/>
        </p:nvSpPr>
        <p:spPr>
          <a:xfrm>
            <a:off x="187325" y="2974598"/>
            <a:ext cx="2775504" cy="364859"/>
          </a:xfrm>
          <a:prstGeom prst="round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FFFFFF"/>
                </a:solidFill>
                <a:cs typeface="Arial" panose="020B0604020202020204" pitchFamily="34" charset="0"/>
              </a:rPr>
              <a:t>МЕМБРАННЫЙ БИОРЕАКТОР</a:t>
            </a:r>
            <a:endParaRPr lang="nl-NL" sz="1600" b="1" dirty="0">
              <a:solidFill>
                <a:srgbClr val="FFFFFF"/>
              </a:solidFill>
              <a:cs typeface="Arial" panose="020B0604020202020204" pitchFamily="34" charset="0"/>
            </a:endParaRPr>
          </a:p>
        </p:txBody>
      </p:sp>
      <p:sp>
        <p:nvSpPr>
          <p:cNvPr id="16" name="Rounded Rectangle 15"/>
          <p:cNvSpPr/>
          <p:nvPr/>
        </p:nvSpPr>
        <p:spPr>
          <a:xfrm>
            <a:off x="3086217" y="2974597"/>
            <a:ext cx="2775504" cy="364859"/>
          </a:xfrm>
          <a:prstGeom prst="round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b="1" dirty="0" smtClean="0">
                <a:solidFill>
                  <a:srgbClr val="FFFFFF"/>
                </a:solidFill>
                <a:cs typeface="Arial" panose="020B0604020202020204" pitchFamily="34" charset="0"/>
              </a:rPr>
              <a:t>CROSSFLOW</a:t>
            </a:r>
            <a:endParaRPr lang="nl-NL" sz="1800" b="1" dirty="0">
              <a:solidFill>
                <a:srgbClr val="FFFFFF"/>
              </a:solidFill>
              <a:cs typeface="Arial" panose="020B0604020202020204" pitchFamily="34" charset="0"/>
            </a:endParaRPr>
          </a:p>
        </p:txBody>
      </p:sp>
      <p:sp>
        <p:nvSpPr>
          <p:cNvPr id="17" name="Rounded Rectangle 16"/>
          <p:cNvSpPr/>
          <p:nvPr/>
        </p:nvSpPr>
        <p:spPr>
          <a:xfrm>
            <a:off x="6020609" y="2974596"/>
            <a:ext cx="2775504" cy="364859"/>
          </a:xfrm>
          <a:prstGeom prst="round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FFFF"/>
                </a:solidFill>
                <a:cs typeface="Arial" panose="020B0604020202020204" pitchFamily="34" charset="0"/>
              </a:rPr>
              <a:t>ОЧИСТКА ВЫСОКОМУТНЫХ ВОД</a:t>
            </a:r>
            <a:endParaRPr lang="nl-NL" sz="1400" b="1" dirty="0">
              <a:solidFill>
                <a:srgbClr val="FFFFFF"/>
              </a:solidFill>
              <a:cs typeface="Arial" panose="020B0604020202020204" pitchFamily="34" charset="0"/>
            </a:endParaRPr>
          </a:p>
        </p:txBody>
      </p:sp>
    </p:spTree>
    <p:extLst>
      <p:ext uri="{BB962C8B-B14F-4D97-AF65-F5344CB8AC3E}">
        <p14:creationId xmlns:p14="http://schemas.microsoft.com/office/powerpoint/2010/main" val="25952502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457" y="-76200"/>
            <a:ext cx="9148455" cy="6932613"/>
          </a:xfrm>
          <a:prstGeom prst="rect">
            <a:avLst/>
          </a:prstGeom>
          <a:solidFill>
            <a:srgbClr val="43A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tangle 7"/>
          <p:cNvSpPr/>
          <p:nvPr/>
        </p:nvSpPr>
        <p:spPr>
          <a:xfrm>
            <a:off x="-4456" y="4882243"/>
            <a:ext cx="9148455" cy="1975757"/>
          </a:xfrm>
          <a:prstGeom prst="rect">
            <a:avLst/>
          </a:prstGeom>
          <a:gradFill flip="none" rotWithShape="1">
            <a:gsLst>
              <a:gs pos="0">
                <a:srgbClr val="43A02B"/>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xt Placeholder 3"/>
          <p:cNvSpPr>
            <a:spLocks noGrp="1"/>
          </p:cNvSpPr>
          <p:nvPr>
            <p:ph type="body" sz="quarter" idx="11"/>
          </p:nvPr>
        </p:nvSpPr>
        <p:spPr/>
        <p:txBody>
          <a:bodyPr/>
          <a:lstStyle/>
          <a:p>
            <a:endParaRPr lang="nl-NL"/>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19</a:t>
            </a:fld>
            <a:endParaRPr lang="en-US" dirty="0">
              <a:solidFill>
                <a:srgbClr val="0C3471"/>
              </a:solidFill>
            </a:endParaRPr>
          </a:p>
        </p:txBody>
      </p:sp>
      <p:pic>
        <p:nvPicPr>
          <p:cNvPr id="7" name="Content Placeholder 6"/>
          <p:cNvPicPr>
            <a:picLocks noGrp="1" noChangeAspect="1"/>
          </p:cNvPicPr>
          <p:nvPr>
            <p:ph idx="1"/>
          </p:nvPr>
        </p:nvPicPr>
        <p:blipFill>
          <a:blip r:embed="rId2">
            <a:clrChange>
              <a:clrFrom>
                <a:srgbClr val="43A02B"/>
              </a:clrFrom>
              <a:clrTo>
                <a:srgbClr val="43A02B">
                  <a:alpha val="0"/>
                </a:srgbClr>
              </a:clrTo>
            </a:clrChange>
            <a:extLst>
              <a:ext uri="{28A0092B-C50C-407E-A947-70E740481C1C}">
                <a14:useLocalDpi xmlns:a14="http://schemas.microsoft.com/office/drawing/2010/main" val="0"/>
              </a:ext>
            </a:extLst>
          </a:blip>
          <a:stretch>
            <a:fillRect/>
          </a:stretch>
        </p:blipFill>
        <p:spPr>
          <a:xfrm>
            <a:off x="2052000" y="2441126"/>
            <a:ext cx="5040000" cy="2701372"/>
          </a:xfrm>
        </p:spPr>
      </p:pic>
      <p:sp>
        <p:nvSpPr>
          <p:cNvPr id="13" name="TextBox 12"/>
          <p:cNvSpPr txBox="1"/>
          <p:nvPr/>
        </p:nvSpPr>
        <p:spPr>
          <a:xfrm>
            <a:off x="0" y="738188"/>
            <a:ext cx="9143997" cy="1569660"/>
          </a:xfrm>
          <a:prstGeom prst="rect">
            <a:avLst/>
          </a:prstGeom>
          <a:noFill/>
        </p:spPr>
        <p:txBody>
          <a:bodyPr wrap="square" rtlCol="0">
            <a:spAutoFit/>
          </a:bodyPr>
          <a:lstStyle/>
          <a:p>
            <a:pPr algn="ctr"/>
            <a:r>
              <a:rPr lang="ru-RU" b="1" dirty="0" smtClean="0">
                <a:solidFill>
                  <a:schemeClr val="bg1"/>
                </a:solidFill>
              </a:rPr>
              <a:t>Прорыв компании </a:t>
            </a:r>
            <a:r>
              <a:rPr lang="nl-NL" b="1" dirty="0" smtClean="0">
                <a:solidFill>
                  <a:schemeClr val="bg1"/>
                </a:solidFill>
              </a:rPr>
              <a:t>Pentair, </a:t>
            </a:r>
            <a:r>
              <a:rPr lang="ru-RU" b="1" dirty="0" smtClean="0">
                <a:solidFill>
                  <a:schemeClr val="bg1"/>
                </a:solidFill>
              </a:rPr>
              <a:t>технология </a:t>
            </a:r>
            <a:r>
              <a:rPr lang="ru-RU" b="1" dirty="0">
                <a:solidFill>
                  <a:schemeClr val="bg1"/>
                </a:solidFill>
              </a:rPr>
              <a:t>увеличения производительности</a:t>
            </a:r>
            <a:r>
              <a:rPr lang="nl-NL" b="1" dirty="0" smtClean="0">
                <a:solidFill>
                  <a:schemeClr val="bg1"/>
                </a:solidFill>
              </a:rPr>
              <a:t> Helix </a:t>
            </a:r>
            <a:r>
              <a:rPr lang="ru-RU" b="1" dirty="0" smtClean="0">
                <a:solidFill>
                  <a:schemeClr val="bg1"/>
                </a:solidFill>
              </a:rPr>
              <a:t>позволяет вам очищать воду с высоким содержанием взвешенных веществ при производительности до</a:t>
            </a:r>
            <a:r>
              <a:rPr lang="nl-NL" b="1" dirty="0" smtClean="0">
                <a:solidFill>
                  <a:schemeClr val="bg1"/>
                </a:solidFill>
              </a:rPr>
              <a:t> 100% </a:t>
            </a:r>
            <a:r>
              <a:rPr lang="ru-RU" b="1" dirty="0" smtClean="0">
                <a:solidFill>
                  <a:schemeClr val="bg1"/>
                </a:solidFill>
              </a:rPr>
              <a:t>выше, чем доступно сейчас</a:t>
            </a:r>
            <a:endParaRPr lang="nl-NL" b="1" dirty="0">
              <a:solidFill>
                <a:schemeClr val="bg1"/>
              </a:solidFill>
            </a:endParaRPr>
          </a:p>
        </p:txBody>
      </p:sp>
    </p:spTree>
    <p:extLst>
      <p:ext uri="{BB962C8B-B14F-4D97-AF65-F5344CB8AC3E}">
        <p14:creationId xmlns:p14="http://schemas.microsoft.com/office/powerpoint/2010/main" val="739279741"/>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457" y="-153988"/>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639" y="1518330"/>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720639" y="3932237"/>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645" y="2243138"/>
            <a:ext cx="6484937"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7732" y="2664618"/>
            <a:ext cx="7858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6938" y="2516414"/>
            <a:ext cx="5738813" cy="12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12"/>
          <p:cNvSpPr/>
          <p:nvPr/>
        </p:nvSpPr>
        <p:spPr>
          <a:xfrm>
            <a:off x="4580178" y="2611267"/>
            <a:ext cx="1583871" cy="1167492"/>
          </a:xfrm>
          <a:prstGeom prst="ellipse">
            <a:avLst/>
          </a:prstGeom>
          <a:noFill/>
          <a:ln w="38100">
            <a:solidFill>
              <a:srgbClr val="0C3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4" name="Straight Connector 13"/>
          <p:cNvCxnSpPr>
            <a:stCxn id="13" idx="5"/>
          </p:cNvCxnSpPr>
          <p:nvPr/>
        </p:nvCxnSpPr>
        <p:spPr>
          <a:xfrm>
            <a:off x="5932096" y="3607784"/>
            <a:ext cx="329926" cy="1552045"/>
          </a:xfrm>
          <a:prstGeom prst="line">
            <a:avLst/>
          </a:prstGeom>
          <a:ln w="38100">
            <a:solidFill>
              <a:srgbClr val="0C3471"/>
            </a:solidFill>
          </a:ln>
        </p:spPr>
        <p:style>
          <a:lnRef idx="1">
            <a:schemeClr val="accent1"/>
          </a:lnRef>
          <a:fillRef idx="0">
            <a:schemeClr val="accent1"/>
          </a:fillRef>
          <a:effectRef idx="0">
            <a:schemeClr val="accent1"/>
          </a:effectRef>
          <a:fontRef idx="minor">
            <a:schemeClr val="tx1"/>
          </a:fontRef>
        </p:style>
      </p:cxnSp>
      <p:sp>
        <p:nvSpPr>
          <p:cNvPr id="15" name="Snip Diagonal Corner Rectangle 14"/>
          <p:cNvSpPr/>
          <p:nvPr/>
        </p:nvSpPr>
        <p:spPr>
          <a:xfrm>
            <a:off x="4726343" y="5039880"/>
            <a:ext cx="3881948" cy="1129054"/>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7" name="Rectangle 16"/>
          <p:cNvSpPr/>
          <p:nvPr/>
        </p:nvSpPr>
        <p:spPr>
          <a:xfrm>
            <a:off x="4726343" y="5014283"/>
            <a:ext cx="3881948" cy="1015663"/>
          </a:xfrm>
          <a:prstGeom prst="rect">
            <a:avLst/>
          </a:prstGeom>
        </p:spPr>
        <p:txBody>
          <a:bodyPr wrap="square">
            <a:spAutoFit/>
          </a:bodyPr>
          <a:lstStyle/>
          <a:p>
            <a:pPr algn="ctr"/>
            <a:r>
              <a:rPr lang="ru-RU" sz="2000" dirty="0" smtClean="0">
                <a:solidFill>
                  <a:schemeClr val="bg1"/>
                </a:solidFill>
                <a:latin typeface="+mj-lt"/>
              </a:rPr>
              <a:t>Большое содержание взвешенных веществ (или нефтепродуктов) в исходной воде</a:t>
            </a:r>
            <a:endParaRPr lang="nl-NL" sz="2000" dirty="0">
              <a:solidFill>
                <a:schemeClr val="bg1"/>
              </a:solidFill>
              <a:latin typeface="+mj-lt"/>
            </a:endParaRPr>
          </a:p>
        </p:txBody>
      </p:sp>
      <p:sp>
        <p:nvSpPr>
          <p:cNvPr id="2" name="Text Placeholder 1"/>
          <p:cNvSpPr>
            <a:spLocks noGrp="1"/>
          </p:cNvSpPr>
          <p:nvPr>
            <p:ph type="body" sz="quarter" idx="11"/>
          </p:nvPr>
        </p:nvSpPr>
        <p:spPr/>
        <p:txBody>
          <a:bodyPr/>
          <a:lstStyle/>
          <a:p>
            <a:endParaRPr lang="nl-NL"/>
          </a:p>
        </p:txBody>
      </p:sp>
      <p:sp>
        <p:nvSpPr>
          <p:cNvPr id="19" name="Title 1"/>
          <p:cNvSpPr>
            <a:spLocks noGrp="1"/>
          </p:cNvSpPr>
          <p:nvPr>
            <p:ph type="title"/>
          </p:nvPr>
        </p:nvSpPr>
        <p:spPr>
          <a:xfrm>
            <a:off x="81635" y="107112"/>
            <a:ext cx="9062363" cy="609600"/>
          </a:xfrm>
        </p:spPr>
        <p:txBody>
          <a:bodyPr/>
          <a:lstStyle/>
          <a:p>
            <a:r>
              <a:rPr lang="ru-RU" sz="2600" b="1" dirty="0" smtClean="0"/>
              <a:t>Задача</a:t>
            </a:r>
            <a:r>
              <a:rPr lang="en-US" sz="2600" b="1" dirty="0" smtClean="0"/>
              <a:t>: </a:t>
            </a:r>
            <a:r>
              <a:rPr lang="ru-RU" sz="2600" b="1" dirty="0" smtClean="0"/>
              <a:t>большое содержание взвешенных веществ</a:t>
            </a:r>
            <a:endParaRPr lang="nl-NL" sz="2600" b="1" dirty="0"/>
          </a:p>
        </p:txBody>
      </p:sp>
      <p:sp>
        <p:nvSpPr>
          <p:cNvPr id="3" name="Slide Number Placeholder 2"/>
          <p:cNvSpPr>
            <a:spLocks noGrp="1"/>
          </p:cNvSpPr>
          <p:nvPr>
            <p:ph type="sldNum" sz="quarter" idx="10"/>
          </p:nvPr>
        </p:nvSpPr>
        <p:spPr/>
        <p:txBody>
          <a:bodyPr/>
          <a:lstStyle/>
          <a:p>
            <a:pPr>
              <a:defRPr/>
            </a:pPr>
            <a:fld id="{9FBC2468-54EE-4D8E-AAFD-389E7270F043}" type="slidenum">
              <a:rPr lang="en-US" smtClean="0"/>
              <a:pPr>
                <a:defRPr/>
              </a:pPr>
              <a:t>20</a:t>
            </a:fld>
            <a:endParaRPr lang="en-US"/>
          </a:p>
        </p:txBody>
      </p:sp>
    </p:spTree>
    <p:extLst>
      <p:ext uri="{BB962C8B-B14F-4D97-AF65-F5344CB8AC3E}">
        <p14:creationId xmlns:p14="http://schemas.microsoft.com/office/powerpoint/2010/main" val="527134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wipe(left)">
                                      <p:cBhvr>
                                        <p:cTn id="7" dur="500"/>
                                        <p:tgtEl>
                                          <p:spTgt spid="819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198"/>
                                        </p:tgtEl>
                                        <p:attrNameLst>
                                          <p:attrName>style.visibility</p:attrName>
                                        </p:attrNameLst>
                                      </p:cBhvr>
                                      <p:to>
                                        <p:strVal val="visible"/>
                                      </p:to>
                                    </p:set>
                                    <p:animEffect transition="in" filter="wipe(left)">
                                      <p:cBhvr>
                                        <p:cTn id="11" dur="500"/>
                                        <p:tgtEl>
                                          <p:spTgt spid="819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195"/>
                                        </p:tgtEl>
                                        <p:attrNameLst>
                                          <p:attrName>style.visibility</p:attrName>
                                        </p:attrNameLst>
                                      </p:cBhvr>
                                      <p:to>
                                        <p:strVal val="visible"/>
                                      </p:to>
                                    </p:set>
                                    <p:animEffect transition="in" filter="wipe(down)">
                                      <p:cBhvr>
                                        <p:cTn id="15" dur="500"/>
                                        <p:tgtEl>
                                          <p:spTgt spid="8195"/>
                                        </p:tgtEl>
                                      </p:cBhvr>
                                    </p:animEffect>
                                  </p:childTnLst>
                                </p:cTn>
                              </p:par>
                              <p:par>
                                <p:cTn id="16" presetID="22" presetClass="entr" presetSubtype="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2000"/>
                            </p:stCondLst>
                            <p:childTnLst>
                              <p:par>
                                <p:cTn id="24" presetID="10" presetClass="entr" presetSubtype="0" fill="hold" grpId="0" nodeType="afterEffect">
                                  <p:stCondLst>
                                    <p:cond delay="5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4457" y="-76200"/>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639" y="1518330"/>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720639" y="3932237"/>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645" y="2243138"/>
            <a:ext cx="6484937"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7732" y="2664618"/>
            <a:ext cx="7858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nip Diagonal Corner Rectangle 14"/>
          <p:cNvSpPr/>
          <p:nvPr/>
        </p:nvSpPr>
        <p:spPr>
          <a:xfrm>
            <a:off x="4890422" y="5159828"/>
            <a:ext cx="3184071" cy="1012371"/>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xtBox 15"/>
          <p:cNvSpPr txBox="1"/>
          <p:nvPr/>
        </p:nvSpPr>
        <p:spPr>
          <a:xfrm>
            <a:off x="3343524" y="5159829"/>
            <a:ext cx="1546898" cy="461665"/>
          </a:xfrm>
          <a:prstGeom prst="rect">
            <a:avLst/>
          </a:prstGeom>
          <a:noFill/>
        </p:spPr>
        <p:txBody>
          <a:bodyPr wrap="none" rtlCol="0">
            <a:spAutoFit/>
          </a:bodyPr>
          <a:lstStyle/>
          <a:p>
            <a:pPr algn="r"/>
            <a:r>
              <a:rPr lang="ru-RU" b="1" dirty="0" smtClean="0">
                <a:latin typeface="+mn-lt"/>
              </a:rPr>
              <a:t>Результат</a:t>
            </a:r>
            <a:r>
              <a:rPr lang="en-US" b="1" dirty="0" smtClean="0">
                <a:latin typeface="+mn-lt"/>
              </a:rPr>
              <a:t>:</a:t>
            </a:r>
            <a:endParaRPr lang="nl-NL" b="1" dirty="0">
              <a:latin typeface="+mn-lt"/>
            </a:endParaRPr>
          </a:p>
        </p:txBody>
      </p:sp>
      <p:sp>
        <p:nvSpPr>
          <p:cNvPr id="17" name="Rectangle 16"/>
          <p:cNvSpPr/>
          <p:nvPr/>
        </p:nvSpPr>
        <p:spPr>
          <a:xfrm>
            <a:off x="4906750" y="5176157"/>
            <a:ext cx="3167744" cy="1015663"/>
          </a:xfrm>
          <a:prstGeom prst="rect">
            <a:avLst/>
          </a:prstGeom>
        </p:spPr>
        <p:txBody>
          <a:bodyPr wrap="square">
            <a:spAutoFit/>
          </a:bodyPr>
          <a:lstStyle/>
          <a:p>
            <a:pPr algn="ctr"/>
            <a:r>
              <a:rPr lang="ru-RU" sz="2000" dirty="0" smtClean="0">
                <a:solidFill>
                  <a:schemeClr val="bg1"/>
                </a:solidFill>
                <a:latin typeface="+mj-lt"/>
              </a:rPr>
              <a:t>Формирование слоя загрязнений и снижение съема очищенной воды</a:t>
            </a:r>
            <a:endParaRPr lang="nl-NL" sz="2000" dirty="0">
              <a:solidFill>
                <a:schemeClr val="bg1"/>
              </a:solidFill>
              <a:latin typeface="+mj-lt"/>
            </a:endParaRPr>
          </a:p>
        </p:txBody>
      </p:sp>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257" y="2404842"/>
            <a:ext cx="5775325" cy="145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p:cNvCxnSpPr/>
          <p:nvPr/>
        </p:nvCxnSpPr>
        <p:spPr>
          <a:xfrm>
            <a:off x="4813084" y="2915164"/>
            <a:ext cx="1391773" cy="2260993"/>
          </a:xfrm>
          <a:prstGeom prst="line">
            <a:avLst/>
          </a:prstGeom>
          <a:ln w="38100">
            <a:solidFill>
              <a:srgbClr val="0C3471"/>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188871" y="3379695"/>
            <a:ext cx="2203563" cy="510323"/>
          </a:xfrm>
          <a:prstGeom prst="ellipse">
            <a:avLst/>
          </a:prstGeom>
          <a:noFill/>
          <a:ln w="38100">
            <a:solidFill>
              <a:srgbClr val="0C3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l 19"/>
          <p:cNvSpPr/>
          <p:nvPr/>
        </p:nvSpPr>
        <p:spPr>
          <a:xfrm>
            <a:off x="3594315" y="2404842"/>
            <a:ext cx="2203563" cy="510323"/>
          </a:xfrm>
          <a:prstGeom prst="ellipse">
            <a:avLst/>
          </a:prstGeom>
          <a:noFill/>
          <a:ln w="38100">
            <a:solidFill>
              <a:srgbClr val="0C3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1" name="Straight Connector 20"/>
          <p:cNvCxnSpPr>
            <a:stCxn id="19" idx="4"/>
          </p:cNvCxnSpPr>
          <p:nvPr/>
        </p:nvCxnSpPr>
        <p:spPr>
          <a:xfrm>
            <a:off x="3290653" y="3890018"/>
            <a:ext cx="2810889" cy="1344295"/>
          </a:xfrm>
          <a:prstGeom prst="line">
            <a:avLst/>
          </a:prstGeom>
          <a:ln w="38100">
            <a:solidFill>
              <a:srgbClr val="0C3471"/>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890423" y="1657118"/>
            <a:ext cx="2582624" cy="710293"/>
          </a:xfrm>
          <a:prstGeom prst="ellipse">
            <a:avLst/>
          </a:prstGeom>
          <a:noFill/>
          <a:ln w="38100">
            <a:solidFill>
              <a:srgbClr val="0C3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3" name="Straight Connector 22"/>
          <p:cNvCxnSpPr>
            <a:stCxn id="22" idx="4"/>
          </p:cNvCxnSpPr>
          <p:nvPr/>
        </p:nvCxnSpPr>
        <p:spPr>
          <a:xfrm>
            <a:off x="6181735" y="2367411"/>
            <a:ext cx="102389" cy="2866902"/>
          </a:xfrm>
          <a:prstGeom prst="line">
            <a:avLst/>
          </a:prstGeom>
          <a:ln w="38100">
            <a:solidFill>
              <a:srgbClr val="0C3471"/>
            </a:solidFill>
          </a:ln>
        </p:spPr>
        <p:style>
          <a:lnRef idx="1">
            <a:schemeClr val="accent1"/>
          </a:lnRef>
          <a:fillRef idx="0">
            <a:schemeClr val="accent1"/>
          </a:fillRef>
          <a:effectRef idx="0">
            <a:schemeClr val="accent1"/>
          </a:effectRef>
          <a:fontRef idx="minor">
            <a:schemeClr val="tx1"/>
          </a:fontRef>
        </p:style>
      </p:cxnSp>
      <p:pic>
        <p:nvPicPr>
          <p:cNvPr id="921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5937" y="1797864"/>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V="1">
            <a:off x="1785937" y="4002543"/>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6938" y="2516414"/>
            <a:ext cx="5738813" cy="12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quarter" idx="11"/>
          </p:nvPr>
        </p:nvSpPr>
        <p:spPr/>
        <p:txBody>
          <a:bodyPr/>
          <a:lstStyle/>
          <a:p>
            <a:endParaRPr lang="nl-NL"/>
          </a:p>
        </p:txBody>
      </p:sp>
      <p:sp>
        <p:nvSpPr>
          <p:cNvPr id="2" name="Slide Number Placeholder 1"/>
          <p:cNvSpPr>
            <a:spLocks noGrp="1"/>
          </p:cNvSpPr>
          <p:nvPr>
            <p:ph type="sldNum" sz="quarter" idx="10"/>
          </p:nvPr>
        </p:nvSpPr>
        <p:spPr/>
        <p:txBody>
          <a:bodyPr/>
          <a:lstStyle/>
          <a:p>
            <a:pPr>
              <a:defRPr/>
            </a:pPr>
            <a:fld id="{9FBC2468-54EE-4D8E-AAFD-389E7270F043}" type="slidenum">
              <a:rPr lang="en-US" smtClean="0"/>
              <a:pPr>
                <a:defRPr/>
              </a:pPr>
              <a:t>21</a:t>
            </a:fld>
            <a:endParaRPr lang="en-US"/>
          </a:p>
        </p:txBody>
      </p:sp>
      <p:sp>
        <p:nvSpPr>
          <p:cNvPr id="25" name="Title 1"/>
          <p:cNvSpPr txBox="1">
            <a:spLocks/>
          </p:cNvSpPr>
          <p:nvPr/>
        </p:nvSpPr>
        <p:spPr>
          <a:xfrm>
            <a:off x="81635" y="107112"/>
            <a:ext cx="9062363" cy="609600"/>
          </a:xfrm>
          <a:prstGeom prst="rect">
            <a:avLst/>
          </a:prstGeom>
        </p:spPr>
        <p:txBody>
          <a:bodyPr anchor="b"/>
          <a:lst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2600" b="1" kern="0" dirty="0" smtClean="0"/>
              <a:t>Задача</a:t>
            </a:r>
            <a:r>
              <a:rPr lang="en-US" sz="2600" b="1" kern="0" dirty="0" smtClean="0"/>
              <a:t>: </a:t>
            </a:r>
            <a:r>
              <a:rPr lang="ru-RU" sz="2600" b="1" kern="0" dirty="0" smtClean="0"/>
              <a:t>большое содержание взвешенных веществ</a:t>
            </a:r>
            <a:endParaRPr lang="nl-NL" sz="2600" b="1" kern="0" dirty="0"/>
          </a:p>
        </p:txBody>
      </p:sp>
    </p:spTree>
    <p:extLst>
      <p:ext uri="{BB962C8B-B14F-4D97-AF65-F5344CB8AC3E}">
        <p14:creationId xmlns:p14="http://schemas.microsoft.com/office/powerpoint/2010/main" val="4089944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000"/>
                            </p:stCondLst>
                            <p:childTnLst>
                              <p:par>
                                <p:cTn id="13" presetID="10" presetClass="exit" presetSubtype="0" fill="hold" nodeType="afterEffect">
                                  <p:stCondLst>
                                    <p:cond delay="0"/>
                                  </p:stCondLst>
                                  <p:childTnLst>
                                    <p:animEffect transition="out" filter="fade">
                                      <p:cBhvr>
                                        <p:cTn id="14" dur="500"/>
                                        <p:tgtEl>
                                          <p:spTgt spid="28"/>
                                        </p:tgtEl>
                                      </p:cBhvr>
                                    </p:animEffect>
                                    <p:set>
                                      <p:cBhvr>
                                        <p:cTn id="15" dur="1" fill="hold">
                                          <p:stCondLst>
                                            <p:cond delay="499"/>
                                          </p:stCondLst>
                                        </p:cTn>
                                        <p:tgtEl>
                                          <p:spTgt spid="28"/>
                                        </p:tgtEl>
                                        <p:attrNameLst>
                                          <p:attrName>style.visibility</p:attrName>
                                        </p:attrNameLst>
                                      </p:cBhvr>
                                      <p:to>
                                        <p:strVal val="hidden"/>
                                      </p:to>
                                    </p:se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218"/>
                                        </p:tgtEl>
                                        <p:attrNameLst>
                                          <p:attrName>style.visibility</p:attrName>
                                        </p:attrNameLst>
                                      </p:cBhvr>
                                      <p:to>
                                        <p:strVal val="visible"/>
                                      </p:to>
                                    </p:set>
                                    <p:animEffect transition="in" filter="fade">
                                      <p:cBhvr>
                                        <p:cTn id="19" dur="500"/>
                                        <p:tgtEl>
                                          <p:spTgt spid="9218"/>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4"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childTnLst>
                          </p:cTn>
                        </p:par>
                        <p:par>
                          <p:cTn id="27" fill="hold">
                            <p:stCondLst>
                              <p:cond delay="3500"/>
                            </p:stCondLst>
                            <p:childTnLst>
                              <p:par>
                                <p:cTn id="28" presetID="2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5000"/>
                            </p:stCondLst>
                            <p:childTnLst>
                              <p:par>
                                <p:cTn id="43" presetID="9" presetClass="emph" presetSubtype="0" nodeType="afterEffect">
                                  <p:stCondLst>
                                    <p:cond delay="500"/>
                                  </p:stCondLst>
                                  <p:childTnLst>
                                    <p:set>
                                      <p:cBhvr rctx="PPT">
                                        <p:cTn id="44" dur="indefinite"/>
                                        <p:tgtEl>
                                          <p:spTgt spid="8"/>
                                        </p:tgtEl>
                                        <p:attrNameLst>
                                          <p:attrName>style.opacity</p:attrName>
                                        </p:attrNameLst>
                                      </p:cBhvr>
                                      <p:to>
                                        <p:strVal val="0.25"/>
                                      </p:to>
                                    </p:set>
                                    <p:animEffect filter="image" prLst="opacity: 0.25">
                                      <p:cBhvr rctx="IE">
                                        <p:cTn id="45" dur="indefinite"/>
                                        <p:tgtEl>
                                          <p:spTgt spid="8"/>
                                        </p:tgtEl>
                                      </p:cBhvr>
                                    </p:animEffect>
                                  </p:childTnLst>
                                  <p:subTnLst>
                                    <p:animClr clrSpc="rgb" dir="cw">
                                      <p:cBhvr override="childStyle">
                                        <p:cTn dur="1" fill="hold" display="0" masterRel="nextClick" afterEffect="1"/>
                                        <p:tgtEl>
                                          <p:spTgt spid="8"/>
                                        </p:tgtEl>
                                        <p:attrNameLst>
                                          <p:attrName>ppt_c</p:attrName>
                                        </p:attrNameLst>
                                      </p:cBhvr>
                                      <p:to>
                                        <a:schemeClr val="bg2"/>
                                      </p:to>
                                    </p:animClr>
                                  </p:subTnLst>
                                </p:cTn>
                              </p:par>
                              <p:par>
                                <p:cTn id="46" presetID="9" presetClass="emph" presetSubtype="0" nodeType="withEffect">
                                  <p:stCondLst>
                                    <p:cond delay="500"/>
                                  </p:stCondLst>
                                  <p:childTnLst>
                                    <p:set>
                                      <p:cBhvr rctx="PPT">
                                        <p:cTn id="47" dur="indefinite"/>
                                        <p:tgtEl>
                                          <p:spTgt spid="8195"/>
                                        </p:tgtEl>
                                        <p:attrNameLst>
                                          <p:attrName>style.opacity</p:attrName>
                                        </p:attrNameLst>
                                      </p:cBhvr>
                                      <p:to>
                                        <p:strVal val="0.25"/>
                                      </p:to>
                                    </p:set>
                                    <p:animEffect filter="image" prLst="opacity: 0.25">
                                      <p:cBhvr rctx="IE">
                                        <p:cTn id="48" dur="indefinite"/>
                                        <p:tgtEl>
                                          <p:spTgt spid="8195"/>
                                        </p:tgtEl>
                                      </p:cBhvr>
                                    </p:animEffect>
                                  </p:childTnLst>
                                  <p:subTnLst>
                                    <p:animClr clrSpc="rgb" dir="cw">
                                      <p:cBhvr override="childStyle">
                                        <p:cTn dur="1" fill="hold" display="0" masterRel="nextClick" afterEffect="1"/>
                                        <p:tgtEl>
                                          <p:spTgt spid="8195"/>
                                        </p:tgtEl>
                                        <p:attrNameLst>
                                          <p:attrName>ppt_c</p:attrName>
                                        </p:attrNameLst>
                                      </p:cBhvr>
                                      <p:to>
                                        <a:schemeClr val="bg2"/>
                                      </p:to>
                                    </p:animClr>
                                  </p:subTnLst>
                                </p:cTn>
                              </p:par>
                            </p:childTnLst>
                          </p:cTn>
                        </p:par>
                        <p:par>
                          <p:cTn id="49" fill="hold">
                            <p:stCondLst>
                              <p:cond delay="5500"/>
                            </p:stCondLst>
                            <p:childTnLst>
                              <p:par>
                                <p:cTn id="50" presetID="22" presetClass="entr" presetSubtype="1" fill="hold" nodeType="afterEffect">
                                  <p:stCondLst>
                                    <p:cond delay="50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par>
                                <p:cTn id="53" presetID="22" presetClass="entr" presetSubtype="4" fill="hold" nodeType="withEffect">
                                  <p:stCondLst>
                                    <p:cond delay="500"/>
                                  </p:stCondLst>
                                  <p:childTnLst>
                                    <p:set>
                                      <p:cBhvr>
                                        <p:cTn id="54" dur="1" fill="hold">
                                          <p:stCondLst>
                                            <p:cond delay="0"/>
                                          </p:stCondLst>
                                        </p:cTn>
                                        <p:tgtEl>
                                          <p:spTgt spid="9219"/>
                                        </p:tgtEl>
                                        <p:attrNameLst>
                                          <p:attrName>style.visibility</p:attrName>
                                        </p:attrNameLst>
                                      </p:cBhvr>
                                      <p:to>
                                        <p:strVal val="visible"/>
                                      </p:to>
                                    </p:set>
                                    <p:animEffect transition="in" filter="wipe(down)">
                                      <p:cBhvr>
                                        <p:cTn id="55"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animBg="1"/>
      <p:bldP spid="20"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457" y="-76200"/>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639" y="1518330"/>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720639" y="3932237"/>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645" y="2243138"/>
            <a:ext cx="6484937"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7732" y="2664618"/>
            <a:ext cx="7858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nip Diagonal Corner Rectangle 14"/>
          <p:cNvSpPr/>
          <p:nvPr/>
        </p:nvSpPr>
        <p:spPr>
          <a:xfrm>
            <a:off x="4890422" y="5159829"/>
            <a:ext cx="3184071" cy="763596"/>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xtBox 15"/>
          <p:cNvSpPr txBox="1"/>
          <p:nvPr/>
        </p:nvSpPr>
        <p:spPr>
          <a:xfrm>
            <a:off x="2113700" y="5159829"/>
            <a:ext cx="2776722" cy="461665"/>
          </a:xfrm>
          <a:prstGeom prst="rect">
            <a:avLst/>
          </a:prstGeom>
          <a:noFill/>
        </p:spPr>
        <p:txBody>
          <a:bodyPr wrap="none" rtlCol="0">
            <a:spAutoFit/>
          </a:bodyPr>
          <a:lstStyle/>
          <a:p>
            <a:pPr algn="r"/>
            <a:r>
              <a:rPr lang="ru-RU" b="1" dirty="0" smtClean="0">
                <a:latin typeface="+mn-lt"/>
              </a:rPr>
              <a:t>Обычное решение</a:t>
            </a:r>
            <a:r>
              <a:rPr lang="en-US" b="1" dirty="0" smtClean="0">
                <a:latin typeface="+mn-lt"/>
              </a:rPr>
              <a:t>:</a:t>
            </a:r>
            <a:endParaRPr lang="nl-NL" b="1" dirty="0">
              <a:latin typeface="+mn-lt"/>
            </a:endParaRPr>
          </a:p>
        </p:txBody>
      </p:sp>
      <p:sp>
        <p:nvSpPr>
          <p:cNvPr id="17" name="Rectangle 16"/>
          <p:cNvSpPr/>
          <p:nvPr/>
        </p:nvSpPr>
        <p:spPr>
          <a:xfrm>
            <a:off x="4906750" y="5176157"/>
            <a:ext cx="3167744" cy="707886"/>
          </a:xfrm>
          <a:prstGeom prst="rect">
            <a:avLst/>
          </a:prstGeom>
        </p:spPr>
        <p:txBody>
          <a:bodyPr wrap="square">
            <a:spAutoFit/>
          </a:bodyPr>
          <a:lstStyle/>
          <a:p>
            <a:pPr algn="ctr"/>
            <a:r>
              <a:rPr lang="ru-RU" sz="2000" dirty="0" smtClean="0">
                <a:solidFill>
                  <a:schemeClr val="bg1"/>
                </a:solidFill>
                <a:latin typeface="+mj-lt"/>
              </a:rPr>
              <a:t>Увеличить скорость тангенциального потока</a:t>
            </a:r>
            <a:endParaRPr lang="nl-NL" sz="2000" dirty="0">
              <a:solidFill>
                <a:schemeClr val="bg1"/>
              </a:solidFill>
              <a:latin typeface="+mj-lt"/>
            </a:endParaRPr>
          </a:p>
        </p:txBody>
      </p:sp>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257" y="2404842"/>
            <a:ext cx="5775325" cy="145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5937" y="1797864"/>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V="1">
            <a:off x="1785937" y="4002543"/>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28969" y="2663769"/>
            <a:ext cx="16510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5" name="Straight Connector 24"/>
          <p:cNvCxnSpPr/>
          <p:nvPr/>
        </p:nvCxnSpPr>
        <p:spPr>
          <a:xfrm>
            <a:off x="2408479" y="3543300"/>
            <a:ext cx="2988114" cy="1738992"/>
          </a:xfrm>
          <a:prstGeom prst="line">
            <a:avLst/>
          </a:prstGeom>
          <a:ln w="76200">
            <a:solidFill>
              <a:srgbClr val="0C347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24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45166" y="2524588"/>
            <a:ext cx="5370513" cy="12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Hexagon 8"/>
          <p:cNvSpPr/>
          <p:nvPr/>
        </p:nvSpPr>
        <p:spPr>
          <a:xfrm rot="508911">
            <a:off x="6563926" y="1865384"/>
            <a:ext cx="1961575" cy="1139434"/>
          </a:xfrm>
          <a:prstGeom prst="hexagon">
            <a:avLst/>
          </a:prstGeom>
          <a:solidFill>
            <a:srgbClr val="FF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b="1" dirty="0" smtClean="0"/>
              <a:t>Высокое </a:t>
            </a:r>
            <a:r>
              <a:rPr lang="ru-RU" sz="1700" b="1" dirty="0" err="1" smtClean="0"/>
              <a:t>энерго</a:t>
            </a:r>
            <a:r>
              <a:rPr lang="ru-RU" sz="1700" b="1" dirty="0" smtClean="0"/>
              <a:t>-</a:t>
            </a:r>
          </a:p>
          <a:p>
            <a:pPr algn="ctr"/>
            <a:r>
              <a:rPr lang="ru-RU" sz="1700" b="1" dirty="0" smtClean="0"/>
              <a:t>потребление</a:t>
            </a:r>
            <a:endParaRPr lang="nl-NL" sz="1700" b="1" dirty="0"/>
          </a:p>
        </p:txBody>
      </p:sp>
      <p:sp>
        <p:nvSpPr>
          <p:cNvPr id="3" name="Text Placeholder 2"/>
          <p:cNvSpPr>
            <a:spLocks noGrp="1"/>
          </p:cNvSpPr>
          <p:nvPr>
            <p:ph type="body" sz="quarter" idx="11"/>
          </p:nvPr>
        </p:nvSpPr>
        <p:spPr/>
        <p:txBody>
          <a:bodyPr/>
          <a:lstStyle/>
          <a:p>
            <a:endParaRPr lang="nl-NL"/>
          </a:p>
        </p:txBody>
      </p:sp>
      <p:sp>
        <p:nvSpPr>
          <p:cNvPr id="22" name="Title 1"/>
          <p:cNvSpPr>
            <a:spLocks noGrp="1"/>
          </p:cNvSpPr>
          <p:nvPr>
            <p:ph type="title"/>
          </p:nvPr>
        </p:nvSpPr>
        <p:spPr>
          <a:xfrm>
            <a:off x="81635" y="107112"/>
            <a:ext cx="8761613" cy="609600"/>
          </a:xfrm>
        </p:spPr>
        <p:txBody>
          <a:bodyPr/>
          <a:lstStyle/>
          <a:p>
            <a:r>
              <a:rPr lang="ru-RU" b="1" dirty="0" smtClean="0"/>
              <a:t>Обычный подход</a:t>
            </a:r>
            <a:endParaRPr lang="nl-NL" b="1" dirty="0"/>
          </a:p>
        </p:txBody>
      </p:sp>
      <p:sp>
        <p:nvSpPr>
          <p:cNvPr id="2" name="Slide Number Placeholder 1"/>
          <p:cNvSpPr>
            <a:spLocks noGrp="1"/>
          </p:cNvSpPr>
          <p:nvPr>
            <p:ph type="sldNum" sz="quarter" idx="10"/>
          </p:nvPr>
        </p:nvSpPr>
        <p:spPr/>
        <p:txBody>
          <a:bodyPr/>
          <a:lstStyle/>
          <a:p>
            <a:pPr>
              <a:defRPr/>
            </a:pPr>
            <a:fld id="{9FBC2468-54EE-4D8E-AAFD-389E7270F043}" type="slidenum">
              <a:rPr lang="en-US" smtClean="0"/>
              <a:pPr>
                <a:defRPr/>
              </a:pPr>
              <a:t>22</a:t>
            </a:fld>
            <a:endParaRPr lang="en-US"/>
          </a:p>
        </p:txBody>
      </p:sp>
    </p:spTree>
    <p:extLst>
      <p:ext uri="{BB962C8B-B14F-4D97-AF65-F5344CB8AC3E}">
        <p14:creationId xmlns:p14="http://schemas.microsoft.com/office/powerpoint/2010/main" val="196917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2500"/>
                            </p:stCondLst>
                            <p:childTnLst>
                              <p:par>
                                <p:cTn id="17" presetID="10" presetClass="exit" presetSubtype="0" fill="hold" nodeType="afterEffect">
                                  <p:stCondLst>
                                    <p:cond delay="0"/>
                                  </p:stCondLst>
                                  <p:childTnLst>
                                    <p:animEffect transition="out" filter="fade">
                                      <p:cBhvr>
                                        <p:cTn id="18" dur="500"/>
                                        <p:tgtEl>
                                          <p:spTgt spid="8197"/>
                                        </p:tgtEl>
                                      </p:cBhvr>
                                    </p:animEffect>
                                    <p:set>
                                      <p:cBhvr>
                                        <p:cTn id="19" dur="1" fill="hold">
                                          <p:stCondLst>
                                            <p:cond delay="499"/>
                                          </p:stCondLst>
                                        </p:cTn>
                                        <p:tgtEl>
                                          <p:spTgt spid="8197"/>
                                        </p:tgtEl>
                                        <p:attrNameLst>
                                          <p:attrName>style.visibility</p:attrName>
                                        </p:attrNameLst>
                                      </p:cBhvr>
                                      <p:to>
                                        <p:strVal val="hidden"/>
                                      </p:to>
                                    </p:se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1000"/>
                                        <p:tgtEl>
                                          <p:spTgt spid="24"/>
                                        </p:tgtEl>
                                      </p:cBhvr>
                                    </p:animEffect>
                                  </p:childTnLst>
                                </p:cTn>
                              </p:par>
                              <p:par>
                                <p:cTn id="24" presetID="22" presetClass="exit" presetSubtype="8" fill="hold" nodeType="withEffect">
                                  <p:stCondLst>
                                    <p:cond delay="0"/>
                                  </p:stCondLst>
                                  <p:childTnLst>
                                    <p:animEffect transition="out" filter="wipe(left)">
                                      <p:cBhvr>
                                        <p:cTn id="25" dur="1000"/>
                                        <p:tgtEl>
                                          <p:spTgt spid="9218"/>
                                        </p:tgtEl>
                                      </p:cBhvr>
                                    </p:animEffect>
                                    <p:set>
                                      <p:cBhvr>
                                        <p:cTn id="26" dur="1" fill="hold">
                                          <p:stCondLst>
                                            <p:cond delay="999"/>
                                          </p:stCondLst>
                                        </p:cTn>
                                        <p:tgtEl>
                                          <p:spTgt spid="9218"/>
                                        </p:tgtEl>
                                        <p:attrNameLst>
                                          <p:attrName>style.visibility</p:attrName>
                                        </p:attrNameLst>
                                      </p:cBhvr>
                                      <p:to>
                                        <p:strVal val="hidden"/>
                                      </p:to>
                                    </p:set>
                                  </p:childTnLst>
                                </p:cTn>
                              </p:par>
                            </p:childTnLst>
                          </p:cTn>
                        </p:par>
                        <p:par>
                          <p:cTn id="27" fill="hold">
                            <p:stCondLst>
                              <p:cond delay="4000"/>
                            </p:stCondLst>
                            <p:childTnLst>
                              <p:par>
                                <p:cTn id="28" presetID="9" presetClass="emph" presetSubtype="0" nodeType="afterEffect">
                                  <p:stCondLst>
                                    <p:cond delay="1500"/>
                                  </p:stCondLst>
                                  <p:childTnLst>
                                    <p:set>
                                      <p:cBhvr rctx="PPT">
                                        <p:cTn id="29" dur="indefinite"/>
                                        <p:tgtEl>
                                          <p:spTgt spid="9219"/>
                                        </p:tgtEl>
                                        <p:attrNameLst>
                                          <p:attrName>style.opacity</p:attrName>
                                        </p:attrNameLst>
                                      </p:cBhvr>
                                      <p:to>
                                        <p:strVal val="0.25"/>
                                      </p:to>
                                    </p:set>
                                    <p:animEffect filter="image" prLst="opacity: 0.25">
                                      <p:cBhvr rctx="IE">
                                        <p:cTn id="30" dur="indefinite"/>
                                        <p:tgtEl>
                                          <p:spTgt spid="9219"/>
                                        </p:tgtEl>
                                      </p:cBhvr>
                                    </p:animEffect>
                                  </p:childTnLst>
                                  <p:subTnLst>
                                    <p:animClr clrSpc="rgb" dir="cw">
                                      <p:cBhvr override="childStyle">
                                        <p:cTn dur="1" fill="hold" display="0" masterRel="nextClick" afterEffect="1"/>
                                        <p:tgtEl>
                                          <p:spTgt spid="9219"/>
                                        </p:tgtEl>
                                        <p:attrNameLst>
                                          <p:attrName>ppt_c</p:attrName>
                                        </p:attrNameLst>
                                      </p:cBhvr>
                                      <p:to>
                                        <a:schemeClr val="bg2"/>
                                      </p:to>
                                    </p:animClr>
                                  </p:subTnLst>
                                </p:cTn>
                              </p:par>
                            </p:childTnLst>
                          </p:cTn>
                        </p:par>
                        <p:par>
                          <p:cTn id="31" fill="hold">
                            <p:stCondLst>
                              <p:cond delay="5500"/>
                            </p:stCondLst>
                            <p:childTnLst>
                              <p:par>
                                <p:cTn id="32" presetID="9" presetClass="emph" presetSubtype="0" nodeType="afterEffect">
                                  <p:stCondLst>
                                    <p:cond delay="0"/>
                                  </p:stCondLst>
                                  <p:childTnLst>
                                    <p:set>
                                      <p:cBhvr rctx="PPT">
                                        <p:cTn id="33" dur="indefinite"/>
                                        <p:tgtEl>
                                          <p:spTgt spid="27"/>
                                        </p:tgtEl>
                                        <p:attrNameLst>
                                          <p:attrName>style.opacity</p:attrName>
                                        </p:attrNameLst>
                                      </p:cBhvr>
                                      <p:to>
                                        <p:strVal val="0.25"/>
                                      </p:to>
                                    </p:set>
                                    <p:animEffect filter="image" prLst="opacity: 0.25">
                                      <p:cBhvr rctx="IE">
                                        <p:cTn id="34" dur="indefinite"/>
                                        <p:tgtEl>
                                          <p:spTgt spid="27"/>
                                        </p:tgtEl>
                                      </p:cBhvr>
                                    </p:animEffect>
                                  </p:childTnLst>
                                  <p:subTnLst>
                                    <p:animClr clrSpc="rgb" dir="cw">
                                      <p:cBhvr override="childStyle">
                                        <p:cTn dur="1" fill="hold" display="0" masterRel="nextClick" afterEffect="1"/>
                                        <p:tgtEl>
                                          <p:spTgt spid="27"/>
                                        </p:tgtEl>
                                        <p:attrNameLst>
                                          <p:attrName>ppt_c</p:attrName>
                                        </p:attrNameLst>
                                      </p:cBhvr>
                                      <p:to>
                                        <a:schemeClr val="bg2"/>
                                      </p:to>
                                    </p:animClr>
                                  </p:subTnLst>
                                </p:cTn>
                              </p:par>
                            </p:childTnLst>
                          </p:cTn>
                        </p:par>
                        <p:par>
                          <p:cTn id="35" fill="hold">
                            <p:stCondLst>
                              <p:cond delay="5500"/>
                            </p:stCondLst>
                            <p:childTnLst>
                              <p:par>
                                <p:cTn id="36" presetID="22" presetClass="entr" presetSubtype="4" fill="hold" nodeType="afterEffect">
                                  <p:stCondLst>
                                    <p:cond delay="500"/>
                                  </p:stCondLst>
                                  <p:childTnLst>
                                    <p:set>
                                      <p:cBhvr>
                                        <p:cTn id="37" dur="1" fill="hold">
                                          <p:stCondLst>
                                            <p:cond delay="0"/>
                                          </p:stCondLst>
                                        </p:cTn>
                                        <p:tgtEl>
                                          <p:spTgt spid="8195"/>
                                        </p:tgtEl>
                                        <p:attrNameLst>
                                          <p:attrName>style.visibility</p:attrName>
                                        </p:attrNameLst>
                                      </p:cBhvr>
                                      <p:to>
                                        <p:strVal val="visible"/>
                                      </p:to>
                                    </p:set>
                                    <p:animEffect transition="in" filter="wipe(down)">
                                      <p:cBhvr>
                                        <p:cTn id="38" dur="500"/>
                                        <p:tgtEl>
                                          <p:spTgt spid="8195"/>
                                        </p:tgtEl>
                                      </p:cBhvr>
                                    </p:animEffect>
                                  </p:childTnLst>
                                </p:cTn>
                              </p:par>
                              <p:par>
                                <p:cTn id="39" presetID="22" presetClass="entr" presetSubtype="1" fill="hold" nodeType="withEffect">
                                  <p:stCondLst>
                                    <p:cond delay="50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6500"/>
                            </p:stCondLst>
                            <p:childTnLst>
                              <p:par>
                                <p:cTn id="43" presetID="53" presetClass="entr" presetSubtype="16" fill="hold" grpId="0" nodeType="afterEffect">
                                  <p:stCondLst>
                                    <p:cond delay="100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457" y="-76200"/>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Content Placeholder 2"/>
          <p:cNvSpPr txBox="1">
            <a:spLocks/>
          </p:cNvSpPr>
          <p:nvPr/>
        </p:nvSpPr>
        <p:spPr>
          <a:xfrm>
            <a:off x="133006" y="809625"/>
            <a:ext cx="8753299" cy="5316538"/>
          </a:xfrm>
          <a:prstGeom prst="rect">
            <a:avLst/>
          </a:prstGeom>
        </p:spPr>
        <p:txBody>
          <a:bodyPr/>
          <a:lst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628650" indent="-180975"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162050" indent="-266700" algn="l" defTabSz="457200" rtl="0" eaLnBrk="1" fontAlgn="base" hangingPunct="1">
              <a:spcBef>
                <a:spcPts val="238"/>
              </a:spcBef>
              <a:spcAft>
                <a:spcPct val="0"/>
              </a:spcAft>
              <a:buFont typeface="Arial" pitchFamily="34" charset="0"/>
              <a:buChar char="•"/>
              <a:defRPr sz="2000">
                <a:solidFill>
                  <a:schemeClr val="tx1"/>
                </a:solidFill>
                <a:latin typeface="+mn-lt"/>
                <a:ea typeface="+mn-ea"/>
              </a:defRPr>
            </a:lvl4pPr>
            <a:lvl5pPr marL="1619250" indent="-180975" algn="l" defTabSz="457200" rtl="0" eaLnBrk="1" fontAlgn="base" hangingPunct="1">
              <a:spcBef>
                <a:spcPct val="20000"/>
              </a:spcBef>
              <a:spcAft>
                <a:spcPct val="0"/>
              </a:spcAft>
              <a:buFont typeface="Calibri" pitchFamily="34" charset="0"/>
              <a:buChar char="‐"/>
              <a:defRPr sz="2000">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9pPr>
          </a:lstStyle>
          <a:p>
            <a:endParaRPr lang="en-US" kern="0" dirty="0"/>
          </a:p>
        </p:txBody>
      </p:sp>
      <p:sp>
        <p:nvSpPr>
          <p:cNvPr id="2" name="Title 1"/>
          <p:cNvSpPr>
            <a:spLocks noGrp="1"/>
          </p:cNvSpPr>
          <p:nvPr>
            <p:ph type="title"/>
          </p:nvPr>
        </p:nvSpPr>
        <p:spPr>
          <a:xfrm>
            <a:off x="81635" y="107112"/>
            <a:ext cx="8761613" cy="609600"/>
          </a:xfrm>
        </p:spPr>
        <p:txBody>
          <a:bodyPr/>
          <a:lstStyle/>
          <a:p>
            <a:r>
              <a:rPr lang="ru-RU" b="1" dirty="0" smtClean="0"/>
              <a:t>РАЗВИТИЕ ТЕХНОЛОГИИ </a:t>
            </a:r>
            <a:r>
              <a:rPr lang="en-US" b="1" dirty="0" smtClean="0"/>
              <a:t>helix</a:t>
            </a:r>
            <a:endParaRPr lang="nl-NL" b="1" dirty="0"/>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23</a:t>
            </a:fld>
            <a:endParaRPr lang="en-US" dirty="0">
              <a:solidFill>
                <a:srgbClr val="0C3471"/>
              </a:solidFill>
            </a:endParaRPr>
          </a:p>
        </p:txBody>
      </p:sp>
      <p:sp>
        <p:nvSpPr>
          <p:cNvPr id="15" name="TextBox 14"/>
          <p:cNvSpPr txBox="1"/>
          <p:nvPr/>
        </p:nvSpPr>
        <p:spPr>
          <a:xfrm>
            <a:off x="3992587" y="1381125"/>
            <a:ext cx="5027587" cy="3416320"/>
          </a:xfrm>
          <a:prstGeom prst="rect">
            <a:avLst/>
          </a:prstGeom>
          <a:noFill/>
        </p:spPr>
        <p:txBody>
          <a:bodyPr wrap="square" rtlCol="0">
            <a:spAutoFit/>
          </a:bodyPr>
          <a:lstStyle/>
          <a:p>
            <a:r>
              <a:rPr lang="ru-RU" sz="1800" b="1" dirty="0">
                <a:solidFill>
                  <a:srgbClr val="0C3471"/>
                </a:solidFill>
              </a:rPr>
              <a:t>Улучшение съема пермеата за счет </a:t>
            </a:r>
            <a:endParaRPr lang="ru-RU" sz="1800" b="1" dirty="0" smtClean="0">
              <a:solidFill>
                <a:srgbClr val="0C3471"/>
              </a:solidFill>
            </a:endParaRPr>
          </a:p>
          <a:p>
            <a:r>
              <a:rPr lang="ru-RU" sz="1800" b="1" dirty="0" smtClean="0">
                <a:solidFill>
                  <a:srgbClr val="0C3471"/>
                </a:solidFill>
              </a:rPr>
              <a:t>следующих </a:t>
            </a:r>
            <a:r>
              <a:rPr lang="ru-RU" sz="1800" b="1" dirty="0">
                <a:solidFill>
                  <a:srgbClr val="0C3471"/>
                </a:solidFill>
              </a:rPr>
              <a:t>особенностей:</a:t>
            </a:r>
            <a:endParaRPr lang="en-US" sz="1800" b="1" dirty="0">
              <a:solidFill>
                <a:srgbClr val="0C3471"/>
              </a:solidFill>
            </a:endParaRPr>
          </a:p>
          <a:p>
            <a:pPr marL="457200" indent="-457200">
              <a:buFont typeface="+mj-lt"/>
              <a:buAutoNum type="arabicPeriod"/>
            </a:pPr>
            <a:r>
              <a:rPr lang="ru-RU" sz="1800" i="1" dirty="0">
                <a:solidFill>
                  <a:srgbClr val="0C3471"/>
                </a:solidFill>
                <a:latin typeface="Calibri"/>
              </a:rPr>
              <a:t>Рубчик, спирально намотанный по стенке мембраны</a:t>
            </a:r>
          </a:p>
          <a:p>
            <a:pPr marL="457200" indent="-457200">
              <a:buFont typeface="+mj-lt"/>
              <a:buAutoNum type="arabicPeriod"/>
            </a:pPr>
            <a:r>
              <a:rPr lang="ru-RU" sz="1800" i="1" dirty="0">
                <a:solidFill>
                  <a:srgbClr val="0C3471"/>
                </a:solidFill>
                <a:latin typeface="Calibri"/>
              </a:rPr>
              <a:t>Создание турбулентного потока </a:t>
            </a:r>
            <a:br>
              <a:rPr lang="ru-RU" sz="1800" i="1" dirty="0">
                <a:solidFill>
                  <a:srgbClr val="0C3471"/>
                </a:solidFill>
                <a:latin typeface="Calibri"/>
              </a:rPr>
            </a:br>
            <a:r>
              <a:rPr lang="ru-RU" sz="1800" i="1" dirty="0">
                <a:solidFill>
                  <a:srgbClr val="0C3471"/>
                </a:solidFill>
                <a:latin typeface="Calibri"/>
              </a:rPr>
              <a:t>непосредственно около стенки мембраны</a:t>
            </a:r>
          </a:p>
          <a:p>
            <a:pPr marL="457200" indent="-457200">
              <a:buFont typeface="+mj-lt"/>
              <a:buAutoNum type="arabicPeriod"/>
            </a:pPr>
            <a:r>
              <a:rPr lang="ru-RU" sz="1800" i="1" dirty="0">
                <a:solidFill>
                  <a:srgbClr val="0C3471"/>
                </a:solidFill>
                <a:latin typeface="Calibri"/>
              </a:rPr>
              <a:t>Усиленное перемешивание фильтруемой воды</a:t>
            </a:r>
          </a:p>
          <a:p>
            <a:pPr marL="457200" indent="-457200">
              <a:buFont typeface="+mj-lt"/>
              <a:buAutoNum type="arabicPeriod"/>
            </a:pPr>
            <a:r>
              <a:rPr lang="ru-RU" sz="1800" i="1" dirty="0">
                <a:solidFill>
                  <a:srgbClr val="0C3471"/>
                </a:solidFill>
                <a:latin typeface="Calibri"/>
              </a:rPr>
              <a:t>Эффективное, продолжительное удаление </a:t>
            </a:r>
            <a:r>
              <a:rPr lang="ru-RU" sz="1800" i="1" dirty="0" smtClean="0">
                <a:solidFill>
                  <a:srgbClr val="0C3471"/>
                </a:solidFill>
                <a:latin typeface="Calibri"/>
              </a:rPr>
              <a:t>устойчивых </a:t>
            </a:r>
            <a:r>
              <a:rPr lang="ru-RU" sz="1800" i="1" dirty="0">
                <a:solidFill>
                  <a:srgbClr val="0C3471"/>
                </a:solidFill>
                <a:latin typeface="Calibri"/>
              </a:rPr>
              <a:t>загрязнений</a:t>
            </a:r>
          </a:p>
          <a:p>
            <a:r>
              <a:rPr lang="ru-RU" sz="1800" b="1" dirty="0" smtClean="0">
                <a:solidFill>
                  <a:srgbClr val="0C3471"/>
                </a:solidFill>
              </a:rPr>
              <a:t>При </a:t>
            </a:r>
            <a:r>
              <a:rPr lang="ru-RU" sz="1800" b="1" dirty="0">
                <a:solidFill>
                  <a:srgbClr val="0C3471"/>
                </a:solidFill>
              </a:rPr>
              <a:t>меньшей скорости </a:t>
            </a:r>
            <a:r>
              <a:rPr lang="ru-RU" sz="1800" b="1" dirty="0" smtClean="0">
                <a:solidFill>
                  <a:srgbClr val="0C3471"/>
                </a:solidFill>
              </a:rPr>
              <a:t>тангенциального </a:t>
            </a:r>
            <a:r>
              <a:rPr lang="ru-RU" sz="1800" b="1" dirty="0">
                <a:solidFill>
                  <a:srgbClr val="0C3471"/>
                </a:solidFill>
              </a:rPr>
              <a:t>потока</a:t>
            </a:r>
            <a:endParaRPr lang="nl-NL" sz="1800" b="1" dirty="0">
              <a:solidFill>
                <a:srgbClr val="0C3471"/>
              </a:solidFill>
              <a:latin typeface="Calibri"/>
            </a:endParaRPr>
          </a:p>
        </p:txBody>
      </p:sp>
      <p:grpSp>
        <p:nvGrpSpPr>
          <p:cNvPr id="4" name="Group 3"/>
          <p:cNvGrpSpPr/>
          <p:nvPr/>
        </p:nvGrpSpPr>
        <p:grpSpPr>
          <a:xfrm>
            <a:off x="0" y="2298774"/>
            <a:ext cx="3871697" cy="2151933"/>
            <a:chOff x="0" y="2168678"/>
            <a:chExt cx="3871697" cy="2151933"/>
          </a:xfrm>
        </p:grpSpPr>
        <p:grpSp>
          <p:nvGrpSpPr>
            <p:cNvPr id="19" name="Group 18"/>
            <p:cNvGrpSpPr/>
            <p:nvPr/>
          </p:nvGrpSpPr>
          <p:grpSpPr>
            <a:xfrm>
              <a:off x="0" y="2626707"/>
              <a:ext cx="3871697" cy="1693904"/>
              <a:chOff x="4856888" y="316665"/>
              <a:chExt cx="4889757" cy="2098305"/>
            </a:xfrm>
          </p:grpSpPr>
          <p:pic>
            <p:nvPicPr>
              <p:cNvPr id="21" name="Picture 2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856888" y="316665"/>
                <a:ext cx="3675632" cy="2082696"/>
              </a:xfrm>
              <a:prstGeom prst="rect">
                <a:avLst/>
              </a:prstGeom>
              <a:ln>
                <a:noFill/>
              </a:ln>
              <a:effectLst>
                <a:outerShdw blurRad="292100" dist="139700" dir="2700000" algn="tl" rotWithShape="0">
                  <a:srgbClr val="333333">
                    <a:alpha val="65000"/>
                  </a:srgbClr>
                </a:outerShdw>
              </a:effectLst>
            </p:spPr>
          </p:pic>
          <p:pic>
            <p:nvPicPr>
              <p:cNvPr id="22" name="Picture 2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71012" y="337867"/>
                <a:ext cx="3675633" cy="2077103"/>
              </a:xfrm>
              <a:prstGeom prst="rect">
                <a:avLst/>
              </a:prstGeom>
              <a:ln>
                <a:noFill/>
              </a:ln>
              <a:effectLst>
                <a:outerShdw blurRad="292100" dist="139700" dir="2700000" algn="tl" rotWithShape="0">
                  <a:srgbClr val="333333">
                    <a:alpha val="65000"/>
                  </a:srgbClr>
                </a:outerShdw>
              </a:effectLst>
            </p:spPr>
          </p:pic>
        </p:grpSp>
        <p:pic>
          <p:nvPicPr>
            <p:cNvPr id="12" name="Picture 2" descr="C:\Users\e1139494\AppData\Local\Microsoft\Windows\Temporary Internet Files\Content.Outlook\HHUDUABS\Helix_Logo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941" y="2168678"/>
              <a:ext cx="1249237" cy="67096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 Placeholder 2"/>
          <p:cNvSpPr>
            <a:spLocks noGrp="1"/>
          </p:cNvSpPr>
          <p:nvPr>
            <p:ph type="body" sz="quarter" idx="11"/>
          </p:nvPr>
        </p:nvSpPr>
        <p:spPr/>
        <p:txBody>
          <a:bodyPr/>
          <a:lstStyle/>
          <a:p>
            <a:endParaRPr lang="nl-NL"/>
          </a:p>
        </p:txBody>
      </p:sp>
    </p:spTree>
    <p:extLst>
      <p:ext uri="{BB962C8B-B14F-4D97-AF65-F5344CB8AC3E}">
        <p14:creationId xmlns:p14="http://schemas.microsoft.com/office/powerpoint/2010/main" val="2315867443"/>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4457" y="-76200"/>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639" y="1518330"/>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720639" y="3932237"/>
            <a:ext cx="5572125"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645" y="2243138"/>
            <a:ext cx="6484937"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7732" y="2664618"/>
            <a:ext cx="7858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nip Diagonal Corner Rectangle 14"/>
          <p:cNvSpPr/>
          <p:nvPr/>
        </p:nvSpPr>
        <p:spPr>
          <a:xfrm>
            <a:off x="4890422" y="5159829"/>
            <a:ext cx="3184071" cy="873578"/>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xtBox 15"/>
          <p:cNvSpPr txBox="1"/>
          <p:nvPr/>
        </p:nvSpPr>
        <p:spPr>
          <a:xfrm>
            <a:off x="3979596" y="5159829"/>
            <a:ext cx="910826" cy="461665"/>
          </a:xfrm>
          <a:prstGeom prst="rect">
            <a:avLst/>
          </a:prstGeom>
          <a:noFill/>
        </p:spPr>
        <p:txBody>
          <a:bodyPr wrap="none" rtlCol="0">
            <a:spAutoFit/>
          </a:bodyPr>
          <a:lstStyle/>
          <a:p>
            <a:pPr algn="r"/>
            <a:r>
              <a:rPr lang="en-US" b="1" dirty="0" smtClean="0">
                <a:latin typeface="+mn-lt"/>
              </a:rPr>
              <a:t>Helix:</a:t>
            </a:r>
            <a:endParaRPr lang="nl-NL" b="1" dirty="0">
              <a:latin typeface="+mn-lt"/>
            </a:endParaRPr>
          </a:p>
        </p:txBody>
      </p:sp>
      <p:sp>
        <p:nvSpPr>
          <p:cNvPr id="17" name="Rectangle 16"/>
          <p:cNvSpPr/>
          <p:nvPr/>
        </p:nvSpPr>
        <p:spPr>
          <a:xfrm>
            <a:off x="4906750" y="5176157"/>
            <a:ext cx="3167744" cy="923330"/>
          </a:xfrm>
          <a:prstGeom prst="rect">
            <a:avLst/>
          </a:prstGeom>
        </p:spPr>
        <p:txBody>
          <a:bodyPr wrap="square">
            <a:spAutoFit/>
          </a:bodyPr>
          <a:lstStyle/>
          <a:p>
            <a:pPr algn="ctr"/>
            <a:r>
              <a:rPr lang="ru-RU" sz="1800" dirty="0" smtClean="0">
                <a:solidFill>
                  <a:schemeClr val="bg1"/>
                </a:solidFill>
                <a:latin typeface="+mj-lt"/>
              </a:rPr>
              <a:t>Технология, увеличивающая удельную производительность</a:t>
            </a:r>
            <a:endParaRPr lang="nl-NL" sz="1800" dirty="0">
              <a:solidFill>
                <a:schemeClr val="bg1"/>
              </a:solidFill>
              <a:latin typeface="+mj-lt"/>
            </a:endParaRPr>
          </a:p>
        </p:txBody>
      </p:sp>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257" y="2404842"/>
            <a:ext cx="5775325" cy="145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5937" y="1797864"/>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V="1">
            <a:off x="1785937" y="4002543"/>
            <a:ext cx="557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166" y="2524588"/>
            <a:ext cx="5370513" cy="12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5297" y="2663769"/>
            <a:ext cx="16510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073581">
            <a:off x="1743103" y="3515745"/>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073581">
            <a:off x="3531082" y="3475149"/>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073581">
            <a:off x="5359881" y="3507804"/>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26419" flipV="1">
            <a:off x="2283973" y="2420280"/>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26419" flipV="1">
            <a:off x="4071952" y="2379684"/>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26419" flipV="1">
            <a:off x="5900751" y="2412339"/>
            <a:ext cx="1271587"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quarter" idx="11"/>
          </p:nvPr>
        </p:nvSpPr>
        <p:spPr/>
        <p:txBody>
          <a:bodyPr/>
          <a:lstStyle/>
          <a:p>
            <a:endParaRPr lang="nl-NL" dirty="0"/>
          </a:p>
        </p:txBody>
      </p:sp>
      <p:sp>
        <p:nvSpPr>
          <p:cNvPr id="29" name="Title 1"/>
          <p:cNvSpPr>
            <a:spLocks noGrp="1"/>
          </p:cNvSpPr>
          <p:nvPr>
            <p:ph type="title"/>
          </p:nvPr>
        </p:nvSpPr>
        <p:spPr>
          <a:xfrm>
            <a:off x="81635" y="107112"/>
            <a:ext cx="8761613" cy="609600"/>
          </a:xfrm>
        </p:spPr>
        <p:txBody>
          <a:bodyPr/>
          <a:lstStyle/>
          <a:p>
            <a:r>
              <a:rPr lang="ru-RU" b="1" dirty="0" smtClean="0"/>
              <a:t>Новый подход</a:t>
            </a:r>
            <a:endParaRPr lang="nl-NL" b="1" dirty="0"/>
          </a:p>
        </p:txBody>
      </p:sp>
      <p:sp>
        <p:nvSpPr>
          <p:cNvPr id="2" name="Slide Number Placeholder 1"/>
          <p:cNvSpPr>
            <a:spLocks noGrp="1"/>
          </p:cNvSpPr>
          <p:nvPr>
            <p:ph type="sldNum" sz="quarter" idx="10"/>
          </p:nvPr>
        </p:nvSpPr>
        <p:spPr/>
        <p:txBody>
          <a:bodyPr/>
          <a:lstStyle/>
          <a:p>
            <a:pPr>
              <a:defRPr/>
            </a:pPr>
            <a:fld id="{9FBC2468-54EE-4D8E-AAFD-389E7270F043}" type="slidenum">
              <a:rPr lang="en-US" smtClean="0"/>
              <a:pPr>
                <a:defRPr/>
              </a:pPr>
              <a:t>24</a:t>
            </a:fld>
            <a:endParaRPr lang="en-US"/>
          </a:p>
        </p:txBody>
      </p:sp>
      <p:grpSp>
        <p:nvGrpSpPr>
          <p:cNvPr id="6" name="Group 5"/>
          <p:cNvGrpSpPr/>
          <p:nvPr/>
        </p:nvGrpSpPr>
        <p:grpSpPr>
          <a:xfrm>
            <a:off x="1179004" y="2402433"/>
            <a:ext cx="6176853" cy="1479278"/>
            <a:chOff x="2628501" y="28280"/>
            <a:chExt cx="6176853" cy="1479278"/>
          </a:xfrm>
          <a:solidFill>
            <a:schemeClr val="bg1">
              <a:lumMod val="65000"/>
            </a:schemeClr>
          </a:solidFill>
        </p:grpSpPr>
        <p:sp>
          <p:nvSpPr>
            <p:cNvPr id="5" name="Freeform 4"/>
            <p:cNvSpPr/>
            <p:nvPr/>
          </p:nvSpPr>
          <p:spPr>
            <a:xfrm>
              <a:off x="3073138" y="35900"/>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Freeform 27"/>
            <p:cNvSpPr/>
            <p:nvPr/>
          </p:nvSpPr>
          <p:spPr>
            <a:xfrm>
              <a:off x="3978249" y="28280"/>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Freeform 29"/>
            <p:cNvSpPr/>
            <p:nvPr/>
          </p:nvSpPr>
          <p:spPr>
            <a:xfrm>
              <a:off x="4909637" y="28280"/>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Freeform 30"/>
            <p:cNvSpPr/>
            <p:nvPr/>
          </p:nvSpPr>
          <p:spPr>
            <a:xfrm>
              <a:off x="5814607" y="34015"/>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Freeform 31"/>
            <p:cNvSpPr/>
            <p:nvPr/>
          </p:nvSpPr>
          <p:spPr>
            <a:xfrm>
              <a:off x="6759487" y="34015"/>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Freeform 32"/>
            <p:cNvSpPr/>
            <p:nvPr/>
          </p:nvSpPr>
          <p:spPr>
            <a:xfrm>
              <a:off x="7673887" y="34324"/>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Freeform 34"/>
            <p:cNvSpPr/>
            <p:nvPr/>
          </p:nvSpPr>
          <p:spPr>
            <a:xfrm flipV="1">
              <a:off x="2628501" y="1363106"/>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Freeform 35"/>
            <p:cNvSpPr/>
            <p:nvPr/>
          </p:nvSpPr>
          <p:spPr>
            <a:xfrm flipV="1">
              <a:off x="3533612" y="1363106"/>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Freeform 36"/>
            <p:cNvSpPr/>
            <p:nvPr/>
          </p:nvSpPr>
          <p:spPr>
            <a:xfrm flipV="1">
              <a:off x="4465000" y="1363106"/>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Freeform 37"/>
            <p:cNvSpPr/>
            <p:nvPr/>
          </p:nvSpPr>
          <p:spPr>
            <a:xfrm flipV="1">
              <a:off x="5369970" y="1368841"/>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Freeform 38"/>
            <p:cNvSpPr/>
            <p:nvPr/>
          </p:nvSpPr>
          <p:spPr>
            <a:xfrm flipV="1">
              <a:off x="6314850" y="1368841"/>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Freeform 39"/>
            <p:cNvSpPr/>
            <p:nvPr/>
          </p:nvSpPr>
          <p:spPr>
            <a:xfrm flipV="1">
              <a:off x="7229250" y="1369150"/>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Freeform 40"/>
            <p:cNvSpPr/>
            <p:nvPr/>
          </p:nvSpPr>
          <p:spPr>
            <a:xfrm flipV="1">
              <a:off x="8145478" y="1368841"/>
              <a:ext cx="659876" cy="138408"/>
            </a:xfrm>
            <a:custGeom>
              <a:avLst/>
              <a:gdLst>
                <a:gd name="connsiteX0" fmla="*/ 0 w 659876"/>
                <a:gd name="connsiteY0" fmla="*/ 0 h 169683"/>
                <a:gd name="connsiteX1" fmla="*/ 311085 w 659876"/>
                <a:gd name="connsiteY1" fmla="*/ 169683 h 169683"/>
                <a:gd name="connsiteX2" fmla="*/ 659876 w 659876"/>
                <a:gd name="connsiteY2" fmla="*/ 0 h 169683"/>
              </a:gdLst>
              <a:ahLst/>
              <a:cxnLst>
                <a:cxn ang="0">
                  <a:pos x="connsiteX0" y="connsiteY0"/>
                </a:cxn>
                <a:cxn ang="0">
                  <a:pos x="connsiteX1" y="connsiteY1"/>
                </a:cxn>
                <a:cxn ang="0">
                  <a:pos x="connsiteX2" y="connsiteY2"/>
                </a:cxn>
              </a:cxnLst>
              <a:rect l="l" t="t" r="r" b="b"/>
              <a:pathLst>
                <a:path w="659876" h="169683">
                  <a:moveTo>
                    <a:pt x="0" y="0"/>
                  </a:moveTo>
                  <a:cubicBezTo>
                    <a:pt x="100553" y="84841"/>
                    <a:pt x="201106" y="169683"/>
                    <a:pt x="311085" y="169683"/>
                  </a:cubicBezTo>
                  <a:cubicBezTo>
                    <a:pt x="421064" y="169683"/>
                    <a:pt x="601744" y="28280"/>
                    <a:pt x="659876"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5" name="Hexagon 24"/>
          <p:cNvSpPr/>
          <p:nvPr/>
        </p:nvSpPr>
        <p:spPr>
          <a:xfrm rot="508911">
            <a:off x="6565339" y="1795108"/>
            <a:ext cx="1961575" cy="1377423"/>
          </a:xfrm>
          <a:prstGeom prst="hexagon">
            <a:avLst/>
          </a:prstGeom>
          <a:solidFill>
            <a:srgbClr val="43A02B"/>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dirty="0" smtClean="0"/>
              <a:t>Поток </a:t>
            </a:r>
            <a:r>
              <a:rPr lang="en-US" sz="1800" b="1" dirty="0" smtClean="0"/>
              <a:t>Crossflow↓</a:t>
            </a:r>
          </a:p>
          <a:p>
            <a:pPr algn="ctr"/>
            <a:r>
              <a:rPr lang="en-US" sz="1800" b="1" dirty="0"/>
              <a:t>&amp;</a:t>
            </a:r>
            <a:r>
              <a:rPr lang="en-US" sz="1800" b="1" dirty="0" smtClean="0"/>
              <a:t> </a:t>
            </a:r>
          </a:p>
          <a:p>
            <a:pPr algn="ctr"/>
            <a:r>
              <a:rPr lang="ru-RU" sz="1800" b="1" dirty="0" smtClean="0"/>
              <a:t>Выход</a:t>
            </a:r>
            <a:r>
              <a:rPr lang="en-US" sz="1800" b="1" dirty="0" smtClean="0"/>
              <a:t> </a:t>
            </a:r>
            <a:r>
              <a:rPr lang="en-US" sz="1800" b="1" dirty="0"/>
              <a:t>↑</a:t>
            </a:r>
            <a:endParaRPr lang="nl-NL" sz="1800" b="1" dirty="0"/>
          </a:p>
        </p:txBody>
      </p:sp>
    </p:spTree>
    <p:extLst>
      <p:ext uri="{BB962C8B-B14F-4D97-AF65-F5344CB8AC3E}">
        <p14:creationId xmlns:p14="http://schemas.microsoft.com/office/powerpoint/2010/main" val="3399607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500"/>
                                  </p:stCondLst>
                                  <p:childTnLst>
                                    <p:animEffect transition="out" filter="fade">
                                      <p:cBhvr>
                                        <p:cTn id="6" dur="500"/>
                                        <p:tgtEl>
                                          <p:spTgt spid="10242"/>
                                        </p:tgtEl>
                                      </p:cBhvr>
                                    </p:animEffect>
                                    <p:set>
                                      <p:cBhvr>
                                        <p:cTn id="7" dur="1" fill="hold">
                                          <p:stCondLst>
                                            <p:cond delay="499"/>
                                          </p:stCondLst>
                                        </p:cTn>
                                        <p:tgtEl>
                                          <p:spTgt spid="10242"/>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500"/>
                                        <p:tgtEl>
                                          <p:spTgt spid="9218"/>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3500"/>
                            </p:stCondLst>
                            <p:childTnLst>
                              <p:par>
                                <p:cTn id="21" presetID="10" presetClass="exit" presetSubtype="0" fill="hold" nodeType="afterEffect">
                                  <p:stCondLst>
                                    <p:cond delay="0"/>
                                  </p:stCondLst>
                                  <p:childTnLst>
                                    <p:animEffect transition="out" filter="fad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8197"/>
                                        </p:tgtEl>
                                        <p:attrNameLst>
                                          <p:attrName>style.visibility</p:attrName>
                                        </p:attrNameLst>
                                      </p:cBhvr>
                                      <p:to>
                                        <p:strVal val="visible"/>
                                      </p:to>
                                    </p:set>
                                    <p:animEffect transition="in" filter="wipe(left)">
                                      <p:cBhvr>
                                        <p:cTn id="27" dur="500"/>
                                        <p:tgtEl>
                                          <p:spTgt spid="8197"/>
                                        </p:tgtEl>
                                      </p:cBhvr>
                                    </p:animEffect>
                                  </p:childTnLst>
                                </p:cTn>
                              </p:par>
                            </p:childTnLst>
                          </p:cTn>
                        </p:par>
                        <p:par>
                          <p:cTn id="28" fill="hold">
                            <p:stCondLst>
                              <p:cond delay="45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5000"/>
                            </p:stCondLst>
                            <p:childTnLst>
                              <p:par>
                                <p:cTn id="33" presetID="22" presetClass="entr" presetSubtype="8" fill="hold" nodeType="after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ipe(left)">
                                      <p:cBhvr>
                                        <p:cTn id="35" dur="500"/>
                                        <p:tgtEl>
                                          <p:spTgt spid="1026"/>
                                        </p:tgtEl>
                                      </p:cBhvr>
                                    </p:animEffect>
                                  </p:childTnLst>
                                </p:cTn>
                              </p:par>
                            </p:childTnLst>
                          </p:cTn>
                        </p:par>
                        <p:par>
                          <p:cTn id="36" fill="hold">
                            <p:stCondLst>
                              <p:cond delay="550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6000"/>
                            </p:stCondLst>
                            <p:childTnLst>
                              <p:par>
                                <p:cTn id="41" presetID="2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6500"/>
                            </p:stCondLst>
                            <p:childTnLst>
                              <p:par>
                                <p:cTn id="45" presetID="2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7000"/>
                            </p:stCondLst>
                            <p:childTnLst>
                              <p:par>
                                <p:cTn id="49" presetID="22" presetClass="entr" presetSubtype="8"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par>
                          <p:cTn id="52" fill="hold">
                            <p:stCondLst>
                              <p:cond delay="7500"/>
                            </p:stCondLst>
                            <p:childTnLst>
                              <p:par>
                                <p:cTn id="53" presetID="10" presetClass="exit" presetSubtype="0" fill="hold" nodeType="afterEffect">
                                  <p:stCondLst>
                                    <p:cond delay="0"/>
                                  </p:stCondLst>
                                  <p:childTnLst>
                                    <p:animEffect transition="out" filter="fade">
                                      <p:cBhvr>
                                        <p:cTn id="54" dur="500"/>
                                        <p:tgtEl>
                                          <p:spTgt spid="9218"/>
                                        </p:tgtEl>
                                      </p:cBhvr>
                                    </p:animEffect>
                                    <p:set>
                                      <p:cBhvr>
                                        <p:cTn id="55" dur="1" fill="hold">
                                          <p:stCondLst>
                                            <p:cond delay="499"/>
                                          </p:stCondLst>
                                        </p:cTn>
                                        <p:tgtEl>
                                          <p:spTgt spid="9218"/>
                                        </p:tgtEl>
                                        <p:attrNameLst>
                                          <p:attrName>style.visibility</p:attrName>
                                        </p:attrNameLst>
                                      </p:cBhvr>
                                      <p:to>
                                        <p:strVal val="hidden"/>
                                      </p:to>
                                    </p:set>
                                  </p:childTnLst>
                                </p:cTn>
                              </p:par>
                            </p:childTnLst>
                          </p:cTn>
                        </p:par>
                        <p:par>
                          <p:cTn id="56" fill="hold">
                            <p:stCondLst>
                              <p:cond delay="8000"/>
                            </p:stCondLst>
                            <p:childTnLst>
                              <p:par>
                                <p:cTn id="57" presetID="22" presetClass="exit" presetSubtype="8" fill="hold" nodeType="afterEffect">
                                  <p:stCondLst>
                                    <p:cond delay="0"/>
                                  </p:stCondLst>
                                  <p:childTnLst>
                                    <p:animEffect transition="out" filter="wipe(left)">
                                      <p:cBhvr>
                                        <p:cTn id="58" dur="500"/>
                                        <p:tgtEl>
                                          <p:spTgt spid="9218"/>
                                        </p:tgtEl>
                                      </p:cBhvr>
                                    </p:animEffect>
                                    <p:set>
                                      <p:cBhvr>
                                        <p:cTn id="59" dur="1" fill="hold">
                                          <p:stCondLst>
                                            <p:cond delay="499"/>
                                          </p:stCondLst>
                                        </p:cTn>
                                        <p:tgtEl>
                                          <p:spTgt spid="9218"/>
                                        </p:tgtEl>
                                        <p:attrNameLst>
                                          <p:attrName>style.visibility</p:attrName>
                                        </p:attrNameLst>
                                      </p:cBhvr>
                                      <p:to>
                                        <p:strVal val="hidden"/>
                                      </p:to>
                                    </p:set>
                                  </p:childTnLst>
                                </p:cTn>
                              </p:par>
                            </p:childTnLst>
                          </p:cTn>
                        </p:par>
                        <p:par>
                          <p:cTn id="60" fill="hold">
                            <p:stCondLst>
                              <p:cond delay="8500"/>
                            </p:stCondLst>
                            <p:childTnLst>
                              <p:par>
                                <p:cTn id="61" presetID="10" presetClass="entr" presetSubtype="0" fill="hold" nodeType="afterEffect">
                                  <p:stCondLst>
                                    <p:cond delay="0"/>
                                  </p:stCondLst>
                                  <p:childTnLst>
                                    <p:set>
                                      <p:cBhvr>
                                        <p:cTn id="62" dur="1" fill="hold">
                                          <p:stCondLst>
                                            <p:cond delay="0"/>
                                          </p:stCondLst>
                                        </p:cTn>
                                        <p:tgtEl>
                                          <p:spTgt spid="10242"/>
                                        </p:tgtEl>
                                        <p:attrNameLst>
                                          <p:attrName>style.visibility</p:attrName>
                                        </p:attrNameLst>
                                      </p:cBhvr>
                                      <p:to>
                                        <p:strVal val="visible"/>
                                      </p:to>
                                    </p:set>
                                    <p:animEffect transition="in" filter="fade">
                                      <p:cBhvr>
                                        <p:cTn id="63" dur="500"/>
                                        <p:tgtEl>
                                          <p:spTgt spid="10242"/>
                                        </p:tgtEl>
                                      </p:cBhvr>
                                    </p:animEffect>
                                  </p:childTnLst>
                                </p:cTn>
                              </p:par>
                            </p:childTnLst>
                          </p:cTn>
                        </p:par>
                        <p:par>
                          <p:cTn id="64" fill="hold">
                            <p:stCondLst>
                              <p:cond delay="9000"/>
                            </p:stCondLst>
                            <p:childTnLst>
                              <p:par>
                                <p:cTn id="65" presetID="9" presetClass="emph" presetSubtype="0" nodeType="afterEffect">
                                  <p:stCondLst>
                                    <p:cond delay="1000"/>
                                  </p:stCondLst>
                                  <p:childTnLst>
                                    <p:set>
                                      <p:cBhvr rctx="PPT">
                                        <p:cTn id="66" dur="indefinite"/>
                                        <p:tgtEl>
                                          <p:spTgt spid="9219"/>
                                        </p:tgtEl>
                                        <p:attrNameLst>
                                          <p:attrName>style.opacity</p:attrName>
                                        </p:attrNameLst>
                                      </p:cBhvr>
                                      <p:to>
                                        <p:strVal val="0.25"/>
                                      </p:to>
                                    </p:set>
                                    <p:animEffect filter="image" prLst="opacity: 0.25">
                                      <p:cBhvr rctx="IE">
                                        <p:cTn id="67" dur="indefinite"/>
                                        <p:tgtEl>
                                          <p:spTgt spid="9219"/>
                                        </p:tgtEl>
                                      </p:cBhvr>
                                    </p:animEffect>
                                  </p:childTnLst>
                                  <p:subTnLst>
                                    <p:animClr clrSpc="rgb" dir="cw">
                                      <p:cBhvr override="childStyle">
                                        <p:cTn dur="1" fill="hold" display="0" masterRel="nextClick" afterEffect="1"/>
                                        <p:tgtEl>
                                          <p:spTgt spid="9219"/>
                                        </p:tgtEl>
                                        <p:attrNameLst>
                                          <p:attrName>ppt_c</p:attrName>
                                        </p:attrNameLst>
                                      </p:cBhvr>
                                      <p:to>
                                        <a:schemeClr val="bg2"/>
                                      </p:to>
                                    </p:animClr>
                                  </p:subTnLst>
                                </p:cTn>
                              </p:par>
                            </p:childTnLst>
                          </p:cTn>
                        </p:par>
                        <p:par>
                          <p:cTn id="68" fill="hold">
                            <p:stCondLst>
                              <p:cond delay="10000"/>
                            </p:stCondLst>
                            <p:childTnLst>
                              <p:par>
                                <p:cTn id="69" presetID="9" presetClass="emph" presetSubtype="0" nodeType="afterEffect">
                                  <p:stCondLst>
                                    <p:cond delay="0"/>
                                  </p:stCondLst>
                                  <p:childTnLst>
                                    <p:set>
                                      <p:cBhvr rctx="PPT">
                                        <p:cTn id="70" dur="indefinite"/>
                                        <p:tgtEl>
                                          <p:spTgt spid="27"/>
                                        </p:tgtEl>
                                        <p:attrNameLst>
                                          <p:attrName>style.opacity</p:attrName>
                                        </p:attrNameLst>
                                      </p:cBhvr>
                                      <p:to>
                                        <p:strVal val="0.25"/>
                                      </p:to>
                                    </p:set>
                                    <p:animEffect filter="image" prLst="opacity: 0.25">
                                      <p:cBhvr rctx="IE">
                                        <p:cTn id="71" dur="indefinite"/>
                                        <p:tgtEl>
                                          <p:spTgt spid="27"/>
                                        </p:tgtEl>
                                      </p:cBhvr>
                                    </p:animEffect>
                                  </p:childTnLst>
                                  <p:subTnLst>
                                    <p:animClr clrSpc="rgb" dir="cw">
                                      <p:cBhvr override="childStyle">
                                        <p:cTn dur="1" fill="hold" display="0" masterRel="nextClick" afterEffect="1"/>
                                        <p:tgtEl>
                                          <p:spTgt spid="27"/>
                                        </p:tgtEl>
                                        <p:attrNameLst>
                                          <p:attrName>ppt_c</p:attrName>
                                        </p:attrNameLst>
                                      </p:cBhvr>
                                      <p:to>
                                        <a:schemeClr val="bg2"/>
                                      </p:to>
                                    </p:animClr>
                                  </p:subTnLst>
                                </p:cTn>
                              </p:par>
                            </p:childTnLst>
                          </p:cTn>
                        </p:par>
                        <p:par>
                          <p:cTn id="72" fill="hold">
                            <p:stCondLst>
                              <p:cond delay="10000"/>
                            </p:stCondLst>
                            <p:childTnLst>
                              <p:par>
                                <p:cTn id="73" presetID="22" presetClass="entr" presetSubtype="4" fill="hold" nodeType="afterEffect">
                                  <p:stCondLst>
                                    <p:cond delay="500"/>
                                  </p:stCondLst>
                                  <p:childTnLst>
                                    <p:set>
                                      <p:cBhvr>
                                        <p:cTn id="74" dur="1" fill="hold">
                                          <p:stCondLst>
                                            <p:cond delay="0"/>
                                          </p:stCondLst>
                                        </p:cTn>
                                        <p:tgtEl>
                                          <p:spTgt spid="8195"/>
                                        </p:tgtEl>
                                        <p:attrNameLst>
                                          <p:attrName>style.visibility</p:attrName>
                                        </p:attrNameLst>
                                      </p:cBhvr>
                                      <p:to>
                                        <p:strVal val="visible"/>
                                      </p:to>
                                    </p:set>
                                    <p:animEffect transition="in" filter="wipe(down)">
                                      <p:cBhvr>
                                        <p:cTn id="75" dur="500"/>
                                        <p:tgtEl>
                                          <p:spTgt spid="8195"/>
                                        </p:tgtEl>
                                      </p:cBhvr>
                                    </p:animEffect>
                                  </p:childTnLst>
                                </p:cTn>
                              </p:par>
                              <p:par>
                                <p:cTn id="76" presetID="22" presetClass="entr" presetSubtype="1" fill="hold" nodeType="withEffect">
                                  <p:stCondLst>
                                    <p:cond delay="500"/>
                                  </p:stCondLst>
                                  <p:childTnLst>
                                    <p:set>
                                      <p:cBhvr>
                                        <p:cTn id="77" dur="1" fill="hold">
                                          <p:stCondLst>
                                            <p:cond delay="0"/>
                                          </p:stCondLst>
                                        </p:cTn>
                                        <p:tgtEl>
                                          <p:spTgt spid="8"/>
                                        </p:tgtEl>
                                        <p:attrNameLst>
                                          <p:attrName>style.visibility</p:attrName>
                                        </p:attrNameLst>
                                      </p:cBhvr>
                                      <p:to>
                                        <p:strVal val="visible"/>
                                      </p:to>
                                    </p:set>
                                    <p:animEffect transition="in" filter="wipe(up)">
                                      <p:cBhvr>
                                        <p:cTn id="78" dur="500"/>
                                        <p:tgtEl>
                                          <p:spTgt spid="8"/>
                                        </p:tgtEl>
                                      </p:cBhvr>
                                    </p:animEffect>
                                  </p:childTnLst>
                                </p:cTn>
                              </p:par>
                            </p:childTnLst>
                          </p:cTn>
                        </p:par>
                        <p:par>
                          <p:cTn id="79" fill="hold">
                            <p:stCondLst>
                              <p:cond delay="11000"/>
                            </p:stCondLst>
                            <p:childTnLst>
                              <p:par>
                                <p:cTn id="80" presetID="53" presetClass="entr" presetSubtype="16"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457" y="-74613"/>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Content Placeholder 2"/>
          <p:cNvSpPr txBox="1">
            <a:spLocks/>
          </p:cNvSpPr>
          <p:nvPr/>
        </p:nvSpPr>
        <p:spPr>
          <a:xfrm>
            <a:off x="133006" y="632649"/>
            <a:ext cx="8753299" cy="5316538"/>
          </a:xfrm>
          <a:prstGeom prst="rect">
            <a:avLst/>
          </a:prstGeom>
        </p:spPr>
        <p:txBody>
          <a:bodyPr/>
          <a:lstStyle>
            <a:lvl1pPr marL="0" indent="0" algn="l" defTabSz="457200" rtl="0" eaLnBrk="1" fontAlgn="base" hangingPunct="1">
              <a:spcBef>
                <a:spcPts val="238"/>
              </a:spcBef>
              <a:spcAft>
                <a:spcPct val="0"/>
              </a:spcAft>
              <a:buSzPct val="90000"/>
              <a:buFont typeface="Arial" charset="0"/>
              <a:buNone/>
              <a:defRPr sz="2000" cap="all" baseline="0">
                <a:solidFill>
                  <a:srgbClr val="0C3471"/>
                </a:solidFill>
                <a:latin typeface="+mn-lt"/>
                <a:ea typeface="+mn-ea"/>
                <a:cs typeface="+mn-cs"/>
              </a:defRPr>
            </a:lvl1pPr>
            <a:lvl2pPr marL="180975" indent="-180975" algn="l" defTabSz="457200" rtl="0" eaLnBrk="1" fontAlgn="base" hangingPunct="1">
              <a:spcBef>
                <a:spcPts val="238"/>
              </a:spcBef>
              <a:spcAft>
                <a:spcPct val="0"/>
              </a:spcAft>
              <a:buFont typeface="Arial" pitchFamily="34" charset="0"/>
              <a:buChar char="•"/>
              <a:defRPr sz="2000">
                <a:solidFill>
                  <a:srgbClr val="4E5658"/>
                </a:solidFill>
                <a:latin typeface="+mn-lt"/>
                <a:ea typeface="+mn-ea"/>
              </a:defRPr>
            </a:lvl2pPr>
            <a:lvl3pPr marL="628650" indent="-180975" algn="l" defTabSz="457200" rtl="0" eaLnBrk="1" fontAlgn="base" hangingPunct="1">
              <a:spcBef>
                <a:spcPts val="238"/>
              </a:spcBef>
              <a:spcAft>
                <a:spcPct val="0"/>
              </a:spcAft>
              <a:buFont typeface="Calibri" pitchFamily="34" charset="0"/>
              <a:buChar char="‐"/>
              <a:defRPr sz="2000">
                <a:solidFill>
                  <a:schemeClr val="tx1"/>
                </a:solidFill>
                <a:latin typeface="+mn-lt"/>
                <a:ea typeface="+mn-ea"/>
              </a:defRPr>
            </a:lvl3pPr>
            <a:lvl4pPr marL="1162050" indent="-266700" algn="l" defTabSz="457200" rtl="0" eaLnBrk="1" fontAlgn="base" hangingPunct="1">
              <a:spcBef>
                <a:spcPts val="238"/>
              </a:spcBef>
              <a:spcAft>
                <a:spcPct val="0"/>
              </a:spcAft>
              <a:buFont typeface="Arial" pitchFamily="34" charset="0"/>
              <a:buChar char="•"/>
              <a:defRPr sz="2000">
                <a:solidFill>
                  <a:schemeClr val="tx1"/>
                </a:solidFill>
                <a:latin typeface="+mn-lt"/>
                <a:ea typeface="+mn-ea"/>
              </a:defRPr>
            </a:lvl4pPr>
            <a:lvl5pPr marL="1619250" indent="-180975" algn="l" defTabSz="457200" rtl="0" eaLnBrk="1" fontAlgn="base" hangingPunct="1">
              <a:spcBef>
                <a:spcPct val="20000"/>
              </a:spcBef>
              <a:spcAft>
                <a:spcPct val="0"/>
              </a:spcAft>
              <a:buFont typeface="Calibri" pitchFamily="34" charset="0"/>
              <a:buChar char="‐"/>
              <a:defRPr sz="2000">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9pPr>
          </a:lstStyle>
          <a:p>
            <a:endParaRPr lang="en-US" kern="0" dirty="0"/>
          </a:p>
        </p:txBody>
      </p:sp>
      <p:sp>
        <p:nvSpPr>
          <p:cNvPr id="15" name="TextBox 14"/>
          <p:cNvSpPr txBox="1"/>
          <p:nvPr/>
        </p:nvSpPr>
        <p:spPr>
          <a:xfrm>
            <a:off x="164412" y="-43130"/>
            <a:ext cx="6426246" cy="3416320"/>
          </a:xfrm>
          <a:prstGeom prst="rect">
            <a:avLst/>
          </a:prstGeom>
          <a:noFill/>
        </p:spPr>
        <p:txBody>
          <a:bodyPr wrap="none" rtlCol="0">
            <a:spAutoFit/>
          </a:bodyPr>
          <a:lstStyle/>
          <a:p>
            <a:endParaRPr lang="en-US" sz="1800" b="1" dirty="0" smtClean="0">
              <a:solidFill>
                <a:srgbClr val="0C3471"/>
              </a:solidFill>
              <a:latin typeface="+mn-lt"/>
            </a:endParaRPr>
          </a:p>
          <a:p>
            <a:endParaRPr lang="en-US" sz="1800" b="1" dirty="0" smtClean="0">
              <a:solidFill>
                <a:srgbClr val="0C3471"/>
              </a:solidFill>
              <a:latin typeface="+mn-lt"/>
            </a:endParaRPr>
          </a:p>
          <a:p>
            <a:endParaRPr lang="en-US" sz="1800" b="1" dirty="0" smtClean="0">
              <a:solidFill>
                <a:srgbClr val="0C3471"/>
              </a:solidFill>
              <a:latin typeface="+mn-lt"/>
            </a:endParaRPr>
          </a:p>
          <a:p>
            <a:r>
              <a:rPr lang="ru-RU" sz="1800" b="1" dirty="0" smtClean="0">
                <a:solidFill>
                  <a:srgbClr val="0C3471"/>
                </a:solidFill>
                <a:latin typeface="+mn-lt"/>
              </a:rPr>
              <a:t>Улучшение съема </a:t>
            </a:r>
            <a:r>
              <a:rPr lang="ru-RU" sz="1800" b="1" dirty="0" err="1" smtClean="0">
                <a:solidFill>
                  <a:srgbClr val="0C3471"/>
                </a:solidFill>
                <a:latin typeface="+mn-lt"/>
              </a:rPr>
              <a:t>пермеата</a:t>
            </a:r>
            <a:r>
              <a:rPr lang="ru-RU" sz="1800" b="1" dirty="0" smtClean="0">
                <a:solidFill>
                  <a:srgbClr val="0C3471"/>
                </a:solidFill>
                <a:latin typeface="+mn-lt"/>
              </a:rPr>
              <a:t> за счет следующих особенностей:</a:t>
            </a:r>
            <a:endParaRPr lang="en-US" sz="1800" b="1" dirty="0">
              <a:solidFill>
                <a:srgbClr val="0C3471"/>
              </a:solidFill>
              <a:latin typeface="+mn-lt"/>
            </a:endParaRPr>
          </a:p>
          <a:p>
            <a:pPr marL="342900" indent="-342900">
              <a:buFont typeface="+mj-lt"/>
              <a:buAutoNum type="arabicPeriod"/>
            </a:pPr>
            <a:r>
              <a:rPr lang="ru-RU" sz="1800" dirty="0" smtClean="0">
                <a:solidFill>
                  <a:srgbClr val="0C3471"/>
                </a:solidFill>
                <a:latin typeface="+mn-lt"/>
              </a:rPr>
              <a:t>Рубчик, </a:t>
            </a:r>
            <a:r>
              <a:rPr lang="ru-RU" sz="1800" dirty="0">
                <a:solidFill>
                  <a:srgbClr val="0C3471"/>
                </a:solidFill>
                <a:latin typeface="+mn-lt"/>
              </a:rPr>
              <a:t>спирально намотанный по </a:t>
            </a:r>
            <a:r>
              <a:rPr lang="ru-RU" sz="1800" dirty="0" smtClean="0">
                <a:solidFill>
                  <a:srgbClr val="0C3471"/>
                </a:solidFill>
                <a:latin typeface="+mn-lt"/>
              </a:rPr>
              <a:t>стенке мембраны</a:t>
            </a:r>
            <a:endParaRPr lang="en-US" sz="1800" dirty="0">
              <a:solidFill>
                <a:srgbClr val="0C3471"/>
              </a:solidFill>
              <a:latin typeface="+mn-lt"/>
            </a:endParaRPr>
          </a:p>
          <a:p>
            <a:pPr marL="342900" indent="-342900">
              <a:buFont typeface="+mj-lt"/>
              <a:buAutoNum type="arabicPeriod"/>
            </a:pPr>
            <a:r>
              <a:rPr lang="ru-RU" sz="1800" dirty="0" smtClean="0">
                <a:solidFill>
                  <a:srgbClr val="0C3471"/>
                </a:solidFill>
                <a:latin typeface="+mn-lt"/>
              </a:rPr>
              <a:t>Создание турбулентного потока </a:t>
            </a:r>
            <a:br>
              <a:rPr lang="ru-RU" sz="1800" dirty="0" smtClean="0">
                <a:solidFill>
                  <a:srgbClr val="0C3471"/>
                </a:solidFill>
                <a:latin typeface="+mn-lt"/>
              </a:rPr>
            </a:br>
            <a:r>
              <a:rPr lang="ru-RU" sz="1800" dirty="0" smtClean="0">
                <a:solidFill>
                  <a:srgbClr val="0C3471"/>
                </a:solidFill>
                <a:latin typeface="+mn-lt"/>
              </a:rPr>
              <a:t>непосредственно около стенки мембраны</a:t>
            </a:r>
          </a:p>
          <a:p>
            <a:pPr marL="342900" indent="-342900">
              <a:buFont typeface="+mj-lt"/>
              <a:buAutoNum type="arabicPeriod"/>
            </a:pPr>
            <a:r>
              <a:rPr lang="ru-RU" sz="1800" dirty="0" smtClean="0">
                <a:solidFill>
                  <a:srgbClr val="0C3471"/>
                </a:solidFill>
                <a:latin typeface="+mn-lt"/>
              </a:rPr>
              <a:t>Усиленное перемешивание фильтруемой воды</a:t>
            </a:r>
          </a:p>
          <a:p>
            <a:pPr marL="342900" indent="-342900">
              <a:buFont typeface="+mj-lt"/>
              <a:buAutoNum type="arabicPeriod"/>
            </a:pPr>
            <a:r>
              <a:rPr lang="ru-RU" sz="1800" dirty="0" smtClean="0">
                <a:solidFill>
                  <a:srgbClr val="0C3471"/>
                </a:solidFill>
                <a:latin typeface="+mn-lt"/>
              </a:rPr>
              <a:t>Эффективное, продолжительное удаление </a:t>
            </a:r>
            <a:br>
              <a:rPr lang="ru-RU" sz="1800" dirty="0" smtClean="0">
                <a:solidFill>
                  <a:srgbClr val="0C3471"/>
                </a:solidFill>
                <a:latin typeface="+mn-lt"/>
              </a:rPr>
            </a:br>
            <a:r>
              <a:rPr lang="ru-RU" sz="1800" dirty="0" smtClean="0">
                <a:solidFill>
                  <a:srgbClr val="0C3471"/>
                </a:solidFill>
                <a:latin typeface="+mn-lt"/>
              </a:rPr>
              <a:t>устойчивых загрязнений</a:t>
            </a:r>
          </a:p>
          <a:p>
            <a:pPr marL="342900" indent="-342900">
              <a:buFont typeface="+mj-lt"/>
              <a:buAutoNum type="arabicPeriod"/>
            </a:pPr>
            <a:endParaRPr lang="en-US" sz="1800" dirty="0" smtClean="0">
              <a:solidFill>
                <a:srgbClr val="0C3471"/>
              </a:solidFill>
              <a:latin typeface="+mn-lt"/>
            </a:endParaRPr>
          </a:p>
          <a:p>
            <a:r>
              <a:rPr lang="ru-RU" sz="1800" b="1" dirty="0" smtClean="0">
                <a:solidFill>
                  <a:srgbClr val="0C3471"/>
                </a:solidFill>
                <a:latin typeface="+mn-lt"/>
              </a:rPr>
              <a:t>- при меньшей скорости тангенциального потока</a:t>
            </a:r>
            <a:endParaRPr lang="nl-NL" sz="1800" b="1" dirty="0">
              <a:solidFill>
                <a:srgbClr val="0C3471"/>
              </a:solidFill>
              <a:latin typeface="+mn-lt"/>
            </a:endParaRPr>
          </a:p>
        </p:txBody>
      </p:sp>
      <p:sp>
        <p:nvSpPr>
          <p:cNvPr id="17" name="TextBox 16"/>
          <p:cNvSpPr txBox="1"/>
          <p:nvPr/>
        </p:nvSpPr>
        <p:spPr>
          <a:xfrm>
            <a:off x="4925514" y="3684434"/>
            <a:ext cx="4098254" cy="2862322"/>
          </a:xfrm>
          <a:prstGeom prst="rect">
            <a:avLst/>
          </a:prstGeom>
          <a:gradFill flip="none" rotWithShape="1">
            <a:gsLst>
              <a:gs pos="0">
                <a:schemeClr val="bg1">
                  <a:lumMod val="65000"/>
                </a:schemeClr>
              </a:gs>
              <a:gs pos="100000">
                <a:schemeClr val="bg1"/>
              </a:gs>
            </a:gsLst>
            <a:lin ang="10800000" scaled="1"/>
            <a:tileRect/>
          </a:gradFill>
        </p:spPr>
        <p:txBody>
          <a:bodyPr wrap="square" rtlCol="0">
            <a:spAutoFit/>
          </a:bodyPr>
          <a:lstStyle/>
          <a:p>
            <a:pPr algn="r"/>
            <a:r>
              <a:rPr lang="ru-RU" b="1" dirty="0" smtClean="0">
                <a:solidFill>
                  <a:srgbClr val="0C3471"/>
                </a:solidFill>
                <a:latin typeface="+mn-lt"/>
              </a:rPr>
              <a:t>Преимущества</a:t>
            </a:r>
            <a:r>
              <a:rPr lang="en-US" b="1" dirty="0" smtClean="0">
                <a:solidFill>
                  <a:srgbClr val="0C3471"/>
                </a:solidFill>
                <a:latin typeface="+mn-lt"/>
              </a:rPr>
              <a:t> </a:t>
            </a:r>
            <a:r>
              <a:rPr lang="en-US" sz="1200" dirty="0" smtClean="0">
                <a:solidFill>
                  <a:srgbClr val="0C3471"/>
                </a:solidFill>
                <a:latin typeface="+mn-lt"/>
              </a:rPr>
              <a:t>(</a:t>
            </a:r>
            <a:r>
              <a:rPr lang="ru-RU" sz="1200" dirty="0" smtClean="0">
                <a:solidFill>
                  <a:srgbClr val="0C3471"/>
                </a:solidFill>
                <a:latin typeface="+mn-lt"/>
              </a:rPr>
              <a:t>в зависимости от качества очищаемой воды</a:t>
            </a:r>
            <a:r>
              <a:rPr lang="en-US" sz="1200" dirty="0" smtClean="0">
                <a:solidFill>
                  <a:srgbClr val="0C3471"/>
                </a:solidFill>
                <a:latin typeface="+mn-lt"/>
              </a:rPr>
              <a:t>)</a:t>
            </a:r>
          </a:p>
          <a:p>
            <a:pPr algn="r"/>
            <a:endParaRPr lang="en-US" sz="2000" b="1" dirty="0" smtClean="0">
              <a:solidFill>
                <a:srgbClr val="0C3471"/>
              </a:solidFill>
              <a:latin typeface="+mn-lt"/>
            </a:endParaRPr>
          </a:p>
          <a:p>
            <a:pPr algn="r"/>
            <a:r>
              <a:rPr lang="ru-RU" sz="2000" dirty="0" smtClean="0">
                <a:solidFill>
                  <a:srgbClr val="0C3471"/>
                </a:solidFill>
                <a:latin typeface="+mn-lt"/>
              </a:rPr>
              <a:t>Повышение производительности – </a:t>
            </a:r>
            <a:r>
              <a:rPr lang="ru-RU" sz="2000" b="1" dirty="0" smtClean="0">
                <a:solidFill>
                  <a:srgbClr val="0C3471"/>
                </a:solidFill>
                <a:latin typeface="+mn-lt"/>
              </a:rPr>
              <a:t>до 100% больше </a:t>
            </a:r>
            <a:r>
              <a:rPr lang="ru-RU" sz="2000" b="1" dirty="0" err="1" smtClean="0">
                <a:solidFill>
                  <a:srgbClr val="0C3471"/>
                </a:solidFill>
                <a:latin typeface="+mn-lt"/>
              </a:rPr>
              <a:t>пермеата</a:t>
            </a:r>
            <a:endParaRPr lang="en-US" b="1" dirty="0" smtClean="0">
              <a:solidFill>
                <a:srgbClr val="0C3471"/>
              </a:solidFill>
              <a:latin typeface="+mn-lt"/>
            </a:endParaRPr>
          </a:p>
          <a:p>
            <a:pPr algn="r"/>
            <a:endParaRPr lang="en-US" sz="2000" b="1" dirty="0" smtClean="0">
              <a:solidFill>
                <a:srgbClr val="0C3471"/>
              </a:solidFill>
              <a:latin typeface="+mn-lt"/>
            </a:endParaRPr>
          </a:p>
          <a:p>
            <a:pPr algn="r"/>
            <a:r>
              <a:rPr lang="ru-RU" sz="2000" dirty="0" smtClean="0">
                <a:solidFill>
                  <a:srgbClr val="0C3471"/>
                </a:solidFill>
                <a:latin typeface="+mn-lt"/>
              </a:rPr>
              <a:t>Снижение эксплуатационных затрат – </a:t>
            </a:r>
            <a:endParaRPr lang="en-US" sz="2000" dirty="0" smtClean="0">
              <a:solidFill>
                <a:srgbClr val="0C3471"/>
              </a:solidFill>
              <a:latin typeface="+mn-lt"/>
            </a:endParaRPr>
          </a:p>
          <a:p>
            <a:pPr algn="r"/>
            <a:r>
              <a:rPr lang="ru-RU" sz="2000" b="1" dirty="0" smtClean="0">
                <a:solidFill>
                  <a:srgbClr val="0C3471"/>
                </a:solidFill>
                <a:latin typeface="+mn-lt"/>
              </a:rPr>
              <a:t>до 50% экономии</a:t>
            </a:r>
            <a:endParaRPr lang="nl-NL" sz="2000" b="1" dirty="0">
              <a:solidFill>
                <a:srgbClr val="0C3471"/>
              </a:solidFill>
              <a:latin typeface="+mn-lt"/>
            </a:endParaRPr>
          </a:p>
        </p:txBody>
      </p:sp>
      <p:grpSp>
        <p:nvGrpSpPr>
          <p:cNvPr id="19" name="Group 18"/>
          <p:cNvGrpSpPr/>
          <p:nvPr/>
        </p:nvGrpSpPr>
        <p:grpSpPr>
          <a:xfrm>
            <a:off x="4617235" y="1295045"/>
            <a:ext cx="4494701" cy="1966474"/>
            <a:chOff x="4856888" y="316665"/>
            <a:chExt cx="4889757" cy="2098305"/>
          </a:xfrm>
        </p:grpSpPr>
        <p:pic>
          <p:nvPicPr>
            <p:cNvPr id="21" name="Picture 2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856888" y="316665"/>
              <a:ext cx="3675632" cy="2082696"/>
            </a:xfrm>
            <a:prstGeom prst="rect">
              <a:avLst/>
            </a:prstGeom>
            <a:ln>
              <a:noFill/>
            </a:ln>
            <a:effectLst>
              <a:outerShdw blurRad="292100" dist="139700" dir="2700000" algn="tl" rotWithShape="0">
                <a:srgbClr val="333333">
                  <a:alpha val="65000"/>
                </a:srgbClr>
              </a:outerShdw>
            </a:effectLst>
          </p:spPr>
        </p:pic>
        <p:pic>
          <p:nvPicPr>
            <p:cNvPr id="22" name="Picture 2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71012" y="337867"/>
              <a:ext cx="3675633" cy="2077103"/>
            </a:xfrm>
            <a:prstGeom prst="rect">
              <a:avLst/>
            </a:prstGeom>
            <a:ln>
              <a:noFill/>
            </a:ln>
            <a:effectLst>
              <a:outerShdw blurRad="292100" dist="139700" dir="2700000" algn="tl" rotWithShape="0">
                <a:srgbClr val="333333">
                  <a:alpha val="65000"/>
                </a:srgbClr>
              </a:outerShdw>
            </a:effectLst>
          </p:spPr>
        </p:pic>
      </p:grpSp>
      <p:pic>
        <p:nvPicPr>
          <p:cNvPr id="12" name="Picture 2" descr="C:\Users\e1139494\AppData\Local\Microsoft\Windows\Temporary Internet Files\Content.Outlook\HHUDUABS\Helix_Logo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257" y="35080"/>
            <a:ext cx="1249237" cy="67096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a:defRPr/>
            </a:pPr>
            <a:fld id="{9FBC2468-54EE-4D8E-AAFD-389E7270F043}" type="slidenum">
              <a:rPr lang="en-US" smtClean="0"/>
              <a:pPr>
                <a:defRPr/>
              </a:pPr>
              <a:t>25</a:t>
            </a:fld>
            <a:endParaRPr lang="en-US"/>
          </a:p>
        </p:txBody>
      </p:sp>
      <p:pic>
        <p:nvPicPr>
          <p:cNvPr id="3" name="Рисунок 2"/>
          <p:cNvPicPr>
            <a:picLocks noChangeAspect="1"/>
          </p:cNvPicPr>
          <p:nvPr/>
        </p:nvPicPr>
        <p:blipFill>
          <a:blip r:embed="rId6"/>
          <a:stretch>
            <a:fillRect/>
          </a:stretch>
        </p:blipFill>
        <p:spPr>
          <a:xfrm>
            <a:off x="275257" y="3635943"/>
            <a:ext cx="4581525" cy="3095625"/>
          </a:xfrm>
          <a:prstGeom prst="rect">
            <a:avLst/>
          </a:prstGeom>
        </p:spPr>
      </p:pic>
    </p:spTree>
    <p:extLst>
      <p:ext uri="{BB962C8B-B14F-4D97-AF65-F5344CB8AC3E}">
        <p14:creationId xmlns:p14="http://schemas.microsoft.com/office/powerpoint/2010/main" val="3058384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457" y="-76200"/>
            <a:ext cx="9148455" cy="6932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p:cNvSpPr>
            <a:spLocks noGrp="1"/>
          </p:cNvSpPr>
          <p:nvPr>
            <p:ph type="title"/>
          </p:nvPr>
        </p:nvSpPr>
        <p:spPr>
          <a:xfrm>
            <a:off x="81635" y="96838"/>
            <a:ext cx="8761613" cy="609600"/>
          </a:xfrm>
        </p:spPr>
        <p:txBody>
          <a:bodyPr/>
          <a:lstStyle/>
          <a:p>
            <a:r>
              <a:rPr lang="ru-RU" b="1" dirty="0"/>
              <a:t>Увидеть – значит убедиться</a:t>
            </a:r>
            <a:endParaRPr lang="nl-NL" b="1" dirty="0"/>
          </a:p>
        </p:txBody>
      </p:sp>
      <p:sp>
        <p:nvSpPr>
          <p:cNvPr id="4" name="Text Placeholder 3"/>
          <p:cNvSpPr>
            <a:spLocks noGrp="1"/>
          </p:cNvSpPr>
          <p:nvPr>
            <p:ph type="body" sz="quarter" idx="11"/>
          </p:nvPr>
        </p:nvSpPr>
        <p:spPr/>
        <p:txBody>
          <a:bodyPr/>
          <a:lstStyle/>
          <a:p>
            <a:endParaRPr lang="nl-NL"/>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26</a:t>
            </a:fld>
            <a:endParaRPr lang="en-US" dirty="0">
              <a:solidFill>
                <a:srgbClr val="0C3471"/>
              </a:solidFill>
            </a:endParaRPr>
          </a:p>
        </p:txBody>
      </p:sp>
      <p:pic>
        <p:nvPicPr>
          <p:cNvPr id="9" name="standard_vs_helix.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1503" y="723357"/>
            <a:ext cx="9960228" cy="5602628"/>
          </a:xfrm>
          <a:prstGeom prst="rect">
            <a:avLst/>
          </a:prstGeom>
        </p:spPr>
      </p:pic>
    </p:spTree>
    <p:extLst>
      <p:ext uri="{BB962C8B-B14F-4D97-AF65-F5344CB8AC3E}">
        <p14:creationId xmlns:p14="http://schemas.microsoft.com/office/powerpoint/2010/main" val="544618121"/>
      </p:ext>
    </p:extLst>
  </p:cSld>
  <p:clrMapOvr>
    <a:masterClrMapping/>
  </p:clrMapOvr>
  <mc:AlternateContent xmlns:mc="http://schemas.openxmlformats.org/markup-compatibility/2006" xmlns:p14="http://schemas.microsoft.com/office/powerpoint/2010/main">
    <mc:Choice Requires="p14">
      <p:transition spd="slow" p14:dur="2000" advClick="0" advTm="9000"/>
    </mc:Choice>
    <mc:Fallback xmlns="">
      <p:transition spd="slow" advClick="0" advTm="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83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5" y="96838"/>
            <a:ext cx="8761613" cy="609600"/>
          </a:xfrm>
        </p:spPr>
        <p:txBody>
          <a:bodyPr/>
          <a:lstStyle/>
          <a:p>
            <a:r>
              <a:rPr lang="ru-RU" b="1" dirty="0" smtClean="0"/>
              <a:t>Примеры применения</a:t>
            </a:r>
            <a:endParaRPr lang="nl-NL" b="1" dirty="0"/>
          </a:p>
        </p:txBody>
      </p:sp>
      <p:sp>
        <p:nvSpPr>
          <p:cNvPr id="4" name="Text Placeholder 3"/>
          <p:cNvSpPr>
            <a:spLocks noGrp="1"/>
          </p:cNvSpPr>
          <p:nvPr>
            <p:ph type="body" sz="quarter" idx="11"/>
          </p:nvPr>
        </p:nvSpPr>
        <p:spPr/>
        <p:txBody>
          <a:bodyPr/>
          <a:lstStyle/>
          <a:p>
            <a:endParaRPr lang="nl-NL" dirty="0"/>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27</a:t>
            </a:fld>
            <a:endParaRPr lang="en-US" dirty="0">
              <a:solidFill>
                <a:srgbClr val="0C3471"/>
              </a:solidFill>
            </a:endParaRPr>
          </a:p>
        </p:txBody>
      </p:sp>
      <p:sp>
        <p:nvSpPr>
          <p:cNvPr id="8" name="Rectangle 7"/>
          <p:cNvSpPr/>
          <p:nvPr/>
        </p:nvSpPr>
        <p:spPr>
          <a:xfrm>
            <a:off x="6345383" y="1008063"/>
            <a:ext cx="2770416" cy="28804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t>Типичные данные по увеличению удельной производительности, существующие на данный момент:</a:t>
            </a:r>
            <a:endParaRPr lang="en-US" sz="1400" dirty="0" smtClean="0"/>
          </a:p>
          <a:p>
            <a:endParaRPr lang="en-US" sz="1400" dirty="0" smtClean="0"/>
          </a:p>
          <a:p>
            <a:pPr marL="342900" indent="-342900">
              <a:buFont typeface="Arial" panose="020B0604020202020204" pitchFamily="34" charset="0"/>
              <a:buChar char="•"/>
            </a:pPr>
            <a:r>
              <a:rPr lang="en-US" sz="1400" dirty="0" smtClean="0"/>
              <a:t>Airlift </a:t>
            </a:r>
            <a:r>
              <a:rPr lang="ru-RU" sz="1400" dirty="0" smtClean="0"/>
              <a:t>МБР</a:t>
            </a:r>
            <a:r>
              <a:rPr lang="en-US" sz="1400" dirty="0" smtClean="0"/>
              <a:t>		</a:t>
            </a:r>
            <a:r>
              <a:rPr lang="en-US" sz="1400" b="1" dirty="0" smtClean="0"/>
              <a:t>10-20% </a:t>
            </a:r>
          </a:p>
          <a:p>
            <a:pPr marL="342900" indent="-342900">
              <a:buFont typeface="Arial" panose="020B0604020202020204" pitchFamily="34" charset="0"/>
              <a:buChar char="•"/>
            </a:pPr>
            <a:r>
              <a:rPr lang="en-US" sz="1400" dirty="0" smtClean="0"/>
              <a:t>Crossflow (</a:t>
            </a:r>
            <a:r>
              <a:rPr lang="ru-RU" sz="1400" dirty="0" smtClean="0"/>
              <a:t>УФ</a:t>
            </a:r>
            <a:r>
              <a:rPr lang="en-US" sz="1400" dirty="0" smtClean="0"/>
              <a:t>/</a:t>
            </a:r>
            <a:r>
              <a:rPr lang="ru-RU" sz="1400" dirty="0" smtClean="0"/>
              <a:t>МБР</a:t>
            </a:r>
            <a:r>
              <a:rPr lang="en-US" sz="1400" dirty="0" smtClean="0"/>
              <a:t>)	</a:t>
            </a:r>
            <a:r>
              <a:rPr lang="en-US" sz="1400" b="1" dirty="0" smtClean="0"/>
              <a:t>15-50% </a:t>
            </a:r>
          </a:p>
          <a:p>
            <a:pPr marL="342900" indent="-342900">
              <a:buFont typeface="Arial" panose="020B0604020202020204" pitchFamily="34" charset="0"/>
              <a:buChar char="•"/>
            </a:pPr>
            <a:r>
              <a:rPr lang="ru-RU" sz="1400" dirty="0" smtClean="0"/>
              <a:t>Анаэробный</a:t>
            </a:r>
            <a:r>
              <a:rPr lang="en-US" sz="1400" dirty="0" smtClean="0"/>
              <a:t> MBR	</a:t>
            </a:r>
            <a:r>
              <a:rPr lang="en-US" sz="1400" b="1" dirty="0" smtClean="0"/>
              <a:t>50-100%</a:t>
            </a:r>
          </a:p>
          <a:p>
            <a:endParaRPr lang="en-US" sz="1400" b="1" dirty="0" smtClean="0"/>
          </a:p>
          <a:p>
            <a:r>
              <a:rPr lang="ru-RU" sz="1400" b="1" dirty="0" smtClean="0">
                <a:solidFill>
                  <a:srgbClr val="002060"/>
                </a:solidFill>
              </a:rPr>
              <a:t>Увеличение удельной производительности сильно зависит от сферы применения</a:t>
            </a:r>
            <a:endParaRPr lang="en-US" sz="1400" b="1" dirty="0">
              <a:solidFill>
                <a:srgbClr val="00206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30028129"/>
              </p:ext>
            </p:extLst>
          </p:nvPr>
        </p:nvGraphicFramePr>
        <p:xfrm>
          <a:off x="170000" y="771151"/>
          <a:ext cx="6101492" cy="5669280"/>
        </p:xfrm>
        <a:graphic>
          <a:graphicData uri="http://schemas.openxmlformats.org/drawingml/2006/table">
            <a:tbl>
              <a:tblPr firstRow="1" bandRow="1">
                <a:tableStyleId>{5C22544A-7EE6-4342-B048-85BDC9FD1C3A}</a:tableStyleId>
              </a:tblPr>
              <a:tblGrid>
                <a:gridCol w="559049">
                  <a:extLst>
                    <a:ext uri="{9D8B030D-6E8A-4147-A177-3AD203B41FA5}">
                      <a16:colId xmlns:a16="http://schemas.microsoft.com/office/drawing/2014/main" val="20000"/>
                    </a:ext>
                  </a:extLst>
                </a:gridCol>
                <a:gridCol w="1125151">
                  <a:extLst>
                    <a:ext uri="{9D8B030D-6E8A-4147-A177-3AD203B41FA5}">
                      <a16:colId xmlns:a16="http://schemas.microsoft.com/office/drawing/2014/main" val="20001"/>
                    </a:ext>
                  </a:extLst>
                </a:gridCol>
                <a:gridCol w="1379899">
                  <a:extLst>
                    <a:ext uri="{9D8B030D-6E8A-4147-A177-3AD203B41FA5}">
                      <a16:colId xmlns:a16="http://schemas.microsoft.com/office/drawing/2014/main" val="20002"/>
                    </a:ext>
                  </a:extLst>
                </a:gridCol>
                <a:gridCol w="1633730">
                  <a:extLst>
                    <a:ext uri="{9D8B030D-6E8A-4147-A177-3AD203B41FA5}">
                      <a16:colId xmlns:a16="http://schemas.microsoft.com/office/drawing/2014/main" val="20003"/>
                    </a:ext>
                  </a:extLst>
                </a:gridCol>
                <a:gridCol w="1403663">
                  <a:extLst>
                    <a:ext uri="{9D8B030D-6E8A-4147-A177-3AD203B41FA5}">
                      <a16:colId xmlns:a16="http://schemas.microsoft.com/office/drawing/2014/main" val="20004"/>
                    </a:ext>
                  </a:extLst>
                </a:gridCol>
              </a:tblGrid>
              <a:tr h="370840">
                <a:tc>
                  <a:txBody>
                    <a:bodyPr/>
                    <a:lstStyle/>
                    <a:p>
                      <a:r>
                        <a:rPr lang="ru-RU" sz="1200" dirty="0" smtClean="0"/>
                        <a:t>Дата</a:t>
                      </a:r>
                      <a:endParaRPr lang="nl-NL" sz="1200" dirty="0"/>
                    </a:p>
                  </a:txBody>
                  <a:tcPr/>
                </a:tc>
                <a:tc>
                  <a:txBody>
                    <a:bodyPr/>
                    <a:lstStyle/>
                    <a:p>
                      <a:r>
                        <a:rPr lang="ru-RU" sz="1200" dirty="0" smtClean="0"/>
                        <a:t>Расположение</a:t>
                      </a:r>
                      <a:endParaRPr lang="nl-NL" sz="1200" dirty="0"/>
                    </a:p>
                  </a:txBody>
                  <a:tcPr/>
                </a:tc>
                <a:tc>
                  <a:txBody>
                    <a:bodyPr/>
                    <a:lstStyle/>
                    <a:p>
                      <a:r>
                        <a:rPr lang="ru-RU" sz="1200" dirty="0" smtClean="0"/>
                        <a:t>Конфигурация</a:t>
                      </a:r>
                      <a:endParaRPr lang="nl-NL" sz="1200" dirty="0"/>
                    </a:p>
                  </a:txBody>
                  <a:tcPr/>
                </a:tc>
                <a:tc>
                  <a:txBody>
                    <a:bodyPr/>
                    <a:lstStyle/>
                    <a:p>
                      <a:r>
                        <a:rPr lang="ru-RU" sz="1200" dirty="0" smtClean="0"/>
                        <a:t>Характеристика</a:t>
                      </a:r>
                      <a:endParaRPr lang="nl-NL" sz="1200" dirty="0"/>
                    </a:p>
                  </a:txBody>
                  <a:tcPr/>
                </a:tc>
                <a:tc>
                  <a:txBody>
                    <a:bodyPr/>
                    <a:lstStyle/>
                    <a:p>
                      <a:r>
                        <a:rPr lang="ru-RU" sz="1200" dirty="0" smtClean="0"/>
                        <a:t>Применение</a:t>
                      </a:r>
                      <a:endParaRPr lang="nl-NL" sz="1200" dirty="0"/>
                    </a:p>
                  </a:txBody>
                  <a:tcPr/>
                </a:tc>
                <a:extLst>
                  <a:ext uri="{0D108BD9-81ED-4DB2-BD59-A6C34878D82A}">
                    <a16:rowId xmlns:a16="http://schemas.microsoft.com/office/drawing/2014/main" val="10000"/>
                  </a:ext>
                </a:extLst>
              </a:tr>
              <a:tr h="370840">
                <a:tc>
                  <a:txBody>
                    <a:bodyPr/>
                    <a:lstStyle/>
                    <a:p>
                      <a:r>
                        <a:rPr lang="ru-RU" sz="1200" b="0" dirty="0" smtClean="0"/>
                        <a:t>Нояб</a:t>
                      </a:r>
                      <a:r>
                        <a:rPr lang="en-US" sz="1200" b="0" baseline="0" dirty="0" smtClean="0"/>
                        <a:t>2013</a:t>
                      </a:r>
                      <a:endParaRPr lang="nl-NL" sz="1200" b="0" dirty="0"/>
                    </a:p>
                  </a:txBody>
                  <a:tcPr/>
                </a:tc>
                <a:tc>
                  <a:txBody>
                    <a:bodyPr/>
                    <a:lstStyle/>
                    <a:p>
                      <a:r>
                        <a:rPr lang="ru-RU" sz="1200" b="0" dirty="0" smtClean="0"/>
                        <a:t>Нидерланды</a:t>
                      </a:r>
                      <a:endParaRPr lang="nl-NL" sz="1200" b="0" dirty="0"/>
                    </a:p>
                  </a:txBody>
                  <a:tcPr/>
                </a:tc>
                <a:tc>
                  <a:txBody>
                    <a:bodyPr/>
                    <a:lstStyle/>
                    <a:p>
                      <a:r>
                        <a:rPr lang="ru-RU" sz="1200" b="0" dirty="0" smtClean="0"/>
                        <a:t>Анаэробный МБР</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100%</a:t>
                      </a:r>
                      <a:endParaRPr lang="nl-NL" sz="1200" b="0" dirty="0"/>
                    </a:p>
                  </a:txBody>
                  <a:tcPr/>
                </a:tc>
                <a:tc>
                  <a:txBody>
                    <a:bodyPr/>
                    <a:lstStyle/>
                    <a:p>
                      <a:r>
                        <a:rPr lang="ru-RU" sz="1200" b="0" dirty="0" smtClean="0"/>
                        <a:t>Очистные пивоваренного производства</a:t>
                      </a:r>
                      <a:endParaRPr lang="en-US" sz="1200" b="0" dirty="0" smtClean="0"/>
                    </a:p>
                  </a:txBody>
                  <a:tcPr/>
                </a:tc>
                <a:extLst>
                  <a:ext uri="{0D108BD9-81ED-4DB2-BD59-A6C34878D82A}">
                    <a16:rowId xmlns:a16="http://schemas.microsoft.com/office/drawing/2014/main" val="10001"/>
                  </a:ext>
                </a:extLst>
              </a:tr>
              <a:tr h="370840">
                <a:tc>
                  <a:txBody>
                    <a:bodyPr/>
                    <a:lstStyle/>
                    <a:p>
                      <a:r>
                        <a:rPr lang="ru-RU" sz="1200" b="0" dirty="0" smtClean="0"/>
                        <a:t>Март </a:t>
                      </a:r>
                      <a:r>
                        <a:rPr lang="en-US" sz="1200" b="0" dirty="0" smtClean="0"/>
                        <a:t>2014</a:t>
                      </a:r>
                      <a:endParaRPr lang="nl-NL" sz="1200" b="0" dirty="0"/>
                    </a:p>
                  </a:txBody>
                  <a:tcPr/>
                </a:tc>
                <a:tc>
                  <a:txBody>
                    <a:bodyPr/>
                    <a:lstStyle/>
                    <a:p>
                      <a:r>
                        <a:rPr lang="ru-RU" sz="1200" b="0" dirty="0" smtClean="0"/>
                        <a:t>Нидерланды</a:t>
                      </a:r>
                      <a:endParaRPr lang="nl-NL" sz="1200" b="0" dirty="0"/>
                    </a:p>
                  </a:txBody>
                  <a:tcPr/>
                </a:tc>
                <a:tc>
                  <a:txBody>
                    <a:bodyPr/>
                    <a:lstStyle/>
                    <a:p>
                      <a:r>
                        <a:rPr lang="en-US" sz="1200" b="0" dirty="0" smtClean="0"/>
                        <a:t>Airlift</a:t>
                      </a:r>
                      <a:r>
                        <a:rPr lang="en-US" sz="1200" b="0" baseline="0" dirty="0" smtClean="0"/>
                        <a:t> </a:t>
                      </a:r>
                      <a:r>
                        <a:rPr lang="ru-RU" sz="1200" b="0" dirty="0" smtClean="0"/>
                        <a:t>МБР</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10-20%</a:t>
                      </a:r>
                      <a:endParaRPr lang="nl-NL" sz="1200" b="0" dirty="0"/>
                    </a:p>
                  </a:txBody>
                  <a:tcPr/>
                </a:tc>
                <a:tc>
                  <a:txBody>
                    <a:bodyPr/>
                    <a:lstStyle/>
                    <a:p>
                      <a:r>
                        <a:rPr lang="ru-RU" sz="1200" b="0" dirty="0" smtClean="0"/>
                        <a:t>Муниципальные очистные</a:t>
                      </a:r>
                      <a:endParaRPr lang="nl-NL" sz="1200" b="0" dirty="0"/>
                    </a:p>
                  </a:txBody>
                  <a:tcPr/>
                </a:tc>
                <a:extLst>
                  <a:ext uri="{0D108BD9-81ED-4DB2-BD59-A6C34878D82A}">
                    <a16:rowId xmlns:a16="http://schemas.microsoft.com/office/drawing/2014/main" val="10002"/>
                  </a:ext>
                </a:extLst>
              </a:tr>
              <a:tr h="370840">
                <a:tc>
                  <a:txBody>
                    <a:bodyPr/>
                    <a:lstStyle/>
                    <a:p>
                      <a:r>
                        <a:rPr lang="ru-RU" sz="1200" b="0" dirty="0" smtClean="0"/>
                        <a:t>Май </a:t>
                      </a:r>
                      <a:r>
                        <a:rPr lang="en-US" sz="1200" b="0" dirty="0" smtClean="0"/>
                        <a:t>2014</a:t>
                      </a:r>
                      <a:endParaRPr lang="nl-NL" sz="1200" b="0" dirty="0"/>
                    </a:p>
                  </a:txBody>
                  <a:tcPr/>
                </a:tc>
                <a:tc>
                  <a:txBody>
                    <a:bodyPr/>
                    <a:lstStyle/>
                    <a:p>
                      <a:r>
                        <a:rPr lang="ru-RU" sz="1200" b="0" dirty="0" smtClean="0"/>
                        <a:t>Норвегия</a:t>
                      </a:r>
                      <a:endParaRPr lang="nl-NL" sz="1200" b="0" dirty="0"/>
                    </a:p>
                  </a:txBody>
                  <a:tcPr/>
                </a:tc>
                <a:tc>
                  <a:txBody>
                    <a:bodyPr/>
                    <a:lstStyle/>
                    <a:p>
                      <a:r>
                        <a:rPr lang="ru-RU" sz="1200" b="0" dirty="0" smtClean="0"/>
                        <a:t>Ультрафильтрация </a:t>
                      </a:r>
                      <a:r>
                        <a:rPr lang="en-US" sz="1200" b="0" dirty="0" smtClean="0"/>
                        <a:t>Crossflow </a:t>
                      </a:r>
                      <a:endParaRPr lang="nl-NL" sz="1200" b="0" dirty="0"/>
                    </a:p>
                  </a:txBody>
                  <a:tcPr/>
                </a:tc>
                <a:tc>
                  <a:txBody>
                    <a:bodyPr/>
                    <a:lstStyle/>
                    <a:p>
                      <a:r>
                        <a:rPr lang="ru-RU" sz="1200" b="0" dirty="0" smtClean="0"/>
                        <a:t>Без изменений</a:t>
                      </a:r>
                      <a:endParaRPr lang="nl-NL" sz="1200" b="0" dirty="0"/>
                    </a:p>
                  </a:txBody>
                  <a:tcPr/>
                </a:tc>
                <a:tc>
                  <a:txBody>
                    <a:bodyPr/>
                    <a:lstStyle/>
                    <a:p>
                      <a:r>
                        <a:rPr lang="ru-RU" sz="1200" b="0" dirty="0" err="1" smtClean="0"/>
                        <a:t>Предочистка</a:t>
                      </a:r>
                      <a:r>
                        <a:rPr lang="ru-RU" sz="1200" b="0" dirty="0" smtClean="0"/>
                        <a:t> системы обессоливания морской воды</a:t>
                      </a:r>
                      <a:endParaRPr lang="nl-NL" sz="1200" b="0" dirty="0"/>
                    </a:p>
                  </a:txBody>
                  <a:tcPr/>
                </a:tc>
                <a:extLst>
                  <a:ext uri="{0D108BD9-81ED-4DB2-BD59-A6C34878D82A}">
                    <a16:rowId xmlns:a16="http://schemas.microsoft.com/office/drawing/2014/main" val="10003"/>
                  </a:ext>
                </a:extLst>
              </a:tr>
              <a:tr h="370840">
                <a:tc>
                  <a:txBody>
                    <a:bodyPr/>
                    <a:lstStyle/>
                    <a:p>
                      <a:r>
                        <a:rPr lang="ru-RU" sz="1200" b="0" dirty="0" smtClean="0"/>
                        <a:t>Июль</a:t>
                      </a:r>
                      <a:r>
                        <a:rPr lang="ru-RU" sz="1200" b="0" baseline="0" dirty="0" smtClean="0"/>
                        <a:t> </a:t>
                      </a:r>
                      <a:r>
                        <a:rPr lang="en-US" sz="1200" b="0" dirty="0" smtClean="0"/>
                        <a:t>2014</a:t>
                      </a:r>
                      <a:endParaRPr lang="nl-NL" sz="1200" b="0" dirty="0"/>
                    </a:p>
                  </a:txBody>
                  <a:tcPr/>
                </a:tc>
                <a:tc>
                  <a:txBody>
                    <a:bodyPr/>
                    <a:lstStyle/>
                    <a:p>
                      <a:r>
                        <a:rPr lang="ru-RU" sz="1200" b="0" dirty="0" smtClean="0"/>
                        <a:t>ЮАР</a:t>
                      </a:r>
                      <a:endParaRPr lang="nl-NL" sz="1200" b="0" dirty="0"/>
                    </a:p>
                  </a:txBody>
                  <a:tcPr/>
                </a:tc>
                <a:tc>
                  <a:txBody>
                    <a:bodyPr/>
                    <a:lstStyle/>
                    <a:p>
                      <a:r>
                        <a:rPr lang="ru-RU" sz="1200" b="0" dirty="0" smtClean="0"/>
                        <a:t>Анаэробный МБР</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&gt;50%</a:t>
                      </a:r>
                      <a:endParaRPr lang="nl-NL" sz="1200" b="0" dirty="0"/>
                    </a:p>
                  </a:txBody>
                  <a:tcPr/>
                </a:tc>
                <a:tc>
                  <a:txBody>
                    <a:bodyPr/>
                    <a:lstStyle/>
                    <a:p>
                      <a:r>
                        <a:rPr lang="ru-RU" sz="1200" b="0" dirty="0" smtClean="0"/>
                        <a:t>Очистные молочного производства</a:t>
                      </a:r>
                      <a:endParaRPr lang="nl-NL" sz="1200" b="0" dirty="0"/>
                    </a:p>
                  </a:txBody>
                  <a:tcPr/>
                </a:tc>
                <a:extLst>
                  <a:ext uri="{0D108BD9-81ED-4DB2-BD59-A6C34878D82A}">
                    <a16:rowId xmlns:a16="http://schemas.microsoft.com/office/drawing/2014/main" val="10004"/>
                  </a:ext>
                </a:extLst>
              </a:tr>
              <a:tr h="370840">
                <a:tc>
                  <a:txBody>
                    <a:bodyPr/>
                    <a:lstStyle/>
                    <a:p>
                      <a:r>
                        <a:rPr lang="ru-RU" sz="1200" b="0" dirty="0" smtClean="0"/>
                        <a:t>Июль </a:t>
                      </a:r>
                      <a:r>
                        <a:rPr lang="en-US" sz="1200" b="0" dirty="0" smtClean="0"/>
                        <a:t>2014</a:t>
                      </a:r>
                      <a:endParaRPr lang="nl-NL" sz="1200" b="0" dirty="0"/>
                    </a:p>
                  </a:txBody>
                  <a:tcPr/>
                </a:tc>
                <a:tc>
                  <a:txBody>
                    <a:bodyPr/>
                    <a:lstStyle/>
                    <a:p>
                      <a:r>
                        <a:rPr lang="ru-RU" sz="1200" b="0" dirty="0" smtClean="0"/>
                        <a:t>Германия</a:t>
                      </a:r>
                      <a:endParaRPr lang="nl-NL" sz="1200" b="0" dirty="0"/>
                    </a:p>
                  </a:txBody>
                  <a:tcPr/>
                </a:tc>
                <a:tc>
                  <a:txBody>
                    <a:bodyPr/>
                    <a:lstStyle/>
                    <a:p>
                      <a:r>
                        <a:rPr lang="ru-RU" sz="1200" b="0" dirty="0" smtClean="0"/>
                        <a:t>Ультрафильтрация </a:t>
                      </a:r>
                      <a:r>
                        <a:rPr lang="en-US" sz="1200" b="0" dirty="0" smtClean="0"/>
                        <a:t>Crossflow </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50%</a:t>
                      </a:r>
                      <a:endParaRPr lang="nl-NL" sz="1200" b="0" dirty="0"/>
                    </a:p>
                  </a:txBody>
                  <a:tcPr/>
                </a:tc>
                <a:tc>
                  <a:txBody>
                    <a:bodyPr/>
                    <a:lstStyle/>
                    <a:p>
                      <a:r>
                        <a:rPr lang="ru-RU" sz="1200" b="0" dirty="0" smtClean="0"/>
                        <a:t>Очистка</a:t>
                      </a:r>
                      <a:r>
                        <a:rPr lang="ru-RU" sz="1200" b="0" baseline="0" dirty="0" smtClean="0"/>
                        <a:t> отходов анаэробных процессов</a:t>
                      </a:r>
                      <a:endParaRPr lang="nl-NL" sz="1200" b="0" dirty="0"/>
                    </a:p>
                  </a:txBody>
                  <a:tcPr/>
                </a:tc>
                <a:extLst>
                  <a:ext uri="{0D108BD9-81ED-4DB2-BD59-A6C34878D82A}">
                    <a16:rowId xmlns:a16="http://schemas.microsoft.com/office/drawing/2014/main" val="10005"/>
                  </a:ext>
                </a:extLst>
              </a:tr>
              <a:tr h="370840">
                <a:tc>
                  <a:txBody>
                    <a:bodyPr/>
                    <a:lstStyle/>
                    <a:p>
                      <a:r>
                        <a:rPr lang="ru-RU" sz="1200" b="0" dirty="0" smtClean="0"/>
                        <a:t>Сен </a:t>
                      </a:r>
                      <a:r>
                        <a:rPr lang="en-US" sz="1200" b="0" dirty="0" smtClean="0"/>
                        <a:t>2014</a:t>
                      </a:r>
                      <a:endParaRPr lang="nl-NL" sz="1200" b="0" dirty="0"/>
                    </a:p>
                  </a:txBody>
                  <a:tcPr/>
                </a:tc>
                <a:tc>
                  <a:txBody>
                    <a:bodyPr/>
                    <a:lstStyle/>
                    <a:p>
                      <a:r>
                        <a:rPr lang="ru-RU" sz="1200" b="0" dirty="0" smtClean="0"/>
                        <a:t>Россия</a:t>
                      </a:r>
                      <a:endParaRPr lang="nl-NL" sz="1200" b="0" dirty="0"/>
                    </a:p>
                  </a:txBody>
                  <a:tcPr/>
                </a:tc>
                <a:tc>
                  <a:txBody>
                    <a:bodyPr/>
                    <a:lstStyle/>
                    <a:p>
                      <a:r>
                        <a:rPr lang="ru-RU" sz="1200" b="0" dirty="0" smtClean="0"/>
                        <a:t>Ультрафильтрация </a:t>
                      </a:r>
                      <a:r>
                        <a:rPr lang="en-US" sz="1200" b="0" dirty="0" smtClean="0"/>
                        <a:t>Crossflow </a:t>
                      </a:r>
                      <a:endParaRPr lang="nl-NL" sz="12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t>Более стабильная работа</a:t>
                      </a:r>
                      <a:endParaRPr lang="nl-NL" sz="1200" b="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t>Пластовые</a:t>
                      </a:r>
                      <a:r>
                        <a:rPr lang="ru-RU" sz="1200" b="0" baseline="0" dirty="0" smtClean="0"/>
                        <a:t> воды</a:t>
                      </a:r>
                      <a:endParaRPr lang="nl-NL" sz="1200" b="0" dirty="0" smtClean="0"/>
                    </a:p>
                  </a:txBody>
                  <a:tcPr/>
                </a:tc>
                <a:extLst>
                  <a:ext uri="{0D108BD9-81ED-4DB2-BD59-A6C34878D82A}">
                    <a16:rowId xmlns:a16="http://schemas.microsoft.com/office/drawing/2014/main" val="10006"/>
                  </a:ext>
                </a:extLst>
              </a:tr>
              <a:tr h="370840">
                <a:tc>
                  <a:txBody>
                    <a:bodyPr/>
                    <a:lstStyle/>
                    <a:p>
                      <a:r>
                        <a:rPr lang="ru-RU" sz="1200" b="0" dirty="0" smtClean="0"/>
                        <a:t>Нояб</a:t>
                      </a:r>
                      <a:r>
                        <a:rPr lang="en-US" sz="1200" b="0" dirty="0" smtClean="0"/>
                        <a:t>2014</a:t>
                      </a:r>
                      <a:endParaRPr lang="nl-NL" sz="1200" b="0" dirty="0"/>
                    </a:p>
                  </a:txBody>
                  <a:tcPr/>
                </a:tc>
                <a:tc>
                  <a:txBody>
                    <a:bodyPr/>
                    <a:lstStyle/>
                    <a:p>
                      <a:r>
                        <a:rPr lang="ru-RU" sz="1200" b="0" dirty="0" smtClean="0"/>
                        <a:t>Нидерланды</a:t>
                      </a:r>
                      <a:endParaRPr lang="nl-NL" sz="1200" b="0" dirty="0"/>
                    </a:p>
                  </a:txBody>
                  <a:tcPr/>
                </a:tc>
                <a:tc>
                  <a:txBody>
                    <a:bodyPr/>
                    <a:lstStyle/>
                    <a:p>
                      <a:r>
                        <a:rPr lang="en-US" sz="1200" b="0" dirty="0" smtClean="0"/>
                        <a:t>Crossflow</a:t>
                      </a:r>
                      <a:r>
                        <a:rPr lang="en-US" sz="1200" b="0" baseline="0" dirty="0" smtClean="0"/>
                        <a:t> </a:t>
                      </a:r>
                      <a:r>
                        <a:rPr lang="ru-RU" sz="1200" b="0" baseline="0" dirty="0" smtClean="0"/>
                        <a:t>МБР</a:t>
                      </a:r>
                      <a:endParaRPr lang="nl-NL" sz="12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t>Увеличение </a:t>
                      </a:r>
                      <a:r>
                        <a:rPr lang="ru-RU" sz="1200" b="0" dirty="0" err="1" smtClean="0"/>
                        <a:t>уд.прозв-ти</a:t>
                      </a:r>
                      <a:r>
                        <a:rPr lang="ru-RU" sz="1200" b="0" dirty="0" smtClean="0"/>
                        <a:t> на  </a:t>
                      </a:r>
                      <a:r>
                        <a:rPr lang="en-US" sz="1200" b="0" dirty="0" smtClean="0"/>
                        <a:t>15</a:t>
                      </a:r>
                      <a:r>
                        <a:rPr lang="ru-RU" sz="1200" b="0" dirty="0" smtClean="0"/>
                        <a:t>%</a:t>
                      </a:r>
                      <a:endParaRPr lang="nl-NL" sz="1200" b="0" dirty="0"/>
                    </a:p>
                  </a:txBody>
                  <a:tcPr/>
                </a:tc>
                <a:tc>
                  <a:txBody>
                    <a:bodyPr/>
                    <a:lstStyle/>
                    <a:p>
                      <a:r>
                        <a:rPr lang="ru-RU" sz="1200" b="0" dirty="0" smtClean="0"/>
                        <a:t>Сток с полигона ТБО</a:t>
                      </a:r>
                      <a:endParaRPr lang="nl-NL" sz="1200" b="0" dirty="0"/>
                    </a:p>
                  </a:txBody>
                  <a:tcPr/>
                </a:tc>
                <a:extLst>
                  <a:ext uri="{0D108BD9-81ED-4DB2-BD59-A6C34878D82A}">
                    <a16:rowId xmlns:a16="http://schemas.microsoft.com/office/drawing/2014/main" val="10007"/>
                  </a:ext>
                </a:extLst>
              </a:tr>
              <a:tr h="370840">
                <a:tc>
                  <a:txBody>
                    <a:bodyPr/>
                    <a:lstStyle/>
                    <a:p>
                      <a:r>
                        <a:rPr lang="ru-RU" sz="1200" b="0" dirty="0" smtClean="0"/>
                        <a:t>Нояб</a:t>
                      </a:r>
                      <a:r>
                        <a:rPr lang="en-US" sz="1200" b="0" dirty="0" smtClean="0"/>
                        <a:t>2014</a:t>
                      </a:r>
                      <a:endParaRPr lang="nl-NL" sz="1200" b="0" dirty="0"/>
                    </a:p>
                  </a:txBody>
                  <a:tcPr/>
                </a:tc>
                <a:tc>
                  <a:txBody>
                    <a:bodyPr/>
                    <a:lstStyle/>
                    <a:p>
                      <a:r>
                        <a:rPr lang="ru-RU" sz="1200" b="0" dirty="0" smtClean="0"/>
                        <a:t>Нидерланды</a:t>
                      </a:r>
                      <a:endParaRPr lang="nl-NL" sz="1200" b="0" dirty="0"/>
                    </a:p>
                  </a:txBody>
                  <a:tcPr/>
                </a:tc>
                <a:tc>
                  <a:txBody>
                    <a:bodyPr/>
                    <a:lstStyle/>
                    <a:p>
                      <a:r>
                        <a:rPr lang="en-US" sz="1200" b="0" dirty="0" smtClean="0"/>
                        <a:t>Airlift </a:t>
                      </a:r>
                      <a:r>
                        <a:rPr lang="ru-RU" sz="1200" b="0" dirty="0" smtClean="0"/>
                        <a:t>МБР</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20%, </a:t>
                      </a:r>
                      <a:r>
                        <a:rPr lang="ru-RU" sz="1200" b="0" dirty="0" smtClean="0"/>
                        <a:t>более стабильное ТМД</a:t>
                      </a:r>
                      <a:endParaRPr lang="nl-NL" sz="1200" b="0" dirty="0"/>
                    </a:p>
                  </a:txBody>
                  <a:tcPr/>
                </a:tc>
                <a:tc>
                  <a:txBody>
                    <a:bodyPr/>
                    <a:lstStyle/>
                    <a:p>
                      <a:r>
                        <a:rPr lang="ru-RU" sz="1200" b="0" dirty="0" smtClean="0"/>
                        <a:t>Муниципальные очистные</a:t>
                      </a:r>
                      <a:endParaRPr lang="nl-NL" sz="1200" b="0" dirty="0"/>
                    </a:p>
                  </a:txBody>
                  <a:tcPr/>
                </a:tc>
                <a:extLst>
                  <a:ext uri="{0D108BD9-81ED-4DB2-BD59-A6C34878D82A}">
                    <a16:rowId xmlns:a16="http://schemas.microsoft.com/office/drawing/2014/main" val="10008"/>
                  </a:ext>
                </a:extLst>
              </a:tr>
              <a:tr h="370840">
                <a:tc>
                  <a:txBody>
                    <a:bodyPr/>
                    <a:lstStyle/>
                    <a:p>
                      <a:r>
                        <a:rPr lang="ru-RU" sz="1200" b="0" dirty="0" smtClean="0"/>
                        <a:t>Май</a:t>
                      </a:r>
                      <a:r>
                        <a:rPr lang="en-US" sz="1200" b="0" dirty="0" smtClean="0"/>
                        <a:t> 2015</a:t>
                      </a:r>
                      <a:endParaRPr lang="nl-NL" sz="1200" b="0" dirty="0"/>
                    </a:p>
                  </a:txBody>
                  <a:tcPr/>
                </a:tc>
                <a:tc>
                  <a:txBody>
                    <a:bodyPr/>
                    <a:lstStyle/>
                    <a:p>
                      <a:r>
                        <a:rPr lang="ru-RU" sz="1200" b="0" dirty="0" smtClean="0"/>
                        <a:t>Бельгия</a:t>
                      </a:r>
                      <a:endParaRPr lang="nl-NL" sz="1200" b="0" dirty="0"/>
                    </a:p>
                  </a:txBody>
                  <a:tcPr/>
                </a:tc>
                <a:tc>
                  <a:txBody>
                    <a:bodyPr/>
                    <a:lstStyle/>
                    <a:p>
                      <a:r>
                        <a:rPr lang="en-US" sz="1200" b="0" dirty="0" smtClean="0"/>
                        <a:t>Crossflow</a:t>
                      </a:r>
                      <a:r>
                        <a:rPr lang="en-US" sz="1200" b="0" baseline="0" dirty="0" smtClean="0"/>
                        <a:t> </a:t>
                      </a:r>
                      <a:r>
                        <a:rPr lang="ru-RU" sz="1200" b="0" baseline="0" dirty="0" smtClean="0"/>
                        <a:t>МБР</a:t>
                      </a:r>
                      <a:endParaRPr lang="nl-NL" sz="1200" b="0" dirty="0"/>
                    </a:p>
                  </a:txBody>
                  <a:tcPr/>
                </a:tc>
                <a:tc>
                  <a:txBody>
                    <a:bodyPr/>
                    <a:lstStyle/>
                    <a:p>
                      <a:r>
                        <a:rPr lang="ru-RU" sz="1200" b="0" dirty="0" smtClean="0"/>
                        <a:t>Увеличение </a:t>
                      </a:r>
                      <a:r>
                        <a:rPr lang="ru-RU" sz="1200" b="0" dirty="0" err="1" smtClean="0"/>
                        <a:t>уд.прозв-ти</a:t>
                      </a:r>
                      <a:r>
                        <a:rPr lang="ru-RU" sz="1200" b="0" dirty="0" smtClean="0"/>
                        <a:t> на  </a:t>
                      </a:r>
                      <a:r>
                        <a:rPr lang="en-US" sz="1200" b="0" dirty="0" smtClean="0"/>
                        <a:t>40%</a:t>
                      </a:r>
                      <a:endParaRPr lang="nl-NL" sz="1200" b="0" dirty="0"/>
                    </a:p>
                  </a:txBody>
                  <a:tcPr/>
                </a:tc>
                <a:tc>
                  <a:txBody>
                    <a:bodyPr/>
                    <a:lstStyle/>
                    <a:p>
                      <a:r>
                        <a:rPr lang="ru-RU" sz="1200" b="0" dirty="0" smtClean="0"/>
                        <a:t>Сток с полигона ТБО</a:t>
                      </a:r>
                      <a:endParaRPr lang="nl-NL" sz="1200" b="0" dirty="0"/>
                    </a:p>
                  </a:txBody>
                  <a:tcPr/>
                </a:tc>
                <a:extLst>
                  <a:ext uri="{0D108BD9-81ED-4DB2-BD59-A6C34878D82A}">
                    <a16:rowId xmlns:a16="http://schemas.microsoft.com/office/drawing/2014/main" val="10009"/>
                  </a:ext>
                </a:extLst>
              </a:tr>
            </a:tbl>
          </a:graphicData>
        </a:graphic>
      </p:graphicFrame>
      <p:pic>
        <p:nvPicPr>
          <p:cNvPr id="9" name="Picture 2" descr="C:\Users\e1139494\AppData\Local\Microsoft\Windows\Temporary Internet Files\Content.Outlook\HHUDUABS\Helix_Logo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9907" y="6296024"/>
            <a:ext cx="1046308" cy="56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305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12"/>
          </p:nvPr>
        </p:nvSpPr>
        <p:spPr>
          <a:xfrm>
            <a:off x="605897" y="4041800"/>
            <a:ext cx="8338078" cy="704850"/>
          </a:xfrm>
        </p:spPr>
        <p:txBody>
          <a:bodyPr/>
          <a:lstStyle/>
          <a:p>
            <a:r>
              <a:rPr lang="ru-RU" sz="3600" dirty="0" smtClean="0"/>
              <a:t>ПРОЦЕССЫ В ТРУБЧАТЫХ МЕМБРАНАХ</a:t>
            </a:r>
            <a:endParaRPr lang="en-US" sz="3600" dirty="0" smtClean="0"/>
          </a:p>
          <a:p>
            <a:endParaRPr lang="en-US" sz="3200" dirty="0"/>
          </a:p>
          <a:p>
            <a:pPr marL="457200" indent="-457200">
              <a:buFont typeface="Arial" panose="020B0604020202020204" pitchFamily="34" charset="0"/>
              <a:buChar char="•"/>
            </a:pPr>
            <a:r>
              <a:rPr lang="ru-RU" sz="2400" dirty="0" smtClean="0"/>
              <a:t>МБР</a:t>
            </a:r>
            <a:r>
              <a:rPr lang="en-US" sz="2400" dirty="0" smtClean="0"/>
              <a:t>: </a:t>
            </a:r>
            <a:r>
              <a:rPr lang="ru-RU" sz="2400" dirty="0" smtClean="0"/>
              <a:t>МЕМБРАННЫЙ БИОРЕАКТОР</a:t>
            </a:r>
            <a:endParaRPr lang="en-US" sz="2400" dirty="0" smtClean="0"/>
          </a:p>
          <a:p>
            <a:pPr marL="1371600" lvl="2" indent="-457200">
              <a:buFont typeface="Arial" panose="020B0604020202020204" pitchFamily="34" charset="0"/>
              <a:buChar char="•"/>
            </a:pPr>
            <a:r>
              <a:rPr lang="en-US" sz="1600" dirty="0" smtClean="0"/>
              <a:t>AIRLIFT </a:t>
            </a:r>
            <a:r>
              <a:rPr lang="ru-RU" sz="1600" dirty="0" smtClean="0"/>
              <a:t>МБР</a:t>
            </a:r>
            <a:endParaRPr lang="en-US" sz="1600" dirty="0" smtClean="0"/>
          </a:p>
          <a:p>
            <a:pPr marL="1371600" lvl="2" indent="-457200">
              <a:buFont typeface="Arial" panose="020B0604020202020204" pitchFamily="34" charset="0"/>
              <a:buChar char="•"/>
            </a:pPr>
            <a:r>
              <a:rPr lang="en-US" sz="1600" dirty="0" smtClean="0"/>
              <a:t>CROSSFLOW </a:t>
            </a:r>
            <a:r>
              <a:rPr lang="ru-RU" sz="1600" dirty="0" smtClean="0"/>
              <a:t>МБР</a:t>
            </a:r>
            <a:endParaRPr lang="en-US" sz="1600" dirty="0" smtClean="0"/>
          </a:p>
          <a:p>
            <a:pPr marL="457200" indent="-457200">
              <a:buFont typeface="Arial" panose="020B0604020202020204" pitchFamily="34" charset="0"/>
              <a:buChar char="•"/>
            </a:pPr>
            <a:r>
              <a:rPr lang="en-US" sz="2400" dirty="0" smtClean="0"/>
              <a:t>CROSSFLOW </a:t>
            </a:r>
            <a:r>
              <a:rPr lang="ru-RU" sz="2400" dirty="0" smtClean="0"/>
              <a:t>УФ</a:t>
            </a:r>
            <a:endParaRPr lang="en-US" sz="2400" dirty="0" smtClean="0"/>
          </a:p>
        </p:txBody>
      </p:sp>
      <p:sp>
        <p:nvSpPr>
          <p:cNvPr id="3" name="Tijdelijke aanduiding voor dianummer 2"/>
          <p:cNvSpPr>
            <a:spLocks noGrp="1"/>
          </p:cNvSpPr>
          <p:nvPr>
            <p:ph type="sldNum" sz="quarter" idx="10"/>
          </p:nvPr>
        </p:nvSpPr>
        <p:spPr/>
        <p:txBody>
          <a:bodyPr/>
          <a:lstStyle/>
          <a:p>
            <a:pPr>
              <a:defRPr/>
            </a:pPr>
            <a:fld id="{9FBC2468-54EE-4D8E-AAFD-389E7270F043}" type="slidenum">
              <a:rPr lang="en-US" smtClean="0">
                <a:solidFill>
                  <a:srgbClr val="FFFFFF"/>
                </a:solidFill>
              </a:rPr>
              <a:pPr>
                <a:defRPr/>
              </a:pPr>
              <a:t>28</a:t>
            </a:fld>
            <a:endParaRPr lang="en-US" dirty="0">
              <a:solidFill>
                <a:srgbClr val="FFFFFF"/>
              </a:solidFill>
            </a:endParaRPr>
          </a:p>
        </p:txBody>
      </p:sp>
    </p:spTree>
    <p:extLst>
      <p:ext uri="{BB962C8B-B14F-4D97-AF65-F5344CB8AC3E}">
        <p14:creationId xmlns:p14="http://schemas.microsoft.com/office/powerpoint/2010/main" val="95822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8986" y="20548"/>
            <a:ext cx="7772400" cy="733425"/>
          </a:xfrm>
        </p:spPr>
        <p:txBody>
          <a:bodyPr/>
          <a:lstStyle/>
          <a:p>
            <a:pPr eaLnBrk="1" hangingPunct="1"/>
            <a:r>
              <a:rPr lang="en-GB" b="1" dirty="0" smtClean="0"/>
              <a:t/>
            </a:r>
            <a:br>
              <a:rPr lang="en-GB" b="1" dirty="0" smtClean="0"/>
            </a:br>
            <a:r>
              <a:rPr lang="ru-RU" b="1" dirty="0" smtClean="0"/>
              <a:t>МБР</a:t>
            </a:r>
            <a:r>
              <a:rPr lang="en-GB" b="1" dirty="0" smtClean="0"/>
              <a:t>: </a:t>
            </a:r>
            <a:r>
              <a:rPr lang="ru-RU" b="1" dirty="0" smtClean="0"/>
              <a:t>МЕМБРАННЫЙ БИОРЕАКТОР</a:t>
            </a:r>
            <a:endParaRPr lang="en-GB" b="1" dirty="0" smtClean="0"/>
          </a:p>
        </p:txBody>
      </p:sp>
      <p:sp>
        <p:nvSpPr>
          <p:cNvPr id="17411" name="Rectangle 3"/>
          <p:cNvSpPr>
            <a:spLocks noGrp="1" noChangeArrowheads="1"/>
          </p:cNvSpPr>
          <p:nvPr>
            <p:ph type="body" sz="half" idx="1"/>
          </p:nvPr>
        </p:nvSpPr>
        <p:spPr>
          <a:xfrm>
            <a:off x="253146" y="2283578"/>
            <a:ext cx="4476170" cy="4114800"/>
          </a:xfrm>
        </p:spPr>
        <p:txBody>
          <a:bodyPr/>
          <a:lstStyle/>
          <a:p>
            <a:pPr eaLnBrk="1" hangingPunct="1">
              <a:lnSpc>
                <a:spcPct val="120000"/>
              </a:lnSpc>
              <a:buFontTx/>
              <a:buNone/>
            </a:pPr>
            <a:r>
              <a:rPr lang="ru-RU" sz="2000" b="1" dirty="0" smtClean="0">
                <a:solidFill>
                  <a:srgbClr val="002060"/>
                </a:solidFill>
              </a:rPr>
              <a:t>ОБЫЧНЫЙ</a:t>
            </a:r>
            <a:r>
              <a:rPr lang="en-GB" sz="2000" b="1" dirty="0" smtClean="0">
                <a:solidFill>
                  <a:srgbClr val="002060"/>
                </a:solidFill>
              </a:rPr>
              <a:t>:</a:t>
            </a:r>
          </a:p>
          <a:p>
            <a:pPr eaLnBrk="1" hangingPunct="1">
              <a:lnSpc>
                <a:spcPct val="120000"/>
              </a:lnSpc>
              <a:buClr>
                <a:srgbClr val="FF0000"/>
              </a:buClr>
              <a:buFont typeface="Calibri" panose="020F0502020204030204" pitchFamily="34" charset="0"/>
              <a:buChar char="x"/>
            </a:pPr>
            <a:r>
              <a:rPr lang="en-GB" sz="1800" dirty="0" smtClean="0">
                <a:solidFill>
                  <a:srgbClr val="002060"/>
                </a:solidFill>
              </a:rPr>
              <a:t> </a:t>
            </a:r>
            <a:r>
              <a:rPr lang="ru-RU" sz="1600" cap="none" dirty="0" smtClean="0">
                <a:solidFill>
                  <a:srgbClr val="002060"/>
                </a:solidFill>
              </a:rPr>
              <a:t>Низкая концентрация</a:t>
            </a:r>
            <a:r>
              <a:rPr lang="en-GB" sz="1600" cap="none" dirty="0" smtClean="0">
                <a:solidFill>
                  <a:srgbClr val="002060"/>
                </a:solidFill>
              </a:rPr>
              <a:t> MLSS (3-5 </a:t>
            </a:r>
            <a:r>
              <a:rPr lang="ru-RU" sz="1600" cap="none" dirty="0" smtClean="0">
                <a:solidFill>
                  <a:srgbClr val="002060"/>
                </a:solidFill>
              </a:rPr>
              <a:t>г</a:t>
            </a:r>
            <a:r>
              <a:rPr lang="en-GB" sz="1600" cap="none" dirty="0" smtClean="0">
                <a:solidFill>
                  <a:srgbClr val="002060"/>
                </a:solidFill>
              </a:rPr>
              <a:t>/</a:t>
            </a:r>
            <a:r>
              <a:rPr lang="ru-RU" sz="1600" cap="none" dirty="0" smtClean="0">
                <a:solidFill>
                  <a:srgbClr val="002060"/>
                </a:solidFill>
              </a:rPr>
              <a:t>л</a:t>
            </a:r>
            <a:r>
              <a:rPr lang="en-GB" sz="1600" cap="none" dirty="0" smtClean="0">
                <a:solidFill>
                  <a:srgbClr val="002060"/>
                </a:solidFill>
              </a:rPr>
              <a:t>)</a:t>
            </a: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Низкий возраст активного ила</a:t>
            </a:r>
            <a:endParaRPr lang="en-GB" sz="1600" cap="none" dirty="0" smtClean="0">
              <a:solidFill>
                <a:srgbClr val="002060"/>
              </a:solidFill>
            </a:endParaRP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Только бактерии, формирующие флокулы</a:t>
            </a:r>
            <a:endParaRPr lang="en-GB" sz="1600" cap="none" dirty="0" smtClean="0">
              <a:solidFill>
                <a:srgbClr val="002060"/>
              </a:solidFill>
            </a:endParaRP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Только быстрорастущие бактерии</a:t>
            </a:r>
            <a:endParaRPr lang="en-GB" sz="1600" cap="none" dirty="0" smtClean="0">
              <a:solidFill>
                <a:srgbClr val="002060"/>
              </a:solidFill>
            </a:endParaRP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Низкая вероятность для бактерий, зависимых от компонентов</a:t>
            </a:r>
            <a:endParaRPr lang="en-GB" sz="1600" cap="none" dirty="0" smtClean="0">
              <a:solidFill>
                <a:srgbClr val="002060"/>
              </a:solidFill>
            </a:endParaRP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Перемещение осадка</a:t>
            </a:r>
            <a:endParaRPr lang="en-GB" sz="1600" cap="none" dirty="0" smtClean="0">
              <a:solidFill>
                <a:srgbClr val="002060"/>
              </a:solidFill>
            </a:endParaRPr>
          </a:p>
          <a:p>
            <a:pPr eaLnBrk="1" hangingPunct="1">
              <a:lnSpc>
                <a:spcPct val="120000"/>
              </a:lnSpc>
              <a:buClr>
                <a:srgbClr val="FF0000"/>
              </a:buClr>
              <a:buFont typeface="Calibri" panose="020F0502020204030204" pitchFamily="34" charset="0"/>
              <a:buChar char="x"/>
            </a:pPr>
            <a:r>
              <a:rPr lang="en-GB" sz="1600" cap="none" dirty="0" smtClean="0">
                <a:solidFill>
                  <a:srgbClr val="002060"/>
                </a:solidFill>
              </a:rPr>
              <a:t> </a:t>
            </a:r>
            <a:r>
              <a:rPr lang="ru-RU" sz="1600" cap="none" dirty="0" smtClean="0">
                <a:solidFill>
                  <a:srgbClr val="002060"/>
                </a:solidFill>
              </a:rPr>
              <a:t>Требуется доочистка стоков</a:t>
            </a:r>
            <a:endParaRPr lang="en-GB" sz="1600" cap="none" dirty="0" smtClean="0">
              <a:solidFill>
                <a:srgbClr val="002060"/>
              </a:solidFill>
            </a:endParaRPr>
          </a:p>
        </p:txBody>
      </p:sp>
      <p:sp>
        <p:nvSpPr>
          <p:cNvPr id="17412" name="Rectangle 4"/>
          <p:cNvSpPr>
            <a:spLocks noGrp="1" noChangeArrowheads="1"/>
          </p:cNvSpPr>
          <p:nvPr>
            <p:ph type="body" sz="half" idx="2"/>
          </p:nvPr>
        </p:nvSpPr>
        <p:spPr>
          <a:xfrm>
            <a:off x="4714139" y="2283578"/>
            <a:ext cx="4852647" cy="4114800"/>
          </a:xfrm>
        </p:spPr>
        <p:txBody>
          <a:bodyPr/>
          <a:lstStyle/>
          <a:p>
            <a:pPr eaLnBrk="1" hangingPunct="1">
              <a:lnSpc>
                <a:spcPct val="120000"/>
              </a:lnSpc>
              <a:buFontTx/>
              <a:buNone/>
            </a:pPr>
            <a:r>
              <a:rPr lang="ru-RU" sz="2000" b="1" dirty="0" smtClean="0">
                <a:solidFill>
                  <a:srgbClr val="002060"/>
                </a:solidFill>
              </a:rPr>
              <a:t>МБР</a:t>
            </a:r>
            <a:r>
              <a:rPr lang="en-GB" sz="2000" b="1" dirty="0" smtClean="0">
                <a:solidFill>
                  <a:srgbClr val="002060"/>
                </a:solidFill>
              </a:rPr>
              <a:t>:</a:t>
            </a: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Средняя концентрация</a:t>
            </a:r>
            <a:r>
              <a:rPr lang="en-GB" sz="1600" cap="none" dirty="0" smtClean="0">
                <a:solidFill>
                  <a:srgbClr val="002060"/>
                </a:solidFill>
              </a:rPr>
              <a:t> MLSS (10-20 </a:t>
            </a:r>
            <a:r>
              <a:rPr lang="ru-RU" sz="1600" cap="none" dirty="0" smtClean="0">
                <a:solidFill>
                  <a:srgbClr val="002060"/>
                </a:solidFill>
              </a:rPr>
              <a:t>г</a:t>
            </a:r>
            <a:r>
              <a:rPr lang="en-GB" sz="1600" cap="none" dirty="0" smtClean="0">
                <a:solidFill>
                  <a:srgbClr val="002060"/>
                </a:solidFill>
              </a:rPr>
              <a:t>/</a:t>
            </a:r>
            <a:r>
              <a:rPr lang="ru-RU" sz="1600" cap="none" dirty="0" smtClean="0">
                <a:solidFill>
                  <a:srgbClr val="002060"/>
                </a:solidFill>
              </a:rPr>
              <a:t>л</a:t>
            </a:r>
            <a:r>
              <a:rPr lang="en-GB" sz="1600" cap="none" dirty="0" smtClean="0">
                <a:solidFill>
                  <a:srgbClr val="002060"/>
                </a:solidFill>
              </a:rPr>
              <a:t>)</a:t>
            </a: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Высокий возраст актвиного ила</a:t>
            </a:r>
            <a:endParaRPr lang="en-GB" sz="1600" cap="none" dirty="0" smtClean="0">
              <a:solidFill>
                <a:srgbClr val="002060"/>
              </a:solidFill>
            </a:endParaRP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Выживают все виды бактерий</a:t>
            </a:r>
            <a:endParaRPr lang="en-GB" sz="1600" cap="none" dirty="0" smtClean="0">
              <a:solidFill>
                <a:srgbClr val="002060"/>
              </a:solidFill>
            </a:endParaRP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Хорошие шансы для бактерий, зависимых от компонентов</a:t>
            </a:r>
            <a:endParaRPr lang="en-GB" sz="1600" cap="none" dirty="0" smtClean="0">
              <a:solidFill>
                <a:srgbClr val="002060"/>
              </a:solidFill>
            </a:endParaRP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Нет перемещения осадка</a:t>
            </a:r>
            <a:endParaRPr lang="en-GB" sz="1600" cap="none" dirty="0" smtClean="0">
              <a:solidFill>
                <a:srgbClr val="002060"/>
              </a:solidFill>
            </a:endParaRPr>
          </a:p>
          <a:p>
            <a:pPr eaLnBrk="1" hangingPunct="1">
              <a:lnSpc>
                <a:spcPct val="120000"/>
              </a:lnSpc>
              <a:buClr>
                <a:srgbClr val="64A70B"/>
              </a:buClr>
              <a:buFont typeface="Wingdings" panose="05000000000000000000" pitchFamily="2" charset="2"/>
              <a:buChar char="ü"/>
            </a:pPr>
            <a:r>
              <a:rPr lang="ru-RU" sz="1600" cap="none" dirty="0" smtClean="0">
                <a:solidFill>
                  <a:srgbClr val="002060"/>
                </a:solidFill>
              </a:rPr>
              <a:t>Сток высокого качества</a:t>
            </a:r>
            <a:endParaRPr lang="en-GB" sz="1600" cap="none" dirty="0" smtClean="0">
              <a:solidFill>
                <a:srgbClr val="002060"/>
              </a:solidFill>
            </a:endParaRPr>
          </a:p>
        </p:txBody>
      </p:sp>
      <p:sp>
        <p:nvSpPr>
          <p:cNvPr id="6" name="Snip Diagonal Corner Rectangle 5"/>
          <p:cNvSpPr/>
          <p:nvPr/>
        </p:nvSpPr>
        <p:spPr>
          <a:xfrm>
            <a:off x="107503" y="869479"/>
            <a:ext cx="8712000" cy="1106278"/>
          </a:xfrm>
          <a:prstGeom prst="snip2DiagRect">
            <a:avLst/>
          </a:prstGeom>
          <a:solidFill>
            <a:srgbClr val="0C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tangle 2"/>
          <p:cNvSpPr/>
          <p:nvPr/>
        </p:nvSpPr>
        <p:spPr>
          <a:xfrm>
            <a:off x="107503" y="869479"/>
            <a:ext cx="8712000" cy="1015663"/>
          </a:xfrm>
          <a:prstGeom prst="rect">
            <a:avLst/>
          </a:prstGeom>
        </p:spPr>
        <p:txBody>
          <a:bodyPr wrap="square">
            <a:spAutoFit/>
          </a:bodyPr>
          <a:lstStyle/>
          <a:p>
            <a:r>
              <a:rPr lang="ru-RU" sz="2000" i="1" dirty="0" smtClean="0">
                <a:solidFill>
                  <a:schemeClr val="bg1"/>
                </a:solidFill>
              </a:rPr>
              <a:t>Переработка сточных вод – это комбинация двух ступеней</a:t>
            </a:r>
            <a:r>
              <a:rPr lang="nl-NL" sz="2000" i="1" dirty="0" smtClean="0">
                <a:solidFill>
                  <a:schemeClr val="bg1"/>
                </a:solidFill>
              </a:rPr>
              <a:t>:</a:t>
            </a:r>
            <a:endParaRPr lang="nl-NL" sz="2000" i="1" dirty="0">
              <a:solidFill>
                <a:schemeClr val="bg1"/>
              </a:solidFill>
            </a:endParaRPr>
          </a:p>
          <a:p>
            <a:pPr marL="457200" indent="-457200">
              <a:buAutoNum type="arabicPeriod"/>
            </a:pPr>
            <a:r>
              <a:rPr lang="ru-RU" sz="2000" i="1" dirty="0" smtClean="0">
                <a:solidFill>
                  <a:schemeClr val="bg1"/>
                </a:solidFill>
              </a:rPr>
              <a:t>Биологическая очистка</a:t>
            </a:r>
            <a:r>
              <a:rPr lang="nl-NL" sz="2000" i="1" dirty="0" smtClean="0">
                <a:solidFill>
                  <a:schemeClr val="bg1"/>
                </a:solidFill>
              </a:rPr>
              <a:t> </a:t>
            </a:r>
            <a:endParaRPr lang="nl-NL" sz="2000" i="1" dirty="0">
              <a:solidFill>
                <a:schemeClr val="bg1"/>
              </a:solidFill>
            </a:endParaRPr>
          </a:p>
          <a:p>
            <a:pPr marL="457200" indent="-457200">
              <a:buAutoNum type="arabicPeriod"/>
            </a:pPr>
            <a:r>
              <a:rPr lang="ru-RU" sz="2000" i="1" dirty="0" smtClean="0">
                <a:solidFill>
                  <a:schemeClr val="bg1"/>
                </a:solidFill>
              </a:rPr>
              <a:t>Осаждение/разделение</a:t>
            </a:r>
            <a:endParaRPr lang="en-US" sz="2000" i="1" dirty="0">
              <a:solidFill>
                <a:schemeClr val="bg1"/>
              </a:solidFill>
            </a:endParaRPr>
          </a:p>
        </p:txBody>
      </p:sp>
    </p:spTree>
    <p:extLst>
      <p:ext uri="{BB962C8B-B14F-4D97-AF65-F5344CB8AC3E}">
        <p14:creationId xmlns:p14="http://schemas.microsoft.com/office/powerpoint/2010/main" val="122587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7812088" y="3141663"/>
            <a:ext cx="18002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200" dirty="0" smtClean="0">
                <a:solidFill>
                  <a:srgbClr val="002060"/>
                </a:solidFill>
                <a:latin typeface="+mj-lt"/>
              </a:rPr>
              <a:t>Пермеат</a:t>
            </a:r>
            <a:endParaRPr lang="en-US" sz="1200" dirty="0">
              <a:solidFill>
                <a:srgbClr val="002060"/>
              </a:solidFill>
              <a:latin typeface="+mj-lt"/>
            </a:endParaRPr>
          </a:p>
        </p:txBody>
      </p:sp>
      <p:sp>
        <p:nvSpPr>
          <p:cNvPr id="18436" name="Line 4"/>
          <p:cNvSpPr>
            <a:spLocks noChangeShapeType="1"/>
          </p:cNvSpPr>
          <p:nvPr/>
        </p:nvSpPr>
        <p:spPr bwMode="auto">
          <a:xfrm flipV="1">
            <a:off x="7524750" y="1935163"/>
            <a:ext cx="0" cy="1943100"/>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grpSp>
        <p:nvGrpSpPr>
          <p:cNvPr id="18437" name="Group 5"/>
          <p:cNvGrpSpPr>
            <a:grpSpLocks noChangeAspect="1"/>
          </p:cNvGrpSpPr>
          <p:nvPr/>
        </p:nvGrpSpPr>
        <p:grpSpPr bwMode="auto">
          <a:xfrm>
            <a:off x="7308850" y="2060575"/>
            <a:ext cx="449263" cy="1492250"/>
            <a:chOff x="5661" y="12193"/>
            <a:chExt cx="900" cy="2691"/>
          </a:xfrm>
        </p:grpSpPr>
        <p:sp>
          <p:nvSpPr>
            <p:cNvPr id="18473" name="Rectangle 6"/>
            <p:cNvSpPr>
              <a:spLocks noChangeAspect="1" noChangeArrowheads="1"/>
            </p:cNvSpPr>
            <p:nvPr/>
          </p:nvSpPr>
          <p:spPr bwMode="auto">
            <a:xfrm>
              <a:off x="5667" y="12367"/>
              <a:ext cx="894" cy="2394"/>
            </a:xfrm>
            <a:prstGeom prst="rect">
              <a:avLst/>
            </a:prstGeom>
            <a:solidFill>
              <a:srgbClr val="3366FF"/>
            </a:solidFill>
            <a:ln w="9525">
              <a:solidFill>
                <a:srgbClr val="000000"/>
              </a:solidFill>
              <a:miter lim="800000"/>
              <a:headEnd/>
              <a:tailEnd/>
            </a:ln>
          </p:spPr>
          <p:txBody>
            <a:bodyPr anchor="ctr"/>
            <a:lstStyle/>
            <a:p>
              <a:endParaRPr lang="nl-NL">
                <a:solidFill>
                  <a:srgbClr val="4E5658"/>
                </a:solidFill>
                <a:latin typeface="+mj-lt"/>
              </a:endParaRPr>
            </a:p>
          </p:txBody>
        </p:sp>
        <p:sp>
          <p:nvSpPr>
            <p:cNvPr id="18474" name="Rectangle 7"/>
            <p:cNvSpPr>
              <a:spLocks noChangeAspect="1" noChangeArrowheads="1"/>
            </p:cNvSpPr>
            <p:nvPr/>
          </p:nvSpPr>
          <p:spPr bwMode="auto">
            <a:xfrm>
              <a:off x="5891" y="12367"/>
              <a:ext cx="447" cy="2394"/>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nl-NL">
                <a:solidFill>
                  <a:srgbClr val="4E5658"/>
                </a:solidFill>
                <a:latin typeface="+mj-lt"/>
              </a:endParaRPr>
            </a:p>
          </p:txBody>
        </p:sp>
        <p:sp>
          <p:nvSpPr>
            <p:cNvPr id="18475" name="Line 8"/>
            <p:cNvSpPr>
              <a:spLocks noChangeAspect="1" noChangeShapeType="1"/>
            </p:cNvSpPr>
            <p:nvPr/>
          </p:nvSpPr>
          <p:spPr bwMode="auto">
            <a:xfrm>
              <a:off x="5891" y="12367"/>
              <a:ext cx="0" cy="2394"/>
            </a:xfrm>
            <a:prstGeom prst="line">
              <a:avLst/>
            </a:prstGeom>
            <a:noFill/>
            <a:ln w="1905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sp>
          <p:nvSpPr>
            <p:cNvPr id="18476" name="Line 9"/>
            <p:cNvSpPr>
              <a:spLocks noChangeAspect="1" noChangeShapeType="1"/>
            </p:cNvSpPr>
            <p:nvPr/>
          </p:nvSpPr>
          <p:spPr bwMode="auto">
            <a:xfrm>
              <a:off x="6338" y="12367"/>
              <a:ext cx="0" cy="2394"/>
            </a:xfrm>
            <a:prstGeom prst="line">
              <a:avLst/>
            </a:prstGeom>
            <a:noFill/>
            <a:ln w="1905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sp>
          <p:nvSpPr>
            <p:cNvPr id="18477" name="Line 10"/>
            <p:cNvSpPr>
              <a:spLocks noChangeAspect="1" noChangeShapeType="1"/>
            </p:cNvSpPr>
            <p:nvPr/>
          </p:nvSpPr>
          <p:spPr bwMode="auto">
            <a:xfrm>
              <a:off x="5891" y="12367"/>
              <a:ext cx="44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sp>
          <p:nvSpPr>
            <p:cNvPr id="18478" name="Line 11"/>
            <p:cNvSpPr>
              <a:spLocks noChangeAspect="1" noChangeShapeType="1"/>
            </p:cNvSpPr>
            <p:nvPr/>
          </p:nvSpPr>
          <p:spPr bwMode="auto">
            <a:xfrm>
              <a:off x="5891" y="14761"/>
              <a:ext cx="44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sp>
          <p:nvSpPr>
            <p:cNvPr id="18479" name="Rectangle 12"/>
            <p:cNvSpPr>
              <a:spLocks noChangeAspect="1" noChangeArrowheads="1"/>
            </p:cNvSpPr>
            <p:nvPr/>
          </p:nvSpPr>
          <p:spPr bwMode="auto">
            <a:xfrm>
              <a:off x="5661" y="14544"/>
              <a:ext cx="900" cy="340"/>
            </a:xfrm>
            <a:prstGeom prst="rect">
              <a:avLst/>
            </a:prstGeom>
            <a:solidFill>
              <a:srgbClr val="C0C0C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80" name="Oval 13"/>
            <p:cNvSpPr>
              <a:spLocks noChangeAspect="1" noChangeArrowheads="1"/>
            </p:cNvSpPr>
            <p:nvPr/>
          </p:nvSpPr>
          <p:spPr bwMode="auto">
            <a:xfrm>
              <a:off x="5783" y="14605"/>
              <a:ext cx="138" cy="128"/>
            </a:xfrm>
            <a:prstGeom prst="ellipse">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81" name="Oval 14"/>
            <p:cNvSpPr>
              <a:spLocks noChangeAspect="1" noChangeArrowheads="1"/>
            </p:cNvSpPr>
            <p:nvPr/>
          </p:nvSpPr>
          <p:spPr bwMode="auto">
            <a:xfrm>
              <a:off x="6056" y="14605"/>
              <a:ext cx="138" cy="128"/>
            </a:xfrm>
            <a:prstGeom prst="ellipse">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82" name="Oval 15"/>
            <p:cNvSpPr>
              <a:spLocks noChangeAspect="1" noChangeArrowheads="1"/>
            </p:cNvSpPr>
            <p:nvPr/>
          </p:nvSpPr>
          <p:spPr bwMode="auto">
            <a:xfrm>
              <a:off x="6344" y="14605"/>
              <a:ext cx="138" cy="128"/>
            </a:xfrm>
            <a:prstGeom prst="ellipse">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83" name="Rectangle 16"/>
            <p:cNvSpPr>
              <a:spLocks noChangeAspect="1" noChangeArrowheads="1"/>
            </p:cNvSpPr>
            <p:nvPr/>
          </p:nvSpPr>
          <p:spPr bwMode="auto">
            <a:xfrm>
              <a:off x="5669" y="12193"/>
              <a:ext cx="892" cy="179"/>
            </a:xfrm>
            <a:prstGeom prst="rect">
              <a:avLst/>
            </a:prstGeom>
            <a:solidFill>
              <a:srgbClr val="C0C0C0"/>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grpSp>
      <p:sp>
        <p:nvSpPr>
          <p:cNvPr id="18438" name="Line 17"/>
          <p:cNvSpPr>
            <a:spLocks noChangeShapeType="1"/>
          </p:cNvSpPr>
          <p:nvPr/>
        </p:nvSpPr>
        <p:spPr bwMode="auto">
          <a:xfrm flipH="1" flipV="1">
            <a:off x="6594475" y="3860800"/>
            <a:ext cx="936625" cy="0"/>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39" name="Rectangle 18" descr="Brown marble"/>
          <p:cNvSpPr>
            <a:spLocks noChangeArrowheads="1"/>
          </p:cNvSpPr>
          <p:nvPr/>
        </p:nvSpPr>
        <p:spPr bwMode="auto">
          <a:xfrm>
            <a:off x="2170113" y="2060575"/>
            <a:ext cx="1249362" cy="2808288"/>
          </a:xfrm>
          <a:prstGeom prst="rect">
            <a:avLst/>
          </a:prstGeom>
          <a:solidFill>
            <a:schemeClr val="accent2"/>
          </a:solidFill>
          <a:ln w="9525" algn="ctr">
            <a:solidFill>
              <a:srgbClr val="000000"/>
            </a:solidFill>
            <a:miter lim="800000"/>
            <a:headEnd/>
            <a:tailEnd/>
          </a:ln>
          <a:effectLst/>
          <a:extLst/>
        </p:spPr>
        <p:txBody>
          <a:bodyPr/>
          <a:lstStyle/>
          <a:p>
            <a:endParaRPr lang="nl-NL">
              <a:solidFill>
                <a:srgbClr val="4E5658"/>
              </a:solidFill>
              <a:latin typeface="+mj-lt"/>
            </a:endParaRPr>
          </a:p>
        </p:txBody>
      </p:sp>
      <p:sp>
        <p:nvSpPr>
          <p:cNvPr id="18440" name="Line 19"/>
          <p:cNvSpPr>
            <a:spLocks noChangeShapeType="1"/>
          </p:cNvSpPr>
          <p:nvPr/>
        </p:nvSpPr>
        <p:spPr bwMode="auto">
          <a:xfrm flipH="1">
            <a:off x="6411913" y="1922463"/>
            <a:ext cx="0" cy="346404"/>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41" name="Line 20"/>
          <p:cNvSpPr>
            <a:spLocks noChangeShapeType="1"/>
          </p:cNvSpPr>
          <p:nvPr/>
        </p:nvSpPr>
        <p:spPr bwMode="auto">
          <a:xfrm>
            <a:off x="7667625" y="3141663"/>
            <a:ext cx="865188" cy="0"/>
          </a:xfrm>
          <a:prstGeom prst="line">
            <a:avLst/>
          </a:prstGeom>
          <a:noFill/>
          <a:ln w="38100">
            <a:solidFill>
              <a:srgbClr val="3366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42" name="Line 21"/>
          <p:cNvSpPr>
            <a:spLocks noChangeShapeType="1"/>
          </p:cNvSpPr>
          <p:nvPr/>
        </p:nvSpPr>
        <p:spPr bwMode="auto">
          <a:xfrm>
            <a:off x="6011863" y="5589588"/>
            <a:ext cx="2700337" cy="0"/>
          </a:xfrm>
          <a:prstGeom prst="line">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grpSp>
        <p:nvGrpSpPr>
          <p:cNvPr id="18443" name="Group 22"/>
          <p:cNvGrpSpPr>
            <a:grpSpLocks noChangeAspect="1"/>
          </p:cNvGrpSpPr>
          <p:nvPr/>
        </p:nvGrpSpPr>
        <p:grpSpPr bwMode="auto">
          <a:xfrm>
            <a:off x="8532813" y="5373688"/>
            <a:ext cx="385762" cy="430212"/>
            <a:chOff x="8721" y="14044"/>
            <a:chExt cx="462" cy="462"/>
          </a:xfrm>
        </p:grpSpPr>
        <p:sp>
          <p:nvSpPr>
            <p:cNvPr id="18470" name="Oval 23"/>
            <p:cNvSpPr>
              <a:spLocks noChangeAspect="1" noChangeArrowheads="1"/>
            </p:cNvSpPr>
            <p:nvPr/>
          </p:nvSpPr>
          <p:spPr bwMode="auto">
            <a:xfrm rot="10800000">
              <a:off x="8721" y="14044"/>
              <a:ext cx="462" cy="462"/>
            </a:xfrm>
            <a:prstGeom prst="ellipse">
              <a:avLst/>
            </a:prstGeom>
            <a:solidFill>
              <a:srgbClr val="C0C0C0"/>
            </a:solidFill>
            <a:ln w="9525">
              <a:solidFill>
                <a:srgbClr val="000000"/>
              </a:solidFill>
              <a:round/>
              <a:headEnd/>
              <a:tailEnd/>
            </a:ln>
          </p:spPr>
          <p:txBody>
            <a:bodyPr anchor="ctr"/>
            <a:lstStyle/>
            <a:p>
              <a:endParaRPr lang="nl-NL">
                <a:solidFill>
                  <a:srgbClr val="4E5658"/>
                </a:solidFill>
                <a:latin typeface="+mj-lt"/>
              </a:endParaRPr>
            </a:p>
          </p:txBody>
        </p:sp>
        <p:sp>
          <p:nvSpPr>
            <p:cNvPr id="18471" name="Line 24"/>
            <p:cNvSpPr>
              <a:spLocks noChangeAspect="1" noChangeShapeType="1"/>
            </p:cNvSpPr>
            <p:nvPr/>
          </p:nvSpPr>
          <p:spPr bwMode="auto">
            <a:xfrm rot="10800000">
              <a:off x="8766" y="14374"/>
              <a:ext cx="229" cy="10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sp>
          <p:nvSpPr>
            <p:cNvPr id="18472" name="Line 25"/>
            <p:cNvSpPr>
              <a:spLocks noChangeAspect="1" noChangeShapeType="1"/>
            </p:cNvSpPr>
            <p:nvPr/>
          </p:nvSpPr>
          <p:spPr bwMode="auto">
            <a:xfrm rot="10800000" flipH="1">
              <a:off x="8721" y="14058"/>
              <a:ext cx="229" cy="1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nl-NL">
                <a:solidFill>
                  <a:srgbClr val="4E5658"/>
                </a:solidFill>
                <a:latin typeface="+mj-lt"/>
              </a:endParaRPr>
            </a:p>
          </p:txBody>
        </p:sp>
      </p:grpSp>
      <p:sp>
        <p:nvSpPr>
          <p:cNvPr id="18444" name="Text Box 26"/>
          <p:cNvSpPr txBox="1">
            <a:spLocks noChangeArrowheads="1"/>
          </p:cNvSpPr>
          <p:nvPr/>
        </p:nvSpPr>
        <p:spPr bwMode="auto">
          <a:xfrm>
            <a:off x="2200275" y="3141663"/>
            <a:ext cx="13176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nl-NL" sz="1200" b="1" dirty="0" smtClean="0">
                <a:solidFill>
                  <a:srgbClr val="002060"/>
                </a:solidFill>
                <a:latin typeface="+mj-lt"/>
              </a:rPr>
              <a:t>1.</a:t>
            </a:r>
            <a:r>
              <a:rPr lang="ru-RU" sz="1200" b="1" dirty="0" smtClean="0">
                <a:solidFill>
                  <a:srgbClr val="002060"/>
                </a:solidFill>
                <a:latin typeface="+mj-lt"/>
              </a:rPr>
              <a:t>Анаэробная</a:t>
            </a:r>
            <a:endParaRPr lang="nl-NL" sz="1200" b="1" dirty="0">
              <a:solidFill>
                <a:srgbClr val="002060"/>
              </a:solidFill>
              <a:latin typeface="+mj-lt"/>
            </a:endParaRPr>
          </a:p>
          <a:p>
            <a:pPr algn="ctr" eaLnBrk="1" hangingPunct="1"/>
            <a:endParaRPr lang="en-US" sz="1400" b="1" dirty="0">
              <a:solidFill>
                <a:srgbClr val="002060"/>
              </a:solidFill>
              <a:latin typeface="+mj-lt"/>
            </a:endParaRPr>
          </a:p>
        </p:txBody>
      </p:sp>
      <p:sp>
        <p:nvSpPr>
          <p:cNvPr id="18445" name="Text Box 27"/>
          <p:cNvSpPr txBox="1">
            <a:spLocks noChangeArrowheads="1"/>
          </p:cNvSpPr>
          <p:nvPr/>
        </p:nvSpPr>
        <p:spPr bwMode="auto">
          <a:xfrm>
            <a:off x="4859338" y="3357563"/>
            <a:ext cx="576262"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nl-NL" sz="1600" b="1">
                <a:solidFill>
                  <a:srgbClr val="FFFFFF"/>
                </a:solidFill>
                <a:latin typeface="+mj-lt"/>
              </a:rPr>
              <a:t>UF</a:t>
            </a:r>
            <a:endParaRPr lang="en-US" sz="1600" b="1">
              <a:solidFill>
                <a:srgbClr val="FFFFFF"/>
              </a:solidFill>
              <a:latin typeface="+mj-lt"/>
            </a:endParaRPr>
          </a:p>
        </p:txBody>
      </p:sp>
      <p:sp>
        <p:nvSpPr>
          <p:cNvPr id="18446" name="Text Box 28"/>
          <p:cNvSpPr txBox="1">
            <a:spLocks noChangeArrowheads="1"/>
          </p:cNvSpPr>
          <p:nvPr/>
        </p:nvSpPr>
        <p:spPr bwMode="auto">
          <a:xfrm>
            <a:off x="67871" y="3537152"/>
            <a:ext cx="1941904"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200" b="1" dirty="0" smtClean="0">
                <a:solidFill>
                  <a:srgbClr val="002060"/>
                </a:solidFill>
                <a:latin typeface="+mj-lt"/>
              </a:rPr>
              <a:t>Исходные сточные воды</a:t>
            </a:r>
            <a:endParaRPr lang="en-US" sz="1200" b="1" dirty="0">
              <a:solidFill>
                <a:srgbClr val="002060"/>
              </a:solidFill>
              <a:latin typeface="+mj-lt"/>
            </a:endParaRPr>
          </a:p>
        </p:txBody>
      </p:sp>
      <p:sp>
        <p:nvSpPr>
          <p:cNvPr id="18447" name="Line 29"/>
          <p:cNvSpPr>
            <a:spLocks noChangeShapeType="1"/>
          </p:cNvSpPr>
          <p:nvPr/>
        </p:nvSpPr>
        <p:spPr bwMode="auto">
          <a:xfrm>
            <a:off x="1835149" y="2276475"/>
            <a:ext cx="506413" cy="0"/>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48" name="AutoShape 30"/>
          <p:cNvSpPr>
            <a:spLocks noChangeArrowheads="1"/>
          </p:cNvSpPr>
          <p:nvPr/>
        </p:nvSpPr>
        <p:spPr bwMode="auto">
          <a:xfrm rot="-5400000">
            <a:off x="757238" y="1548936"/>
            <a:ext cx="862012" cy="1439862"/>
          </a:xfrm>
          <a:prstGeom prst="can">
            <a:avLst>
              <a:gd name="adj" fmla="val 41759"/>
            </a:avLst>
          </a:prstGeom>
          <a:solidFill>
            <a:schemeClr val="accent2"/>
          </a:solidFill>
          <a:ln w="9525">
            <a:solidFill>
              <a:schemeClr val="tx1"/>
            </a:solidFill>
            <a:round/>
            <a:headEnd/>
            <a:tailEnd/>
          </a:ln>
          <a:effectLst/>
          <a:extLst/>
        </p:spPr>
        <p:txBody>
          <a:bodyPr wrap="none" anchor="ctr"/>
          <a:lstStyle/>
          <a:p>
            <a:endParaRPr lang="nl-NL">
              <a:solidFill>
                <a:srgbClr val="4E5658"/>
              </a:solidFill>
              <a:latin typeface="+mj-lt"/>
            </a:endParaRPr>
          </a:p>
        </p:txBody>
      </p:sp>
      <p:cxnSp>
        <p:nvCxnSpPr>
          <p:cNvPr id="18449" name="AutoShape 31"/>
          <p:cNvCxnSpPr>
            <a:cxnSpLocks noChangeShapeType="1"/>
          </p:cNvCxnSpPr>
          <p:nvPr/>
        </p:nvCxnSpPr>
        <p:spPr bwMode="auto">
          <a:xfrm rot="-5400000">
            <a:off x="-107950" y="2774486"/>
            <a:ext cx="1298575" cy="292100"/>
          </a:xfrm>
          <a:prstGeom prst="bentConnector2">
            <a:avLst/>
          </a:prstGeom>
          <a:noFill/>
          <a:ln w="38100">
            <a:solidFill>
              <a:srgbClr val="00206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50" name="Text Box 32"/>
          <p:cNvSpPr txBox="1">
            <a:spLocks noChangeArrowheads="1"/>
          </p:cNvSpPr>
          <p:nvPr/>
        </p:nvSpPr>
        <p:spPr bwMode="auto">
          <a:xfrm>
            <a:off x="425450" y="1392238"/>
            <a:ext cx="1584325" cy="35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600" b="1" dirty="0" smtClean="0">
                <a:solidFill>
                  <a:srgbClr val="002060"/>
                </a:solidFill>
                <a:latin typeface="+mj-lt"/>
              </a:rPr>
              <a:t>Предочистка</a:t>
            </a:r>
            <a:endParaRPr lang="nl-NL" sz="1600" b="1" dirty="0">
              <a:solidFill>
                <a:srgbClr val="002060"/>
              </a:solidFill>
              <a:latin typeface="+mj-lt"/>
            </a:endParaRPr>
          </a:p>
          <a:p>
            <a:pPr algn="ctr" eaLnBrk="1" hangingPunct="1"/>
            <a:endParaRPr lang="en-US" sz="800" b="1" dirty="0">
              <a:solidFill>
                <a:srgbClr val="002060"/>
              </a:solidFill>
              <a:latin typeface="+mj-lt"/>
            </a:endParaRPr>
          </a:p>
        </p:txBody>
      </p:sp>
      <p:sp>
        <p:nvSpPr>
          <p:cNvPr id="18451" name="Rectangle 33" descr="Brown marble"/>
          <p:cNvSpPr>
            <a:spLocks noChangeArrowheads="1"/>
          </p:cNvSpPr>
          <p:nvPr/>
        </p:nvSpPr>
        <p:spPr bwMode="auto">
          <a:xfrm>
            <a:off x="3779838" y="2060575"/>
            <a:ext cx="1249362" cy="2808288"/>
          </a:xfrm>
          <a:prstGeom prst="rect">
            <a:avLst/>
          </a:prstGeom>
          <a:solidFill>
            <a:srgbClr val="00B0F0"/>
          </a:solidFill>
          <a:ln w="9525" algn="ctr">
            <a:solidFill>
              <a:srgbClr val="000000"/>
            </a:solidFill>
            <a:miter lim="800000"/>
            <a:headEnd/>
            <a:tailEnd/>
          </a:ln>
          <a:effectLst/>
          <a:extLst/>
        </p:spPr>
        <p:txBody>
          <a:bodyPr/>
          <a:lstStyle/>
          <a:p>
            <a:endParaRPr lang="nl-NL">
              <a:solidFill>
                <a:srgbClr val="4E5658"/>
              </a:solidFill>
              <a:latin typeface="+mj-lt"/>
            </a:endParaRPr>
          </a:p>
        </p:txBody>
      </p:sp>
      <p:sp>
        <p:nvSpPr>
          <p:cNvPr id="18452" name="Rectangle 34" descr="Brown marble"/>
          <p:cNvSpPr>
            <a:spLocks noChangeArrowheads="1"/>
          </p:cNvSpPr>
          <p:nvPr/>
        </p:nvSpPr>
        <p:spPr bwMode="auto">
          <a:xfrm>
            <a:off x="5364163" y="2060575"/>
            <a:ext cx="1249362" cy="2808288"/>
          </a:xfrm>
          <a:prstGeom prst="rect">
            <a:avLst/>
          </a:prstGeom>
          <a:solidFill>
            <a:schemeClr val="accent2">
              <a:lumMod val="40000"/>
              <a:lumOff val="60000"/>
            </a:schemeClr>
          </a:solidFill>
          <a:ln w="9525" algn="ctr">
            <a:solidFill>
              <a:srgbClr val="000000"/>
            </a:solidFill>
            <a:miter lim="800000"/>
            <a:headEnd/>
            <a:tailEnd/>
          </a:ln>
          <a:effectLst/>
          <a:extLst/>
        </p:spPr>
        <p:txBody>
          <a:bodyPr/>
          <a:lstStyle/>
          <a:p>
            <a:endParaRPr lang="nl-NL">
              <a:solidFill>
                <a:srgbClr val="4E5658"/>
              </a:solidFill>
              <a:latin typeface="+mj-lt"/>
            </a:endParaRPr>
          </a:p>
        </p:txBody>
      </p:sp>
      <p:sp>
        <p:nvSpPr>
          <p:cNvPr id="18453" name="Line 35"/>
          <p:cNvSpPr>
            <a:spLocks noChangeShapeType="1"/>
          </p:cNvSpPr>
          <p:nvPr/>
        </p:nvSpPr>
        <p:spPr bwMode="auto">
          <a:xfrm>
            <a:off x="5029200" y="2276475"/>
            <a:ext cx="542925" cy="0"/>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54" name="Line 36"/>
          <p:cNvSpPr>
            <a:spLocks noChangeShapeType="1"/>
          </p:cNvSpPr>
          <p:nvPr/>
        </p:nvSpPr>
        <p:spPr bwMode="auto">
          <a:xfrm flipH="1" flipV="1">
            <a:off x="6391275" y="1922463"/>
            <a:ext cx="1152525" cy="0"/>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55" name="Text Box 37"/>
          <p:cNvSpPr txBox="1">
            <a:spLocks noChangeArrowheads="1"/>
          </p:cNvSpPr>
          <p:nvPr/>
        </p:nvSpPr>
        <p:spPr bwMode="auto">
          <a:xfrm>
            <a:off x="3779838" y="3141663"/>
            <a:ext cx="15335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nl-NL" sz="1200" b="1" dirty="0" smtClean="0">
                <a:solidFill>
                  <a:srgbClr val="002060"/>
                </a:solidFill>
                <a:latin typeface="+mj-lt"/>
              </a:rPr>
              <a:t>2.</a:t>
            </a:r>
            <a:r>
              <a:rPr lang="ru-RU" sz="1200" b="1" dirty="0" smtClean="0">
                <a:solidFill>
                  <a:srgbClr val="002060"/>
                </a:solidFill>
                <a:latin typeface="+mj-lt"/>
              </a:rPr>
              <a:t>Безкислородная</a:t>
            </a:r>
            <a:endParaRPr lang="nl-NL" sz="1200" b="1" dirty="0">
              <a:solidFill>
                <a:srgbClr val="002060"/>
              </a:solidFill>
              <a:latin typeface="+mj-lt"/>
            </a:endParaRPr>
          </a:p>
          <a:p>
            <a:pPr algn="ctr" eaLnBrk="1" hangingPunct="1"/>
            <a:endParaRPr lang="en-US" sz="1000" b="1" dirty="0">
              <a:solidFill>
                <a:srgbClr val="002060"/>
              </a:solidFill>
              <a:latin typeface="+mj-lt"/>
            </a:endParaRPr>
          </a:p>
        </p:txBody>
      </p:sp>
      <p:sp>
        <p:nvSpPr>
          <p:cNvPr id="18456" name="Text Box 38"/>
          <p:cNvSpPr txBox="1">
            <a:spLocks noChangeArrowheads="1"/>
          </p:cNvSpPr>
          <p:nvPr/>
        </p:nvSpPr>
        <p:spPr bwMode="auto">
          <a:xfrm>
            <a:off x="5481638" y="3141663"/>
            <a:ext cx="13176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400" b="1" dirty="0" smtClean="0">
                <a:solidFill>
                  <a:srgbClr val="002060"/>
                </a:solidFill>
                <a:latin typeface="+mj-lt"/>
              </a:rPr>
              <a:t>3.Аэробная</a:t>
            </a:r>
            <a:endParaRPr lang="nl-NL" sz="1400" b="1" dirty="0">
              <a:solidFill>
                <a:srgbClr val="002060"/>
              </a:solidFill>
              <a:latin typeface="+mj-lt"/>
            </a:endParaRPr>
          </a:p>
          <a:p>
            <a:pPr algn="ctr" eaLnBrk="1" hangingPunct="1"/>
            <a:endParaRPr lang="en-US" sz="1000" b="1" dirty="0">
              <a:solidFill>
                <a:srgbClr val="002060"/>
              </a:solidFill>
              <a:latin typeface="+mj-lt"/>
            </a:endParaRPr>
          </a:p>
        </p:txBody>
      </p:sp>
      <p:sp>
        <p:nvSpPr>
          <p:cNvPr id="18457" name="Rectangle 39"/>
          <p:cNvSpPr>
            <a:spLocks noChangeArrowheads="1"/>
          </p:cNvSpPr>
          <p:nvPr/>
        </p:nvSpPr>
        <p:spPr bwMode="auto">
          <a:xfrm>
            <a:off x="2073275" y="1773238"/>
            <a:ext cx="4608513" cy="3311525"/>
          </a:xfrm>
          <a:prstGeom prst="rect">
            <a:avLst/>
          </a:prstGeom>
          <a:noFill/>
          <a:ln w="9525">
            <a:solidFill>
              <a:srgbClr val="00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4E5658"/>
              </a:solidFill>
              <a:latin typeface="+mj-lt"/>
            </a:endParaRPr>
          </a:p>
        </p:txBody>
      </p:sp>
      <p:sp>
        <p:nvSpPr>
          <p:cNvPr id="18458" name="Text Box 40"/>
          <p:cNvSpPr txBox="1">
            <a:spLocks noChangeArrowheads="1"/>
          </p:cNvSpPr>
          <p:nvPr/>
        </p:nvSpPr>
        <p:spPr bwMode="auto">
          <a:xfrm>
            <a:off x="3779838" y="1392238"/>
            <a:ext cx="13176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600" b="1" dirty="0" smtClean="0">
                <a:solidFill>
                  <a:srgbClr val="002060"/>
                </a:solidFill>
                <a:latin typeface="+mj-lt"/>
              </a:rPr>
              <a:t>Биореактор</a:t>
            </a:r>
            <a:endParaRPr lang="nl-NL" sz="1600" b="1" dirty="0">
              <a:solidFill>
                <a:srgbClr val="002060"/>
              </a:solidFill>
              <a:latin typeface="+mj-lt"/>
            </a:endParaRPr>
          </a:p>
          <a:p>
            <a:pPr algn="ctr" eaLnBrk="1" hangingPunct="1"/>
            <a:endParaRPr lang="en-US" sz="1000" b="1" dirty="0">
              <a:solidFill>
                <a:srgbClr val="002060"/>
              </a:solidFill>
              <a:latin typeface="+mj-lt"/>
            </a:endParaRPr>
          </a:p>
        </p:txBody>
      </p:sp>
      <p:sp>
        <p:nvSpPr>
          <p:cNvPr id="18459" name="Text Box 41"/>
          <p:cNvSpPr txBox="1">
            <a:spLocks noChangeArrowheads="1"/>
          </p:cNvSpPr>
          <p:nvPr/>
        </p:nvSpPr>
        <p:spPr bwMode="auto">
          <a:xfrm>
            <a:off x="7273925" y="1392238"/>
            <a:ext cx="454025"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ru-RU" sz="1600" b="1" dirty="0" smtClean="0">
                <a:solidFill>
                  <a:srgbClr val="002060"/>
                </a:solidFill>
                <a:latin typeface="+mj-lt"/>
              </a:rPr>
              <a:t>УФ</a:t>
            </a:r>
            <a:endParaRPr lang="nl-NL" sz="1600" b="1" dirty="0">
              <a:solidFill>
                <a:srgbClr val="002060"/>
              </a:solidFill>
              <a:latin typeface="+mj-lt"/>
            </a:endParaRPr>
          </a:p>
          <a:p>
            <a:pPr algn="ctr" eaLnBrk="1" hangingPunct="1"/>
            <a:endParaRPr lang="en-US" sz="1000" b="1" dirty="0">
              <a:solidFill>
                <a:srgbClr val="002060"/>
              </a:solidFill>
              <a:latin typeface="+mj-lt"/>
            </a:endParaRPr>
          </a:p>
        </p:txBody>
      </p:sp>
      <p:sp>
        <p:nvSpPr>
          <p:cNvPr id="18460" name="Line 42"/>
          <p:cNvSpPr>
            <a:spLocks noChangeShapeType="1"/>
          </p:cNvSpPr>
          <p:nvPr/>
        </p:nvSpPr>
        <p:spPr bwMode="auto">
          <a:xfrm flipV="1">
            <a:off x="6011863" y="4672013"/>
            <a:ext cx="0" cy="936625"/>
          </a:xfrm>
          <a:prstGeom prst="line">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1" name="Line 43"/>
          <p:cNvSpPr>
            <a:spLocks noChangeShapeType="1"/>
          </p:cNvSpPr>
          <p:nvPr/>
        </p:nvSpPr>
        <p:spPr bwMode="auto">
          <a:xfrm>
            <a:off x="5580063" y="4652963"/>
            <a:ext cx="863600" cy="0"/>
          </a:xfrm>
          <a:prstGeom prst="line">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2" name="Rectangle 44"/>
          <p:cNvSpPr>
            <a:spLocks noChangeArrowheads="1"/>
          </p:cNvSpPr>
          <p:nvPr/>
        </p:nvSpPr>
        <p:spPr bwMode="auto">
          <a:xfrm>
            <a:off x="1529090" y="5315258"/>
            <a:ext cx="5976937"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buFontTx/>
              <a:buAutoNum type="arabicPeriod"/>
            </a:pPr>
            <a:r>
              <a:rPr lang="ru-RU" sz="1600" dirty="0" smtClean="0">
                <a:solidFill>
                  <a:srgbClr val="002060"/>
                </a:solidFill>
                <a:latin typeface="+mj-lt"/>
                <a:sym typeface="Wingdings" pitchFamily="2" charset="2"/>
              </a:rPr>
              <a:t>Биологическое удаление фосфора</a:t>
            </a:r>
            <a:r>
              <a:rPr lang="nl-NL" sz="1600" dirty="0" smtClean="0">
                <a:solidFill>
                  <a:srgbClr val="002060"/>
                </a:solidFill>
                <a:latin typeface="+mj-lt"/>
                <a:sym typeface="Wingdings" pitchFamily="2" charset="2"/>
              </a:rPr>
              <a:t> </a:t>
            </a:r>
            <a:r>
              <a:rPr lang="nl-NL" sz="1600" dirty="0">
                <a:solidFill>
                  <a:srgbClr val="002060"/>
                </a:solidFill>
                <a:latin typeface="+mj-lt"/>
                <a:sym typeface="Wingdings" pitchFamily="2" charset="2"/>
              </a:rPr>
              <a:t>P </a:t>
            </a:r>
          </a:p>
          <a:p>
            <a:pPr marL="457200" indent="-457200"/>
            <a:r>
              <a:rPr lang="nl-NL" sz="1600" dirty="0">
                <a:solidFill>
                  <a:srgbClr val="002060"/>
                </a:solidFill>
                <a:latin typeface="+mj-lt"/>
              </a:rPr>
              <a:t>2. 	</a:t>
            </a:r>
            <a:r>
              <a:rPr lang="ru-RU" sz="1600" dirty="0" smtClean="0">
                <a:solidFill>
                  <a:srgbClr val="002060"/>
                </a:solidFill>
                <a:latin typeface="+mj-lt"/>
              </a:rPr>
              <a:t>Денитрификация</a:t>
            </a:r>
            <a:r>
              <a:rPr lang="nl-NL" sz="1600" dirty="0" smtClean="0">
                <a:solidFill>
                  <a:srgbClr val="002060"/>
                </a:solidFill>
                <a:latin typeface="+mj-lt"/>
                <a:sym typeface="Wingdings" pitchFamily="2" charset="2"/>
              </a:rPr>
              <a:t> </a:t>
            </a:r>
            <a:r>
              <a:rPr lang="nl-NL" sz="1600" dirty="0">
                <a:solidFill>
                  <a:srgbClr val="002060"/>
                </a:solidFill>
                <a:latin typeface="+mj-lt"/>
                <a:sym typeface="Wingdings" pitchFamily="2" charset="2"/>
              </a:rPr>
              <a:t>(NO3  N2)</a:t>
            </a:r>
          </a:p>
          <a:p>
            <a:pPr marL="457200" indent="-457200"/>
            <a:r>
              <a:rPr lang="nl-NL" sz="1600" dirty="0">
                <a:solidFill>
                  <a:srgbClr val="002060"/>
                </a:solidFill>
                <a:latin typeface="+mj-lt"/>
                <a:sym typeface="Wingdings" pitchFamily="2" charset="2"/>
              </a:rPr>
              <a:t>3. 	</a:t>
            </a:r>
            <a:r>
              <a:rPr lang="ru-RU" sz="1600" dirty="0" smtClean="0">
                <a:solidFill>
                  <a:srgbClr val="002060"/>
                </a:solidFill>
                <a:latin typeface="+mj-lt"/>
                <a:sym typeface="Wingdings" pitchFamily="2" charset="2"/>
              </a:rPr>
              <a:t>Нитрификация</a:t>
            </a:r>
            <a:r>
              <a:rPr lang="nl-NL" sz="1600" dirty="0" smtClean="0">
                <a:solidFill>
                  <a:srgbClr val="002060"/>
                </a:solidFill>
                <a:latin typeface="+mj-lt"/>
                <a:sym typeface="Wingdings" pitchFamily="2" charset="2"/>
              </a:rPr>
              <a:t> </a:t>
            </a:r>
            <a:r>
              <a:rPr lang="nl-NL" sz="1600" dirty="0">
                <a:solidFill>
                  <a:srgbClr val="002060"/>
                </a:solidFill>
                <a:latin typeface="+mj-lt"/>
                <a:sym typeface="Wingdings" pitchFamily="2" charset="2"/>
              </a:rPr>
              <a:t>(NH4NO3) &amp; </a:t>
            </a:r>
            <a:r>
              <a:rPr lang="ru-RU" sz="1600" dirty="0" smtClean="0">
                <a:solidFill>
                  <a:srgbClr val="002060"/>
                </a:solidFill>
                <a:latin typeface="+mj-lt"/>
                <a:sym typeface="Wingdings" pitchFamily="2" charset="2"/>
              </a:rPr>
              <a:t>удаление</a:t>
            </a:r>
            <a:r>
              <a:rPr lang="nl-NL" sz="1600" dirty="0" smtClean="0">
                <a:solidFill>
                  <a:srgbClr val="002060"/>
                </a:solidFill>
                <a:latin typeface="+mj-lt"/>
                <a:sym typeface="Wingdings" pitchFamily="2" charset="2"/>
              </a:rPr>
              <a:t> </a:t>
            </a:r>
            <a:r>
              <a:rPr lang="ru-RU" sz="1600" dirty="0" smtClean="0">
                <a:solidFill>
                  <a:srgbClr val="002060"/>
                </a:solidFill>
                <a:latin typeface="+mj-lt"/>
                <a:sym typeface="Wingdings" pitchFamily="2" charset="2"/>
              </a:rPr>
              <a:t>БПК</a:t>
            </a:r>
            <a:r>
              <a:rPr lang="nl-NL" sz="1600" dirty="0" smtClean="0">
                <a:solidFill>
                  <a:srgbClr val="002060"/>
                </a:solidFill>
                <a:latin typeface="+mj-lt"/>
                <a:sym typeface="Wingdings" pitchFamily="2" charset="2"/>
              </a:rPr>
              <a:t>/</a:t>
            </a:r>
            <a:r>
              <a:rPr lang="ru-RU" sz="1600" dirty="0" smtClean="0">
                <a:solidFill>
                  <a:srgbClr val="002060"/>
                </a:solidFill>
                <a:latin typeface="+mj-lt"/>
                <a:sym typeface="Wingdings" pitchFamily="2" charset="2"/>
              </a:rPr>
              <a:t>ХПК</a:t>
            </a:r>
            <a:endParaRPr lang="en-US" sz="1600" dirty="0">
              <a:solidFill>
                <a:srgbClr val="002060"/>
              </a:solidFill>
              <a:latin typeface="+mj-lt"/>
              <a:sym typeface="Wingdings" pitchFamily="2" charset="2"/>
            </a:endParaRPr>
          </a:p>
        </p:txBody>
      </p:sp>
      <p:sp>
        <p:nvSpPr>
          <p:cNvPr id="18463" name="Line 45"/>
          <p:cNvSpPr>
            <a:spLocks noChangeShapeType="1"/>
          </p:cNvSpPr>
          <p:nvPr/>
        </p:nvSpPr>
        <p:spPr bwMode="auto">
          <a:xfrm>
            <a:off x="5572125" y="4881563"/>
            <a:ext cx="0" cy="144462"/>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4" name="Line 46"/>
          <p:cNvSpPr>
            <a:spLocks noChangeShapeType="1"/>
          </p:cNvSpPr>
          <p:nvPr/>
        </p:nvSpPr>
        <p:spPr bwMode="auto">
          <a:xfrm flipV="1">
            <a:off x="4008438" y="5038725"/>
            <a:ext cx="1584325" cy="0"/>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65" name="Line 47"/>
          <p:cNvSpPr>
            <a:spLocks noChangeShapeType="1"/>
          </p:cNvSpPr>
          <p:nvPr/>
        </p:nvSpPr>
        <p:spPr bwMode="auto">
          <a:xfrm flipV="1">
            <a:off x="4029075" y="4724400"/>
            <a:ext cx="0" cy="298450"/>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6" name="Line 48"/>
          <p:cNvSpPr>
            <a:spLocks noChangeShapeType="1"/>
          </p:cNvSpPr>
          <p:nvPr/>
        </p:nvSpPr>
        <p:spPr bwMode="auto">
          <a:xfrm>
            <a:off x="3884613" y="4884738"/>
            <a:ext cx="0" cy="144462"/>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7" name="Line 49"/>
          <p:cNvSpPr>
            <a:spLocks noChangeShapeType="1"/>
          </p:cNvSpPr>
          <p:nvPr/>
        </p:nvSpPr>
        <p:spPr bwMode="auto">
          <a:xfrm flipV="1">
            <a:off x="2320925" y="5041900"/>
            <a:ext cx="1584325" cy="0"/>
          </a:xfrm>
          <a:prstGeom prst="line">
            <a:avLst/>
          </a:prstGeom>
          <a:noFill/>
          <a:ln w="38100">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
        <p:nvSpPr>
          <p:cNvPr id="18468" name="Line 50"/>
          <p:cNvSpPr>
            <a:spLocks noChangeShapeType="1"/>
          </p:cNvSpPr>
          <p:nvPr/>
        </p:nvSpPr>
        <p:spPr bwMode="auto">
          <a:xfrm flipV="1">
            <a:off x="2341563" y="4724400"/>
            <a:ext cx="0" cy="301625"/>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solidFill>
                <a:srgbClr val="4E5658"/>
              </a:solidFill>
              <a:latin typeface="+mj-lt"/>
            </a:endParaRPr>
          </a:p>
        </p:txBody>
      </p:sp>
      <p:sp>
        <p:nvSpPr>
          <p:cNvPr id="18469" name="Rectangle 51"/>
          <p:cNvSpPr>
            <a:spLocks noChangeArrowheads="1"/>
          </p:cNvSpPr>
          <p:nvPr/>
        </p:nvSpPr>
        <p:spPr bwMode="auto">
          <a:xfrm>
            <a:off x="67871" y="78984"/>
            <a:ext cx="8464941"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ru-RU" sz="2800" b="1" dirty="0" smtClean="0">
                <a:solidFill>
                  <a:srgbClr val="0C3471"/>
                </a:solidFill>
                <a:latin typeface="+mj-lt"/>
              </a:rPr>
              <a:t>ПРЕДСТАВЛЕНИЕ</a:t>
            </a:r>
            <a:r>
              <a:rPr lang="en-US" sz="2800" b="1" dirty="0" smtClean="0">
                <a:solidFill>
                  <a:srgbClr val="0C3471"/>
                </a:solidFill>
                <a:latin typeface="+mj-lt"/>
              </a:rPr>
              <a:t>: 3 </a:t>
            </a:r>
            <a:r>
              <a:rPr lang="ru-RU" sz="2800" b="1" dirty="0" smtClean="0">
                <a:solidFill>
                  <a:srgbClr val="0C3471"/>
                </a:solidFill>
                <a:latin typeface="+mj-lt"/>
              </a:rPr>
              <a:t>ТИПА БИОРЕАКТОРОВ</a:t>
            </a:r>
            <a:endParaRPr lang="en-US" sz="2800" b="1" dirty="0">
              <a:solidFill>
                <a:srgbClr val="0C3471"/>
              </a:solidFill>
              <a:latin typeface="+mj-lt"/>
            </a:endParaRPr>
          </a:p>
        </p:txBody>
      </p:sp>
      <p:sp>
        <p:nvSpPr>
          <p:cNvPr id="2" name="TextBox 1"/>
          <p:cNvSpPr txBox="1"/>
          <p:nvPr/>
        </p:nvSpPr>
        <p:spPr>
          <a:xfrm>
            <a:off x="7282778" y="5264818"/>
            <a:ext cx="880626" cy="369332"/>
          </a:xfrm>
          <a:prstGeom prst="rect">
            <a:avLst/>
          </a:prstGeom>
          <a:noFill/>
        </p:spPr>
        <p:txBody>
          <a:bodyPr wrap="none" rtlCol="0">
            <a:spAutoFit/>
          </a:bodyPr>
          <a:lstStyle/>
          <a:p>
            <a:r>
              <a:rPr lang="ru-RU" sz="1800" b="1" dirty="0" smtClean="0">
                <a:solidFill>
                  <a:srgbClr val="002060"/>
                </a:solidFill>
                <a:latin typeface="+mj-lt"/>
              </a:rPr>
              <a:t>Воздух</a:t>
            </a:r>
            <a:endParaRPr lang="en-US" sz="1800" b="1" dirty="0">
              <a:solidFill>
                <a:srgbClr val="002060"/>
              </a:solidFill>
              <a:latin typeface="+mj-lt"/>
            </a:endParaRPr>
          </a:p>
        </p:txBody>
      </p:sp>
      <p:sp>
        <p:nvSpPr>
          <p:cNvPr id="18435" name="Line 3"/>
          <p:cNvSpPr>
            <a:spLocks noChangeShapeType="1"/>
          </p:cNvSpPr>
          <p:nvPr/>
        </p:nvSpPr>
        <p:spPr bwMode="auto">
          <a:xfrm flipV="1">
            <a:off x="3419475" y="4724400"/>
            <a:ext cx="576263" cy="0"/>
          </a:xfrm>
          <a:prstGeom prst="line">
            <a:avLst/>
          </a:prstGeom>
          <a:noFill/>
          <a:ln w="38100">
            <a:solidFill>
              <a:srgbClr val="00206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solidFill>
                <a:srgbClr val="4E5658"/>
              </a:solidFill>
              <a:latin typeface="+mj-lt"/>
            </a:endParaRPr>
          </a:p>
        </p:txBody>
      </p:sp>
    </p:spTree>
    <p:extLst>
      <p:ext uri="{BB962C8B-B14F-4D97-AF65-F5344CB8AC3E}">
        <p14:creationId xmlns:p14="http://schemas.microsoft.com/office/powerpoint/2010/main" val="10900613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294967295"/>
          </p:nvPr>
        </p:nvSpPr>
        <p:spPr>
          <a:xfrm>
            <a:off x="6920868" y="6597650"/>
            <a:ext cx="2133600" cy="180975"/>
          </a:xfrm>
          <a:prstGeom prst="rect">
            <a:avLst/>
          </a:prstGeom>
        </p:spPr>
        <p:txBody>
          <a:bodyPr/>
          <a:lstStyle/>
          <a:p>
            <a:pPr>
              <a:defRPr/>
            </a:pPr>
            <a:fld id="{9FBC2468-54EE-4D8E-AAFD-389E7270F043}" type="slidenum">
              <a:rPr lang="en-US" smtClean="0">
                <a:solidFill>
                  <a:srgbClr val="4E5658"/>
                </a:solidFill>
              </a:rPr>
              <a:pPr>
                <a:defRPr/>
              </a:pPr>
              <a:t>31</a:t>
            </a:fld>
            <a:endParaRPr lang="en-US" dirty="0">
              <a:solidFill>
                <a:srgbClr val="4E5658"/>
              </a:solidFill>
            </a:endParaRPr>
          </a:p>
        </p:txBody>
      </p:sp>
      <p:sp>
        <p:nvSpPr>
          <p:cNvPr id="4" name="Content Placeholder 2"/>
          <p:cNvSpPr>
            <a:spLocks noGrp="1"/>
          </p:cNvSpPr>
          <p:nvPr>
            <p:ph idx="1"/>
          </p:nvPr>
        </p:nvSpPr>
        <p:spPr>
          <a:xfrm>
            <a:off x="133006" y="809625"/>
            <a:ext cx="8753299" cy="5316538"/>
          </a:xfrm>
        </p:spPr>
        <p:txBody>
          <a:bodyPr/>
          <a:lstStyle/>
          <a:p>
            <a:r>
              <a:rPr lang="ru-RU" sz="1800" dirty="0" smtClean="0">
                <a:latin typeface="Calibri" pitchFamily="34" charset="0"/>
              </a:rPr>
              <a:t>Типичные условия выносных и погружных систем</a:t>
            </a:r>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nl-NL" sz="1800" cap="none" dirty="0" smtClean="0"/>
          </a:p>
          <a:p>
            <a:pPr marL="0" indent="0">
              <a:buNone/>
            </a:pPr>
            <a:endParaRPr lang="nl-NL" sz="1800" cap="none" dirty="0" smtClean="0">
              <a:latin typeface="Arial" pitchFamily="34" charset="0"/>
              <a:cs typeface="Arial" pitchFamily="34" charset="0"/>
            </a:endParaRPr>
          </a:p>
          <a:p>
            <a:pPr marL="285750" indent="-285750">
              <a:buFont typeface="Arial" pitchFamily="34" charset="0"/>
              <a:buChar char="•"/>
            </a:pPr>
            <a:endParaRPr lang="nl-NL" sz="1800" cap="none" dirty="0" smtClean="0"/>
          </a:p>
          <a:p>
            <a:endParaRPr lang="nl-NL" dirty="0"/>
          </a:p>
        </p:txBody>
      </p:sp>
      <p:sp>
        <p:nvSpPr>
          <p:cNvPr id="8" name="Titel 1"/>
          <p:cNvSpPr txBox="1">
            <a:spLocks/>
          </p:cNvSpPr>
          <p:nvPr/>
        </p:nvSpPr>
        <p:spPr>
          <a:xfrm>
            <a:off x="49103" y="106121"/>
            <a:ext cx="9279832" cy="609600"/>
          </a:xfrm>
          <a:prstGeom prst="rect">
            <a:avLst/>
          </a:prstGeom>
        </p:spPr>
        <p:txBody>
          <a:bodyPr anchor="b"/>
          <a:lstStyle>
            <a:lvl1pPr algn="l" defTabSz="457200" rtl="0" eaLnBrk="1" fontAlgn="base" hangingPunct="1">
              <a:lnSpc>
                <a:spcPts val="2025"/>
              </a:lnSpc>
              <a:spcBef>
                <a:spcPct val="0"/>
              </a:spcBef>
              <a:spcAft>
                <a:spcPct val="0"/>
              </a:spcAft>
              <a:defRPr sz="3200" cap="all" baseline="0">
                <a:solidFill>
                  <a:srgbClr val="0C3471"/>
                </a:solidFill>
                <a:latin typeface="+mj-lt"/>
                <a:ea typeface="+mj-ea"/>
                <a:cs typeface="+mj-cs"/>
              </a:defRPr>
            </a:lvl1pPr>
            <a:lvl2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eaLnBrk="1" fontAlgn="base" hangingPunct="1">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sz="3000" b="1" kern="0" dirty="0" smtClean="0"/>
              <a:t>РАЗЛИЧИЯ ВЫНОСНЫХ МБР</a:t>
            </a:r>
            <a:r>
              <a:rPr lang="en-US" sz="3000" b="1" kern="0" dirty="0" smtClean="0"/>
              <a:t>: </a:t>
            </a:r>
            <a:r>
              <a:rPr lang="ru-RU" sz="3000" b="1" kern="0" dirty="0" smtClean="0"/>
              <a:t>ПРОИЗВОДИТЕЛЬНОСТЬ</a:t>
            </a:r>
            <a:endParaRPr lang="en-US" sz="3000" b="1" kern="0" dirty="0"/>
          </a:p>
        </p:txBody>
      </p:sp>
      <p:graphicFrame>
        <p:nvGraphicFramePr>
          <p:cNvPr id="2" name="Table 1"/>
          <p:cNvGraphicFramePr>
            <a:graphicFrameLocks noGrp="1"/>
          </p:cNvGraphicFramePr>
          <p:nvPr>
            <p:extLst>
              <p:ext uri="{D42A27DB-BD31-4B8C-83A1-F6EECF244321}">
                <p14:modId xmlns:p14="http://schemas.microsoft.com/office/powerpoint/2010/main" val="3288101894"/>
              </p:ext>
            </p:extLst>
          </p:nvPr>
        </p:nvGraphicFramePr>
        <p:xfrm>
          <a:off x="187325" y="1477010"/>
          <a:ext cx="8585200" cy="3098800"/>
        </p:xfrm>
        <a:graphic>
          <a:graphicData uri="http://schemas.openxmlformats.org/drawingml/2006/table">
            <a:tbl>
              <a:tblPr firstRow="1" bandRow="1">
                <a:tableStyleId>{21E4AEA4-8DFA-4A89-87EB-49C32662AFE0}</a:tableStyleId>
              </a:tblPr>
              <a:tblGrid>
                <a:gridCol w="2003425">
                  <a:extLst>
                    <a:ext uri="{9D8B030D-6E8A-4147-A177-3AD203B41FA5}">
                      <a16:colId xmlns:a16="http://schemas.microsoft.com/office/drawing/2014/main" val="20000"/>
                    </a:ext>
                  </a:extLst>
                </a:gridCol>
                <a:gridCol w="2162175">
                  <a:extLst>
                    <a:ext uri="{9D8B030D-6E8A-4147-A177-3AD203B41FA5}">
                      <a16:colId xmlns:a16="http://schemas.microsoft.com/office/drawing/2014/main" val="20001"/>
                    </a:ext>
                  </a:extLst>
                </a:gridCol>
                <a:gridCol w="2314575">
                  <a:extLst>
                    <a:ext uri="{9D8B030D-6E8A-4147-A177-3AD203B41FA5}">
                      <a16:colId xmlns:a16="http://schemas.microsoft.com/office/drawing/2014/main" val="20002"/>
                    </a:ext>
                  </a:extLst>
                </a:gridCol>
                <a:gridCol w="2105025">
                  <a:extLst>
                    <a:ext uri="{9D8B030D-6E8A-4147-A177-3AD203B41FA5}">
                      <a16:colId xmlns:a16="http://schemas.microsoft.com/office/drawing/2014/main" val="20003"/>
                    </a:ext>
                  </a:extLst>
                </a:gridCol>
              </a:tblGrid>
              <a:tr h="370840">
                <a:tc>
                  <a:txBody>
                    <a:bodyPr/>
                    <a:lstStyle/>
                    <a:p>
                      <a:r>
                        <a:rPr lang="ru-RU" sz="1600" b="1" dirty="0" smtClean="0"/>
                        <a:t>Технология</a:t>
                      </a:r>
                      <a:endParaRPr lang="nl-NL" sz="1600" b="1" dirty="0"/>
                    </a:p>
                  </a:txBody>
                  <a:tcPr>
                    <a:solidFill>
                      <a:srgbClr val="002060"/>
                    </a:solidFill>
                  </a:tcPr>
                </a:tc>
                <a:tc>
                  <a:txBody>
                    <a:bodyPr/>
                    <a:lstStyle/>
                    <a:p>
                      <a:r>
                        <a:rPr lang="ru-RU" sz="1600" b="1" dirty="0" smtClean="0"/>
                        <a:t>Трубчатые выносные</a:t>
                      </a:r>
                      <a:endParaRPr lang="nl-NL" sz="1600" b="1" dirty="0"/>
                    </a:p>
                  </a:txBody>
                  <a:tcPr>
                    <a:solidFill>
                      <a:srgbClr val="002060"/>
                    </a:solidFill>
                  </a:tcPr>
                </a:tc>
                <a:tc>
                  <a:txBody>
                    <a:bodyPr/>
                    <a:lstStyle/>
                    <a:p>
                      <a:r>
                        <a:rPr lang="ru-RU" sz="1600" b="1" dirty="0" smtClean="0"/>
                        <a:t>Погружные половолоконные</a:t>
                      </a:r>
                      <a:endParaRPr lang="nl-NL" sz="1600" b="1" dirty="0"/>
                    </a:p>
                  </a:txBody>
                  <a:tcPr>
                    <a:solidFill>
                      <a:srgbClr val="002060"/>
                    </a:solidFill>
                  </a:tcPr>
                </a:tc>
                <a:tc>
                  <a:txBody>
                    <a:bodyPr/>
                    <a:lstStyle/>
                    <a:p>
                      <a:r>
                        <a:rPr lang="ru-RU" sz="1600" b="1" dirty="0" smtClean="0"/>
                        <a:t>Погружные плоскорамные</a:t>
                      </a:r>
                      <a:endParaRPr lang="nl-NL" sz="1600" b="1" dirty="0"/>
                    </a:p>
                  </a:txBody>
                  <a:tcPr>
                    <a:solidFill>
                      <a:srgbClr val="002060"/>
                    </a:solidFill>
                  </a:tcPr>
                </a:tc>
                <a:extLst>
                  <a:ext uri="{0D108BD9-81ED-4DB2-BD59-A6C34878D82A}">
                    <a16:rowId xmlns:a16="http://schemas.microsoft.com/office/drawing/2014/main" val="10000"/>
                  </a:ext>
                </a:extLst>
              </a:tr>
              <a:tr h="370840">
                <a:tc>
                  <a:txBody>
                    <a:bodyPr/>
                    <a:lstStyle/>
                    <a:p>
                      <a:r>
                        <a:rPr lang="ru-RU" sz="1400" dirty="0" smtClean="0"/>
                        <a:t>Производитель</a:t>
                      </a:r>
                      <a:endParaRPr lang="nl-NL" sz="1400" dirty="0"/>
                    </a:p>
                  </a:txBody>
                  <a:tcPr/>
                </a:tc>
                <a:tc>
                  <a:txBody>
                    <a:bodyPr/>
                    <a:lstStyle/>
                    <a:p>
                      <a:r>
                        <a:rPr lang="nl-NL" sz="1400" dirty="0" err="1" smtClean="0"/>
                        <a:t>X-Flow</a:t>
                      </a:r>
                      <a:endParaRPr lang="nl-NL" sz="1400" dirty="0"/>
                    </a:p>
                  </a:txBody>
                  <a:tcPr/>
                </a:tc>
                <a:tc>
                  <a:txBody>
                    <a:bodyPr/>
                    <a:lstStyle/>
                    <a:p>
                      <a:r>
                        <a:rPr lang="nl-NL" sz="1400" dirty="0" err="1" smtClean="0"/>
                        <a:t>e.g</a:t>
                      </a:r>
                      <a:r>
                        <a:rPr lang="nl-NL" sz="1400" baseline="0" dirty="0" smtClean="0"/>
                        <a:t>  </a:t>
                      </a:r>
                      <a:r>
                        <a:rPr lang="nl-NL" sz="1400" baseline="0" dirty="0" err="1" smtClean="0"/>
                        <a:t>Zenon</a:t>
                      </a:r>
                      <a:endParaRPr lang="nl-NL" sz="1400" dirty="0"/>
                    </a:p>
                  </a:txBody>
                  <a:tcPr/>
                </a:tc>
                <a:tc>
                  <a:txBody>
                    <a:bodyPr/>
                    <a:lstStyle/>
                    <a:p>
                      <a:r>
                        <a:rPr lang="nl-NL" sz="1400" dirty="0" smtClean="0"/>
                        <a:t>e.g. </a:t>
                      </a:r>
                      <a:r>
                        <a:rPr lang="nl-NL" sz="1400" dirty="0" err="1" smtClean="0"/>
                        <a:t>Kubota</a:t>
                      </a:r>
                      <a:endParaRPr lang="nl-NL" sz="1400" dirty="0"/>
                    </a:p>
                  </a:txBody>
                  <a:tcPr/>
                </a:tc>
                <a:extLst>
                  <a:ext uri="{0D108BD9-81ED-4DB2-BD59-A6C34878D82A}">
                    <a16:rowId xmlns:a16="http://schemas.microsoft.com/office/drawing/2014/main" val="10001"/>
                  </a:ext>
                </a:extLst>
              </a:tr>
              <a:tr h="370840">
                <a:tc>
                  <a:txBody>
                    <a:bodyPr/>
                    <a:lstStyle/>
                    <a:p>
                      <a:r>
                        <a:rPr lang="ru-RU" sz="1400" dirty="0" smtClean="0"/>
                        <a:t>Материалы</a:t>
                      </a:r>
                      <a:endParaRPr lang="nl-NL" sz="1400" dirty="0"/>
                    </a:p>
                  </a:txBody>
                  <a:tcPr/>
                </a:tc>
                <a:tc>
                  <a:txBody>
                    <a:bodyPr/>
                    <a:lstStyle/>
                    <a:p>
                      <a:r>
                        <a:rPr lang="nl-NL" sz="1400" dirty="0" smtClean="0"/>
                        <a:t>PVDF</a:t>
                      </a:r>
                      <a:r>
                        <a:rPr lang="nl-NL" sz="1400" baseline="0" dirty="0" smtClean="0"/>
                        <a:t> / PES</a:t>
                      </a:r>
                      <a:endParaRPr lang="nl-NL" sz="1400" dirty="0"/>
                    </a:p>
                  </a:txBody>
                  <a:tcPr/>
                </a:tc>
                <a:tc>
                  <a:txBody>
                    <a:bodyPr/>
                    <a:lstStyle/>
                    <a:p>
                      <a:r>
                        <a:rPr lang="nl-NL" sz="1400" dirty="0" smtClean="0"/>
                        <a:t> PVDF</a:t>
                      </a:r>
                      <a:endParaRPr lang="nl-NL" sz="1400" dirty="0"/>
                    </a:p>
                  </a:txBody>
                  <a:tcPr/>
                </a:tc>
                <a:tc>
                  <a:txBody>
                    <a:bodyPr/>
                    <a:lstStyle/>
                    <a:p>
                      <a:r>
                        <a:rPr lang="nl-NL" sz="1400" dirty="0" smtClean="0"/>
                        <a:t> PT</a:t>
                      </a:r>
                      <a:endParaRPr lang="nl-NL" sz="1400" dirty="0"/>
                    </a:p>
                  </a:txBody>
                  <a:tcPr/>
                </a:tc>
                <a:extLst>
                  <a:ext uri="{0D108BD9-81ED-4DB2-BD59-A6C34878D82A}">
                    <a16:rowId xmlns:a16="http://schemas.microsoft.com/office/drawing/2014/main" val="10002"/>
                  </a:ext>
                </a:extLst>
              </a:tr>
              <a:tr h="370840">
                <a:tc>
                  <a:txBody>
                    <a:bodyPr/>
                    <a:lstStyle/>
                    <a:p>
                      <a:r>
                        <a:rPr lang="ru-RU" sz="1400" dirty="0" smtClean="0"/>
                        <a:t>Конфигурация</a:t>
                      </a:r>
                      <a:endParaRPr lang="nl-NL" sz="1400" dirty="0"/>
                    </a:p>
                  </a:txBody>
                  <a:tcPr/>
                </a:tc>
                <a:tc>
                  <a:txBody>
                    <a:bodyPr/>
                    <a:lstStyle/>
                    <a:p>
                      <a:r>
                        <a:rPr lang="ru-RU" sz="1400" dirty="0" smtClean="0"/>
                        <a:t>Изнутри-наружу</a:t>
                      </a:r>
                      <a:endParaRPr lang="nl-NL" sz="1400" dirty="0"/>
                    </a:p>
                  </a:txBody>
                  <a:tcPr/>
                </a:tc>
                <a:tc>
                  <a:txBody>
                    <a:bodyPr/>
                    <a:lstStyle/>
                    <a:p>
                      <a:r>
                        <a:rPr lang="ru-RU" sz="1400" dirty="0" smtClean="0"/>
                        <a:t>Снаружи-внутрь</a:t>
                      </a:r>
                      <a:endParaRPr lang="nl-NL" sz="1400" dirty="0"/>
                    </a:p>
                  </a:txBody>
                  <a:tcPr/>
                </a:tc>
                <a:tc>
                  <a:txBody>
                    <a:bodyPr/>
                    <a:lstStyle/>
                    <a:p>
                      <a:r>
                        <a:rPr lang="ru-RU" sz="1400" dirty="0" smtClean="0"/>
                        <a:t>Листы </a:t>
                      </a:r>
                      <a:endParaRPr lang="nl-NL" sz="1400" dirty="0"/>
                    </a:p>
                  </a:txBody>
                  <a:tcPr/>
                </a:tc>
                <a:extLst>
                  <a:ext uri="{0D108BD9-81ED-4DB2-BD59-A6C34878D82A}">
                    <a16:rowId xmlns:a16="http://schemas.microsoft.com/office/drawing/2014/main" val="10003"/>
                  </a:ext>
                </a:extLst>
              </a:tr>
              <a:tr h="370840">
                <a:tc>
                  <a:txBody>
                    <a:bodyPr/>
                    <a:lstStyle/>
                    <a:p>
                      <a:r>
                        <a:rPr lang="ru-RU" sz="1400" dirty="0" smtClean="0"/>
                        <a:t>Производительность</a:t>
                      </a:r>
                      <a:r>
                        <a:rPr lang="nl-NL" sz="1400" dirty="0" smtClean="0"/>
                        <a:t> (</a:t>
                      </a:r>
                      <a:r>
                        <a:rPr lang="ru-RU" sz="1400" dirty="0" smtClean="0"/>
                        <a:t>л/м2*ч</a:t>
                      </a:r>
                      <a:r>
                        <a:rPr lang="nl-NL" sz="1400" dirty="0" smtClean="0"/>
                        <a:t>)</a:t>
                      </a:r>
                      <a:endParaRPr lang="nl-NL" sz="1400" dirty="0"/>
                    </a:p>
                  </a:txBody>
                  <a:tcPr/>
                </a:tc>
                <a:tc>
                  <a:txBody>
                    <a:bodyPr/>
                    <a:lstStyle/>
                    <a:p>
                      <a:r>
                        <a:rPr lang="nl-NL" sz="1400" dirty="0" smtClean="0"/>
                        <a:t>50</a:t>
                      </a:r>
                      <a:endParaRPr lang="nl-NL" sz="1400" dirty="0"/>
                    </a:p>
                  </a:txBody>
                  <a:tcPr/>
                </a:tc>
                <a:tc>
                  <a:txBody>
                    <a:bodyPr/>
                    <a:lstStyle/>
                    <a:p>
                      <a:r>
                        <a:rPr lang="nl-NL" sz="1400" dirty="0" smtClean="0"/>
                        <a:t>12 - 15</a:t>
                      </a:r>
                      <a:endParaRPr lang="nl-NL" sz="1400" dirty="0"/>
                    </a:p>
                  </a:txBody>
                  <a:tcPr/>
                </a:tc>
                <a:tc>
                  <a:txBody>
                    <a:bodyPr/>
                    <a:lstStyle/>
                    <a:p>
                      <a:r>
                        <a:rPr lang="nl-NL" sz="1400" dirty="0" smtClean="0"/>
                        <a:t>15 - 18</a:t>
                      </a:r>
                      <a:endParaRPr lang="nl-NL" sz="1400" dirty="0"/>
                    </a:p>
                  </a:txBody>
                  <a:tcPr/>
                </a:tc>
                <a:extLst>
                  <a:ext uri="{0D108BD9-81ED-4DB2-BD59-A6C34878D82A}">
                    <a16:rowId xmlns:a16="http://schemas.microsoft.com/office/drawing/2014/main" val="10004"/>
                  </a:ext>
                </a:extLst>
              </a:tr>
              <a:tr h="370840">
                <a:tc>
                  <a:txBody>
                    <a:bodyPr/>
                    <a:lstStyle/>
                    <a:p>
                      <a:r>
                        <a:rPr lang="ru-RU" sz="1400" dirty="0" smtClean="0"/>
                        <a:t>Рабочее</a:t>
                      </a:r>
                      <a:r>
                        <a:rPr lang="nl-NL" sz="1400" dirty="0" smtClean="0"/>
                        <a:t> </a:t>
                      </a:r>
                      <a:r>
                        <a:rPr lang="ru-RU" sz="1400" dirty="0" smtClean="0"/>
                        <a:t>ТМД</a:t>
                      </a:r>
                      <a:r>
                        <a:rPr lang="nl-NL" sz="1400" dirty="0" smtClean="0"/>
                        <a:t> (</a:t>
                      </a:r>
                      <a:r>
                        <a:rPr lang="ru-RU" sz="1400" dirty="0" smtClean="0"/>
                        <a:t>бар</a:t>
                      </a:r>
                      <a:r>
                        <a:rPr lang="nl-NL" sz="1400" dirty="0" smtClean="0"/>
                        <a:t>)</a:t>
                      </a:r>
                      <a:endParaRPr lang="nl-NL" sz="1400" dirty="0"/>
                    </a:p>
                  </a:txBody>
                  <a:tcPr/>
                </a:tc>
                <a:tc>
                  <a:txBody>
                    <a:bodyPr/>
                    <a:lstStyle/>
                    <a:p>
                      <a:r>
                        <a:rPr lang="nl-NL" sz="1400" dirty="0" smtClean="0"/>
                        <a:t> 0,1 – 0,3</a:t>
                      </a:r>
                      <a:endParaRPr lang="nl-NL" sz="1400" dirty="0"/>
                    </a:p>
                  </a:txBody>
                  <a:tcPr/>
                </a:tc>
                <a:tc>
                  <a:txBody>
                    <a:bodyPr/>
                    <a:lstStyle/>
                    <a:p>
                      <a:r>
                        <a:rPr lang="nl-NL" sz="1400" dirty="0" smtClean="0"/>
                        <a:t>0,1 – 0,3</a:t>
                      </a:r>
                      <a:endParaRPr lang="nl-NL" sz="1400" dirty="0"/>
                    </a:p>
                  </a:txBody>
                  <a:tcPr/>
                </a:tc>
                <a:tc>
                  <a:txBody>
                    <a:bodyPr/>
                    <a:lstStyle/>
                    <a:p>
                      <a:r>
                        <a:rPr lang="nl-NL" sz="1400" dirty="0" smtClean="0"/>
                        <a:t>0,1 – 0,3</a:t>
                      </a:r>
                      <a:endParaRPr lang="nl-NL" sz="1400" dirty="0"/>
                    </a:p>
                  </a:txBody>
                  <a:tcPr/>
                </a:tc>
                <a:extLst>
                  <a:ext uri="{0D108BD9-81ED-4DB2-BD59-A6C34878D82A}">
                    <a16:rowId xmlns:a16="http://schemas.microsoft.com/office/drawing/2014/main" val="10005"/>
                  </a:ext>
                </a:extLst>
              </a:tr>
              <a:tr h="370840">
                <a:tc>
                  <a:txBody>
                    <a:bodyPr/>
                    <a:lstStyle/>
                    <a:p>
                      <a:r>
                        <a:rPr lang="ru-RU" sz="1400" dirty="0" smtClean="0"/>
                        <a:t>Проницаемость</a:t>
                      </a:r>
                      <a:r>
                        <a:rPr lang="en-US" sz="1400" dirty="0" smtClean="0"/>
                        <a:t> (</a:t>
                      </a:r>
                      <a:r>
                        <a:rPr lang="ru-RU" sz="1400" dirty="0" smtClean="0"/>
                        <a:t>л/м2*ч</a:t>
                      </a:r>
                      <a:r>
                        <a:rPr lang="en-US" sz="1400" dirty="0" smtClean="0"/>
                        <a:t>/bar)</a:t>
                      </a:r>
                      <a:endParaRPr lang="nl-NL" sz="1400" dirty="0"/>
                    </a:p>
                  </a:txBody>
                  <a:tcPr/>
                </a:tc>
                <a:tc>
                  <a:txBody>
                    <a:bodyPr/>
                    <a:lstStyle/>
                    <a:p>
                      <a:r>
                        <a:rPr lang="en-US" sz="1400" dirty="0" smtClean="0"/>
                        <a:t>500 </a:t>
                      </a:r>
                      <a:endParaRPr lang="nl-NL" sz="1400" dirty="0"/>
                    </a:p>
                  </a:txBody>
                  <a:tcPr/>
                </a:tc>
                <a:tc>
                  <a:txBody>
                    <a:bodyPr/>
                    <a:lstStyle/>
                    <a:p>
                      <a:r>
                        <a:rPr lang="en-US" sz="1400" dirty="0" smtClean="0"/>
                        <a:t>120</a:t>
                      </a:r>
                      <a:endParaRPr lang="nl-NL" sz="1400" dirty="0"/>
                    </a:p>
                  </a:txBody>
                  <a:tcPr/>
                </a:tc>
                <a:tc>
                  <a:txBody>
                    <a:bodyPr/>
                    <a:lstStyle/>
                    <a:p>
                      <a:r>
                        <a:rPr lang="en-US" sz="1400" dirty="0" smtClean="0"/>
                        <a:t>150</a:t>
                      </a:r>
                      <a:endParaRPr lang="nl-NL" sz="14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49308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25589" t="2780" r="23456"/>
          <a:stretch/>
        </p:blipFill>
        <p:spPr>
          <a:xfrm>
            <a:off x="5299611" y="853532"/>
            <a:ext cx="2917861" cy="3315790"/>
          </a:xfrm>
          <a:prstGeom prst="rect">
            <a:avLst/>
          </a:prstGeom>
        </p:spPr>
      </p:pic>
      <p:sp>
        <p:nvSpPr>
          <p:cNvPr id="19461" name="Rectangle 8"/>
          <p:cNvSpPr>
            <a:spLocks noGrp="1" noChangeArrowheads="1"/>
          </p:cNvSpPr>
          <p:nvPr>
            <p:ph type="body" sz="half" idx="1"/>
          </p:nvPr>
        </p:nvSpPr>
        <p:spPr>
          <a:xfrm>
            <a:off x="145915" y="4149377"/>
            <a:ext cx="4366561" cy="2066925"/>
          </a:xfrm>
        </p:spPr>
        <p:txBody>
          <a:bodyPr/>
          <a:lstStyle/>
          <a:p>
            <a:pPr eaLnBrk="1" hangingPunct="1"/>
            <a:r>
              <a:rPr lang="ru-RU" sz="1400" b="1" cap="none" dirty="0" smtClean="0">
                <a:solidFill>
                  <a:srgbClr val="002060"/>
                </a:solidFill>
                <a:latin typeface="+mj-lt"/>
              </a:rPr>
              <a:t>СПЕЦИФИКАЦИЯ</a:t>
            </a:r>
            <a:endParaRPr lang="nl-NL" sz="1400" b="1" cap="none" dirty="0" smtClean="0">
              <a:solidFill>
                <a:srgbClr val="002060"/>
              </a:solidFill>
              <a:latin typeface="+mj-lt"/>
            </a:endParaRPr>
          </a:p>
          <a:p>
            <a:pPr marL="285750" indent="-285750" eaLnBrk="1" hangingPunct="1">
              <a:buFont typeface="Arial" panose="020B0604020202020204" pitchFamily="34" charset="0"/>
              <a:buChar char="•"/>
            </a:pPr>
            <a:r>
              <a:rPr lang="nl-NL" sz="1400" cap="none" dirty="0" smtClean="0">
                <a:solidFill>
                  <a:srgbClr val="002060"/>
                </a:solidFill>
                <a:latin typeface="+mj-lt"/>
              </a:rPr>
              <a:t>MLSS 12 - 30+ </a:t>
            </a:r>
            <a:r>
              <a:rPr lang="ru-RU" sz="1400" cap="none" dirty="0" smtClean="0">
                <a:solidFill>
                  <a:srgbClr val="002060"/>
                </a:solidFill>
                <a:latin typeface="+mj-lt"/>
              </a:rPr>
              <a:t>г</a:t>
            </a:r>
            <a:r>
              <a:rPr lang="nl-NL" sz="1400" cap="none" dirty="0" smtClean="0">
                <a:solidFill>
                  <a:srgbClr val="002060"/>
                </a:solidFill>
                <a:latin typeface="+mj-lt"/>
              </a:rPr>
              <a:t>/</a:t>
            </a:r>
            <a:r>
              <a:rPr lang="ru-RU" sz="1400" cap="none" dirty="0" smtClean="0">
                <a:solidFill>
                  <a:srgbClr val="002060"/>
                </a:solidFill>
                <a:latin typeface="+mj-lt"/>
              </a:rPr>
              <a:t>л</a:t>
            </a:r>
            <a:endParaRPr lang="nl-NL" sz="1400" cap="none" dirty="0" smtClean="0">
              <a:solidFill>
                <a:srgbClr val="002060"/>
              </a:solidFill>
              <a:latin typeface="+mj-lt"/>
            </a:endParaRPr>
          </a:p>
          <a:p>
            <a:pPr marL="285750" indent="-285750" eaLnBrk="1" hangingPunct="1">
              <a:buFont typeface="Arial" panose="020B0604020202020204" pitchFamily="34" charset="0"/>
              <a:buChar char="•"/>
            </a:pPr>
            <a:r>
              <a:rPr lang="ru-RU" sz="1400" cap="none" dirty="0" smtClean="0">
                <a:solidFill>
                  <a:srgbClr val="002060"/>
                </a:solidFill>
                <a:latin typeface="+mj-lt"/>
              </a:rPr>
              <a:t>Производительность</a:t>
            </a:r>
            <a:r>
              <a:rPr lang="nl-NL" sz="1400" cap="none" dirty="0" smtClean="0">
                <a:solidFill>
                  <a:srgbClr val="002060"/>
                </a:solidFill>
                <a:latin typeface="+mj-lt"/>
              </a:rPr>
              <a:t> (80 - 200 </a:t>
            </a:r>
            <a:r>
              <a:rPr lang="ru-RU" sz="1400" cap="none" dirty="0" smtClean="0">
                <a:solidFill>
                  <a:srgbClr val="002060"/>
                </a:solidFill>
                <a:latin typeface="+mj-lt"/>
              </a:rPr>
              <a:t>л</a:t>
            </a:r>
            <a:r>
              <a:rPr lang="nl-NL" sz="1400" cap="none" dirty="0" smtClean="0">
                <a:solidFill>
                  <a:srgbClr val="002060"/>
                </a:solidFill>
                <a:latin typeface="+mj-lt"/>
              </a:rPr>
              <a:t>/</a:t>
            </a:r>
            <a:r>
              <a:rPr lang="ru-RU" sz="1400" cap="none" dirty="0" smtClean="0">
                <a:solidFill>
                  <a:srgbClr val="002060"/>
                </a:solidFill>
                <a:latin typeface="+mj-lt"/>
              </a:rPr>
              <a:t>м</a:t>
            </a:r>
            <a:r>
              <a:rPr lang="nl-NL" sz="1400" cap="none" dirty="0" smtClean="0">
                <a:solidFill>
                  <a:srgbClr val="002060"/>
                </a:solidFill>
                <a:latin typeface="+mj-lt"/>
              </a:rPr>
              <a:t>²</a:t>
            </a:r>
            <a:r>
              <a:rPr lang="ru-RU" sz="1400" cap="none" dirty="0" smtClean="0">
                <a:solidFill>
                  <a:srgbClr val="002060"/>
                </a:solidFill>
                <a:latin typeface="+mj-lt"/>
              </a:rPr>
              <a:t>ч</a:t>
            </a:r>
            <a:r>
              <a:rPr lang="nl-NL" sz="1400" cap="none" dirty="0" smtClean="0">
                <a:solidFill>
                  <a:srgbClr val="002060"/>
                </a:solidFill>
                <a:latin typeface="+mj-lt"/>
              </a:rPr>
              <a:t>)</a:t>
            </a:r>
          </a:p>
          <a:p>
            <a:pPr marL="285750" indent="-285750" eaLnBrk="1" hangingPunct="1">
              <a:buFont typeface="Arial" panose="020B0604020202020204" pitchFamily="34" charset="0"/>
              <a:buChar char="•"/>
            </a:pPr>
            <a:r>
              <a:rPr lang="ru-RU" sz="1400" cap="none" dirty="0" smtClean="0">
                <a:solidFill>
                  <a:srgbClr val="002060"/>
                </a:solidFill>
                <a:latin typeface="+mj-lt"/>
              </a:rPr>
              <a:t>Наименьшая занимаемая площадь</a:t>
            </a:r>
            <a:endParaRPr lang="nl-NL" sz="1400" cap="none" dirty="0" smtClean="0">
              <a:solidFill>
                <a:srgbClr val="002060"/>
              </a:solidFill>
              <a:latin typeface="+mj-lt"/>
            </a:endParaRPr>
          </a:p>
          <a:p>
            <a:pPr marL="285750" indent="-285750" eaLnBrk="1" hangingPunct="1">
              <a:buFont typeface="Arial" panose="020B0604020202020204" pitchFamily="34" charset="0"/>
              <a:buChar char="•"/>
            </a:pPr>
            <a:r>
              <a:rPr lang="ru-RU" sz="1400" cap="none" dirty="0" smtClean="0">
                <a:solidFill>
                  <a:srgbClr val="002060"/>
                </a:solidFill>
                <a:latin typeface="+mj-lt"/>
              </a:rPr>
              <a:t>Высокие энергозатраты</a:t>
            </a:r>
            <a:r>
              <a:rPr lang="nl-NL" sz="1400" cap="none" dirty="0" smtClean="0">
                <a:solidFill>
                  <a:srgbClr val="002060"/>
                </a:solidFill>
                <a:latin typeface="+mj-lt"/>
              </a:rPr>
              <a:t>   (~ 1,5- 4 </a:t>
            </a:r>
            <a:r>
              <a:rPr lang="ru-RU" sz="1400" cap="none" dirty="0" smtClean="0">
                <a:solidFill>
                  <a:srgbClr val="002060"/>
                </a:solidFill>
                <a:latin typeface="+mj-lt"/>
              </a:rPr>
              <a:t>кВтч</a:t>
            </a:r>
            <a:r>
              <a:rPr lang="nl-NL" sz="1400" cap="none" dirty="0" smtClean="0">
                <a:solidFill>
                  <a:srgbClr val="002060"/>
                </a:solidFill>
                <a:latin typeface="+mj-lt"/>
              </a:rPr>
              <a:t>/</a:t>
            </a:r>
            <a:r>
              <a:rPr lang="ru-RU" sz="1400" cap="none" dirty="0" smtClean="0">
                <a:solidFill>
                  <a:srgbClr val="002060"/>
                </a:solidFill>
                <a:latin typeface="+mj-lt"/>
              </a:rPr>
              <a:t>м</a:t>
            </a:r>
            <a:r>
              <a:rPr lang="nl-NL" sz="1400" cap="none" dirty="0" smtClean="0">
                <a:solidFill>
                  <a:srgbClr val="002060"/>
                </a:solidFill>
                <a:latin typeface="+mj-lt"/>
              </a:rPr>
              <a:t>³)</a:t>
            </a:r>
          </a:p>
          <a:p>
            <a:pPr marL="285750" indent="-285750" eaLnBrk="1" hangingPunct="1">
              <a:buFont typeface="Arial" panose="020B0604020202020204" pitchFamily="34" charset="0"/>
              <a:buChar char="•"/>
            </a:pPr>
            <a:r>
              <a:rPr lang="ru-RU" sz="1400" cap="none" dirty="0" smtClean="0">
                <a:solidFill>
                  <a:srgbClr val="002060"/>
                </a:solidFill>
                <a:latin typeface="+mj-lt"/>
              </a:rPr>
              <a:t>Простота</a:t>
            </a:r>
            <a:r>
              <a:rPr lang="nl-NL" sz="1400" cap="none" dirty="0" smtClean="0">
                <a:solidFill>
                  <a:srgbClr val="002060"/>
                </a:solidFill>
                <a:latin typeface="+mj-lt"/>
              </a:rPr>
              <a:t> </a:t>
            </a:r>
          </a:p>
          <a:p>
            <a:pPr marL="285750" indent="-285750" eaLnBrk="1" hangingPunct="1">
              <a:buFont typeface="Arial" panose="020B0604020202020204" pitchFamily="34" charset="0"/>
              <a:buChar char="•"/>
            </a:pPr>
            <a:r>
              <a:rPr lang="ru-RU" sz="1400" cap="none" dirty="0" smtClean="0">
                <a:solidFill>
                  <a:srgbClr val="002060"/>
                </a:solidFill>
                <a:latin typeface="+mj-lt"/>
              </a:rPr>
              <a:t>Непрерывность</a:t>
            </a:r>
            <a:endParaRPr lang="nl-NL" sz="1400" cap="none" dirty="0" smtClean="0">
              <a:solidFill>
                <a:srgbClr val="002060"/>
              </a:solidFill>
              <a:latin typeface="+mj-lt"/>
            </a:endParaRPr>
          </a:p>
          <a:p>
            <a:pPr marL="285750" indent="-285750" eaLnBrk="1" hangingPunct="1">
              <a:buFont typeface="Arial" panose="020B0604020202020204" pitchFamily="34" charset="0"/>
              <a:buChar char="•"/>
            </a:pPr>
            <a:r>
              <a:rPr lang="ru-RU" sz="1400" cap="none" dirty="0" smtClean="0">
                <a:solidFill>
                  <a:srgbClr val="002060"/>
                </a:solidFill>
                <a:latin typeface="+mj-lt"/>
              </a:rPr>
              <a:t>ТМД</a:t>
            </a:r>
            <a:r>
              <a:rPr lang="nl-NL" sz="1400" cap="none" dirty="0" smtClean="0">
                <a:solidFill>
                  <a:srgbClr val="002060"/>
                </a:solidFill>
                <a:latin typeface="+mj-lt"/>
              </a:rPr>
              <a:t> (1 - 5 </a:t>
            </a:r>
            <a:r>
              <a:rPr lang="ru-RU" sz="1400" cap="none" dirty="0" smtClean="0">
                <a:solidFill>
                  <a:srgbClr val="002060"/>
                </a:solidFill>
                <a:latin typeface="+mj-lt"/>
              </a:rPr>
              <a:t>бар</a:t>
            </a:r>
            <a:r>
              <a:rPr lang="nl-NL" sz="1400" cap="none" dirty="0" smtClean="0">
                <a:solidFill>
                  <a:srgbClr val="002060"/>
                </a:solidFill>
                <a:latin typeface="+mj-lt"/>
              </a:rPr>
              <a:t>).</a:t>
            </a:r>
          </a:p>
        </p:txBody>
      </p:sp>
      <p:sp>
        <p:nvSpPr>
          <p:cNvPr id="19462" name="Rectangle 9"/>
          <p:cNvSpPr>
            <a:spLocks noChangeArrowheads="1"/>
          </p:cNvSpPr>
          <p:nvPr/>
        </p:nvSpPr>
        <p:spPr bwMode="auto">
          <a:xfrm>
            <a:off x="5299611" y="4120802"/>
            <a:ext cx="3653889"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ru-RU" sz="1400" b="1" dirty="0" smtClean="0">
                <a:solidFill>
                  <a:srgbClr val="002060"/>
                </a:solidFill>
                <a:latin typeface="+mj-lt"/>
              </a:rPr>
              <a:t>СПЕЦИФИКАЦИЯ</a:t>
            </a:r>
            <a:endParaRPr lang="nl-NL" sz="1400" b="1" dirty="0" smtClean="0">
              <a:solidFill>
                <a:srgbClr val="002060"/>
              </a:solidFill>
              <a:latin typeface="+mj-lt"/>
            </a:endParaRPr>
          </a:p>
          <a:p>
            <a:pPr marL="342900" indent="-342900">
              <a:spcBef>
                <a:spcPct val="20000"/>
              </a:spcBef>
              <a:buFontTx/>
              <a:buChar char="•"/>
            </a:pPr>
            <a:r>
              <a:rPr lang="nl-NL" sz="1400" dirty="0" smtClean="0">
                <a:solidFill>
                  <a:srgbClr val="002060"/>
                </a:solidFill>
                <a:latin typeface="+mj-lt"/>
              </a:rPr>
              <a:t>MLSS 8 - 12 </a:t>
            </a:r>
            <a:r>
              <a:rPr lang="ru-RU" sz="1400" dirty="0" smtClean="0">
                <a:solidFill>
                  <a:srgbClr val="002060"/>
                </a:solidFill>
                <a:latin typeface="+mj-lt"/>
              </a:rPr>
              <a:t>г</a:t>
            </a:r>
            <a:r>
              <a:rPr lang="nl-NL" sz="1400" dirty="0" smtClean="0">
                <a:solidFill>
                  <a:srgbClr val="002060"/>
                </a:solidFill>
                <a:latin typeface="+mj-lt"/>
              </a:rPr>
              <a:t>/</a:t>
            </a:r>
            <a:r>
              <a:rPr lang="ru-RU" sz="1400" dirty="0" smtClean="0">
                <a:solidFill>
                  <a:srgbClr val="002060"/>
                </a:solidFill>
                <a:latin typeface="+mj-lt"/>
              </a:rPr>
              <a:t>л</a:t>
            </a:r>
            <a:endParaRPr lang="nl-NL" sz="1400" dirty="0" smtClean="0">
              <a:solidFill>
                <a:srgbClr val="002060"/>
              </a:solidFill>
              <a:latin typeface="+mj-lt"/>
            </a:endParaRPr>
          </a:p>
          <a:p>
            <a:pPr marL="342900" indent="-342900">
              <a:spcBef>
                <a:spcPct val="20000"/>
              </a:spcBef>
              <a:buFontTx/>
              <a:buChar char="•"/>
            </a:pPr>
            <a:r>
              <a:rPr lang="ru-RU" sz="1400" dirty="0">
                <a:solidFill>
                  <a:srgbClr val="002060"/>
                </a:solidFill>
                <a:latin typeface="+mj-lt"/>
                <a:ea typeface="+mn-ea"/>
              </a:rPr>
              <a:t>Производительность</a:t>
            </a:r>
            <a:r>
              <a:rPr lang="nl-NL" sz="1400" dirty="0" smtClean="0">
                <a:solidFill>
                  <a:srgbClr val="002060"/>
                </a:solidFill>
                <a:latin typeface="+mj-lt"/>
              </a:rPr>
              <a:t> (45 - 65 </a:t>
            </a:r>
            <a:r>
              <a:rPr lang="ru-RU" sz="1400" dirty="0">
                <a:solidFill>
                  <a:srgbClr val="002060"/>
                </a:solidFill>
                <a:latin typeface="+mj-lt"/>
                <a:ea typeface="+mn-ea"/>
              </a:rPr>
              <a:t>л</a:t>
            </a:r>
            <a:r>
              <a:rPr lang="nl-NL" sz="1400" dirty="0">
                <a:solidFill>
                  <a:srgbClr val="002060"/>
                </a:solidFill>
                <a:latin typeface="+mj-lt"/>
                <a:ea typeface="+mn-ea"/>
              </a:rPr>
              <a:t>/</a:t>
            </a:r>
            <a:r>
              <a:rPr lang="ru-RU" sz="1400" dirty="0">
                <a:solidFill>
                  <a:srgbClr val="002060"/>
                </a:solidFill>
                <a:latin typeface="+mj-lt"/>
                <a:ea typeface="+mn-ea"/>
              </a:rPr>
              <a:t>м</a:t>
            </a:r>
            <a:r>
              <a:rPr lang="nl-NL" sz="1400" dirty="0">
                <a:solidFill>
                  <a:srgbClr val="002060"/>
                </a:solidFill>
                <a:latin typeface="+mj-lt"/>
                <a:ea typeface="+mn-ea"/>
              </a:rPr>
              <a:t>²</a:t>
            </a:r>
            <a:r>
              <a:rPr lang="ru-RU" sz="1400" dirty="0">
                <a:solidFill>
                  <a:srgbClr val="002060"/>
                </a:solidFill>
                <a:latin typeface="+mj-lt"/>
                <a:ea typeface="+mn-ea"/>
              </a:rPr>
              <a:t>ч</a:t>
            </a:r>
            <a:r>
              <a:rPr lang="nl-NL" sz="1400" dirty="0" smtClean="0">
                <a:solidFill>
                  <a:srgbClr val="002060"/>
                </a:solidFill>
                <a:latin typeface="+mj-lt"/>
              </a:rPr>
              <a:t>)</a:t>
            </a:r>
          </a:p>
          <a:p>
            <a:pPr marL="342900" indent="-342900">
              <a:spcBef>
                <a:spcPct val="20000"/>
              </a:spcBef>
              <a:buFontTx/>
              <a:buChar char="•"/>
            </a:pPr>
            <a:r>
              <a:rPr lang="ru-RU" sz="1400" dirty="0" smtClean="0">
                <a:solidFill>
                  <a:srgbClr val="002060"/>
                </a:solidFill>
                <a:latin typeface="+mj-lt"/>
              </a:rPr>
              <a:t>Малая занимаемая площадь</a:t>
            </a:r>
            <a:endParaRPr lang="nl-NL" sz="1400" dirty="0" smtClean="0">
              <a:solidFill>
                <a:srgbClr val="002060"/>
              </a:solidFill>
              <a:latin typeface="+mj-lt"/>
            </a:endParaRPr>
          </a:p>
          <a:p>
            <a:pPr marL="342900" indent="-342900">
              <a:spcBef>
                <a:spcPct val="20000"/>
              </a:spcBef>
              <a:buFontTx/>
              <a:buChar char="•"/>
            </a:pPr>
            <a:r>
              <a:rPr lang="ru-RU" sz="1400" dirty="0" smtClean="0">
                <a:solidFill>
                  <a:srgbClr val="002060"/>
                </a:solidFill>
                <a:latin typeface="+mj-lt"/>
              </a:rPr>
              <a:t>Низкие энергозатраты</a:t>
            </a:r>
            <a:r>
              <a:rPr lang="nl-NL" sz="1400" dirty="0" smtClean="0">
                <a:solidFill>
                  <a:srgbClr val="002060"/>
                </a:solidFill>
                <a:latin typeface="+mj-lt"/>
              </a:rPr>
              <a:t> 	(~ 0,25 </a:t>
            </a:r>
            <a:r>
              <a:rPr lang="ru-RU" sz="1400" dirty="0">
                <a:solidFill>
                  <a:srgbClr val="002060"/>
                </a:solidFill>
                <a:latin typeface="+mj-lt"/>
                <a:ea typeface="+mn-ea"/>
              </a:rPr>
              <a:t>кВтч</a:t>
            </a:r>
            <a:r>
              <a:rPr lang="nl-NL" sz="1400" dirty="0">
                <a:solidFill>
                  <a:srgbClr val="002060"/>
                </a:solidFill>
                <a:latin typeface="+mj-lt"/>
                <a:ea typeface="+mn-ea"/>
              </a:rPr>
              <a:t>/</a:t>
            </a:r>
            <a:r>
              <a:rPr lang="ru-RU" sz="1400" dirty="0" smtClean="0">
                <a:solidFill>
                  <a:srgbClr val="002060"/>
                </a:solidFill>
                <a:latin typeface="+mj-lt"/>
                <a:ea typeface="+mn-ea"/>
              </a:rPr>
              <a:t>м</a:t>
            </a:r>
            <a:r>
              <a:rPr lang="nl-NL" sz="1400" dirty="0" smtClean="0">
                <a:solidFill>
                  <a:srgbClr val="002060"/>
                </a:solidFill>
                <a:latin typeface="+mj-lt"/>
              </a:rPr>
              <a:t>³)</a:t>
            </a:r>
          </a:p>
          <a:p>
            <a:pPr marL="342900" indent="-342900">
              <a:spcBef>
                <a:spcPct val="20000"/>
              </a:spcBef>
              <a:buFontTx/>
              <a:buChar char="•"/>
            </a:pPr>
            <a:r>
              <a:rPr lang="ru-RU" sz="1400" dirty="0" smtClean="0">
                <a:solidFill>
                  <a:srgbClr val="002060"/>
                </a:solidFill>
                <a:latin typeface="+mj-lt"/>
              </a:rPr>
              <a:t>Простота, более тонка фильтрация</a:t>
            </a:r>
            <a:endParaRPr lang="nl-NL" sz="1400" dirty="0" smtClean="0">
              <a:solidFill>
                <a:srgbClr val="002060"/>
              </a:solidFill>
              <a:latin typeface="+mj-lt"/>
            </a:endParaRPr>
          </a:p>
          <a:p>
            <a:pPr marL="342900" indent="-342900">
              <a:spcBef>
                <a:spcPct val="20000"/>
              </a:spcBef>
              <a:buFontTx/>
              <a:buChar char="•"/>
            </a:pPr>
            <a:r>
              <a:rPr lang="ru-RU" sz="1400" dirty="0" smtClean="0">
                <a:solidFill>
                  <a:srgbClr val="002060"/>
                </a:solidFill>
                <a:latin typeface="+mj-lt"/>
              </a:rPr>
              <a:t>Периодичность</a:t>
            </a:r>
            <a:endParaRPr lang="nl-NL" sz="1400" dirty="0" smtClean="0">
              <a:solidFill>
                <a:srgbClr val="002060"/>
              </a:solidFill>
              <a:latin typeface="+mj-lt"/>
            </a:endParaRPr>
          </a:p>
          <a:p>
            <a:pPr marL="342900" indent="-342900">
              <a:spcBef>
                <a:spcPct val="20000"/>
              </a:spcBef>
              <a:buFontTx/>
              <a:buChar char="•"/>
            </a:pPr>
            <a:r>
              <a:rPr lang="ru-RU" sz="1400" dirty="0" smtClean="0">
                <a:solidFill>
                  <a:srgbClr val="002060"/>
                </a:solidFill>
                <a:latin typeface="+mj-lt"/>
              </a:rPr>
              <a:t>Очень низкое ТМД </a:t>
            </a:r>
            <a:r>
              <a:rPr lang="nl-NL" sz="1400" dirty="0" smtClean="0">
                <a:solidFill>
                  <a:srgbClr val="002060"/>
                </a:solidFill>
                <a:latin typeface="+mj-lt"/>
              </a:rPr>
              <a:t>(0,05 - 0,3 </a:t>
            </a:r>
            <a:r>
              <a:rPr lang="ru-RU" sz="1400" dirty="0" smtClean="0">
                <a:solidFill>
                  <a:srgbClr val="002060"/>
                </a:solidFill>
                <a:latin typeface="+mj-lt"/>
              </a:rPr>
              <a:t>бар</a:t>
            </a:r>
            <a:r>
              <a:rPr lang="nl-NL" sz="1400" dirty="0" smtClean="0">
                <a:solidFill>
                  <a:srgbClr val="002060"/>
                </a:solidFill>
                <a:latin typeface="+mj-lt"/>
              </a:rPr>
              <a:t>)</a:t>
            </a:r>
            <a:endParaRPr lang="nl-NL" sz="1400" dirty="0">
              <a:solidFill>
                <a:srgbClr val="002060"/>
              </a:solidFill>
              <a:latin typeface="+mj-lt"/>
            </a:endParaRPr>
          </a:p>
        </p:txBody>
      </p:sp>
      <p:sp>
        <p:nvSpPr>
          <p:cNvPr id="19464" name="Text Box 4"/>
          <p:cNvSpPr txBox="1">
            <a:spLocks noChangeArrowheads="1"/>
          </p:cNvSpPr>
          <p:nvPr/>
        </p:nvSpPr>
        <p:spPr bwMode="auto">
          <a:xfrm>
            <a:off x="1033821" y="795705"/>
            <a:ext cx="18533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nl-NL" sz="2000" b="1" dirty="0" smtClean="0">
                <a:solidFill>
                  <a:srgbClr val="0C3471"/>
                </a:solidFill>
              </a:rPr>
              <a:t>CROSSFLOW</a:t>
            </a:r>
            <a:endParaRPr lang="nl-NL" sz="2000" b="1" dirty="0">
              <a:solidFill>
                <a:srgbClr val="0C3471"/>
              </a:solidFill>
            </a:endParaRPr>
          </a:p>
        </p:txBody>
      </p:sp>
      <p:sp>
        <p:nvSpPr>
          <p:cNvPr id="9" name="Rectangle 51"/>
          <p:cNvSpPr>
            <a:spLocks noChangeArrowheads="1"/>
          </p:cNvSpPr>
          <p:nvPr/>
        </p:nvSpPr>
        <p:spPr bwMode="auto">
          <a:xfrm>
            <a:off x="67871" y="78984"/>
            <a:ext cx="8464941"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ru-RU" sz="3200" b="1" dirty="0" smtClean="0">
                <a:solidFill>
                  <a:srgbClr val="0C3471"/>
                </a:solidFill>
                <a:latin typeface="+mj-lt"/>
              </a:rPr>
              <a:t>ДВА СПОСОБА РАБОТЫ МБР</a:t>
            </a:r>
            <a:endParaRPr lang="en-US" sz="3200" b="1" dirty="0">
              <a:solidFill>
                <a:srgbClr val="0C3471"/>
              </a:solidFill>
              <a:latin typeface="+mj-lt"/>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1647" r="10030"/>
          <a:stretch/>
        </p:blipFill>
        <p:spPr>
          <a:xfrm>
            <a:off x="145915" y="757531"/>
            <a:ext cx="4973136" cy="2082629"/>
          </a:xfrm>
          <a:prstGeom prst="rect">
            <a:avLst/>
          </a:prstGeom>
        </p:spPr>
      </p:pic>
    </p:spTree>
    <p:extLst>
      <p:ext uri="{BB962C8B-B14F-4D97-AF65-F5344CB8AC3E}">
        <p14:creationId xmlns:p14="http://schemas.microsoft.com/office/powerpoint/2010/main" val="1690544093"/>
      </p:ext>
    </p:extLst>
  </p:cSld>
  <p:clrMapOvr>
    <a:masterClrMapping/>
  </p:clrMapOvr>
  <p:transition spd="slow">
    <p:strips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a:grpSpLocks/>
          </p:cNvGrpSpPr>
          <p:nvPr/>
        </p:nvGrpSpPr>
        <p:grpSpPr bwMode="auto">
          <a:xfrm>
            <a:off x="853432" y="1470356"/>
            <a:ext cx="3854641" cy="749366"/>
            <a:chOff x="1488" y="1624"/>
            <a:chExt cx="2832" cy="528"/>
          </a:xfrm>
          <a:solidFill>
            <a:srgbClr val="92D050"/>
          </a:solidFill>
        </p:grpSpPr>
        <p:sp>
          <p:nvSpPr>
            <p:cNvPr id="13" name="AutoShape 7"/>
            <p:cNvSpPr>
              <a:spLocks noChangeArrowheads="1"/>
            </p:cNvSpPr>
            <p:nvPr/>
          </p:nvSpPr>
          <p:spPr bwMode="auto">
            <a:xfrm>
              <a:off x="2016" y="1624"/>
              <a:ext cx="720" cy="432"/>
            </a:xfrm>
            <a:prstGeom prst="flowChartProcess">
              <a:avLst/>
            </a:prstGeom>
            <a:solidFill>
              <a:srgbClr val="002060"/>
            </a:solidFill>
            <a:ln w="381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nl-NL">
                <a:solidFill>
                  <a:srgbClr val="4E5658"/>
                </a:solidFill>
              </a:endParaRPr>
            </a:p>
          </p:txBody>
        </p:sp>
        <p:sp>
          <p:nvSpPr>
            <p:cNvPr id="14" name="AutoShape 8"/>
            <p:cNvSpPr>
              <a:spLocks noChangeArrowheads="1"/>
            </p:cNvSpPr>
            <p:nvPr/>
          </p:nvSpPr>
          <p:spPr bwMode="auto">
            <a:xfrm>
              <a:off x="3168" y="1624"/>
              <a:ext cx="720" cy="528"/>
            </a:xfrm>
            <a:prstGeom prst="flowChartMerge">
              <a:avLst/>
            </a:prstGeom>
            <a:solidFill>
              <a:srgbClr val="00B0F0"/>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r>
                <a:rPr lang="ru-RU" sz="2000" b="1" dirty="0" smtClean="0">
                  <a:solidFill>
                    <a:schemeClr val="bg1"/>
                  </a:solidFill>
                </a:rPr>
                <a:t>БО</a:t>
              </a:r>
              <a:endParaRPr lang="nl-NL" sz="2000" b="1" dirty="0">
                <a:solidFill>
                  <a:schemeClr val="bg1"/>
                </a:solidFill>
              </a:endParaRPr>
            </a:p>
          </p:txBody>
        </p:sp>
        <p:sp>
          <p:nvSpPr>
            <p:cNvPr id="15" name="Line 9"/>
            <p:cNvSpPr>
              <a:spLocks noChangeShapeType="1"/>
            </p:cNvSpPr>
            <p:nvPr/>
          </p:nvSpPr>
          <p:spPr bwMode="auto">
            <a:xfrm>
              <a:off x="2736" y="1768"/>
              <a:ext cx="528" cy="0"/>
            </a:xfrm>
            <a:prstGeom prst="line">
              <a:avLst/>
            </a:prstGeom>
            <a:grpFill/>
            <a:ln w="25400">
              <a:solidFill>
                <a:srgbClr val="9933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nl-NL">
                <a:solidFill>
                  <a:srgbClr val="4E5658"/>
                </a:solidFill>
              </a:endParaRPr>
            </a:p>
          </p:txBody>
        </p:sp>
        <p:sp>
          <p:nvSpPr>
            <p:cNvPr id="16" name="Line 10"/>
            <p:cNvSpPr>
              <a:spLocks noChangeShapeType="1"/>
            </p:cNvSpPr>
            <p:nvPr/>
          </p:nvSpPr>
          <p:spPr bwMode="auto">
            <a:xfrm>
              <a:off x="3792" y="1768"/>
              <a:ext cx="528" cy="0"/>
            </a:xfrm>
            <a:prstGeom prst="line">
              <a:avLst/>
            </a:prstGeom>
            <a:grpFill/>
            <a:ln w="25400">
              <a:solidFill>
                <a:srgbClr val="0000FF"/>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nl-NL">
                <a:solidFill>
                  <a:srgbClr val="4E5658"/>
                </a:solidFill>
              </a:endParaRPr>
            </a:p>
          </p:txBody>
        </p:sp>
        <p:sp>
          <p:nvSpPr>
            <p:cNvPr id="17" name="Line 11"/>
            <p:cNvSpPr>
              <a:spLocks noChangeShapeType="1"/>
            </p:cNvSpPr>
            <p:nvPr/>
          </p:nvSpPr>
          <p:spPr bwMode="auto">
            <a:xfrm>
              <a:off x="1488" y="1768"/>
              <a:ext cx="528" cy="0"/>
            </a:xfrm>
            <a:prstGeom prst="line">
              <a:avLst/>
            </a:prstGeom>
            <a:grpFill/>
            <a:ln w="25400">
              <a:solidFill>
                <a:srgbClr val="9933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nl-NL">
                <a:solidFill>
                  <a:srgbClr val="4E5658"/>
                </a:solidFill>
              </a:endParaRPr>
            </a:p>
          </p:txBody>
        </p:sp>
        <p:cxnSp>
          <p:nvCxnSpPr>
            <p:cNvPr id="18" name="AutoShape 12"/>
            <p:cNvCxnSpPr>
              <a:cxnSpLocks noChangeShapeType="1"/>
            </p:cNvCxnSpPr>
            <p:nvPr/>
          </p:nvCxnSpPr>
          <p:spPr bwMode="auto">
            <a:xfrm rot="16200000" flipV="1">
              <a:off x="2904" y="1528"/>
              <a:ext cx="96" cy="1152"/>
            </a:xfrm>
            <a:prstGeom prst="bentConnector3">
              <a:avLst>
                <a:gd name="adj1" fmla="val -150000"/>
              </a:avLst>
            </a:prstGeom>
            <a:grpFill/>
            <a:ln w="25400">
              <a:solidFill>
                <a:srgbClr val="993300"/>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 Box 13"/>
            <p:cNvSpPr txBox="1">
              <a:spLocks noChangeArrowheads="1"/>
            </p:cNvSpPr>
            <p:nvPr/>
          </p:nvSpPr>
          <p:spPr bwMode="auto">
            <a:xfrm>
              <a:off x="2160" y="1672"/>
              <a:ext cx="432" cy="260"/>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ru-RU" sz="1800" b="1" dirty="0" smtClean="0">
                  <a:solidFill>
                    <a:schemeClr val="bg1"/>
                  </a:solidFill>
                  <a:latin typeface="Tahoma" pitchFamily="34" charset="0"/>
                </a:rPr>
                <a:t>АТ</a:t>
              </a:r>
              <a:endParaRPr lang="en-US" sz="1800" b="1" dirty="0">
                <a:solidFill>
                  <a:schemeClr val="bg1"/>
                </a:solidFill>
                <a:latin typeface="Tahoma" pitchFamily="34" charset="0"/>
              </a:endParaRPr>
            </a:p>
          </p:txBody>
        </p:sp>
      </p:grpSp>
      <p:grpSp>
        <p:nvGrpSpPr>
          <p:cNvPr id="16390" name="Group 18"/>
          <p:cNvGrpSpPr>
            <a:grpSpLocks/>
          </p:cNvGrpSpPr>
          <p:nvPr/>
        </p:nvGrpSpPr>
        <p:grpSpPr bwMode="auto">
          <a:xfrm>
            <a:off x="5265747" y="1433513"/>
            <a:ext cx="3778250" cy="736600"/>
            <a:chOff x="576" y="3120"/>
            <a:chExt cx="2400" cy="433"/>
          </a:xfrm>
        </p:grpSpPr>
        <p:sp>
          <p:nvSpPr>
            <p:cNvPr id="16392" name="AutoShape 19"/>
            <p:cNvSpPr>
              <a:spLocks noChangeArrowheads="1"/>
            </p:cNvSpPr>
            <p:nvPr/>
          </p:nvSpPr>
          <p:spPr bwMode="auto">
            <a:xfrm>
              <a:off x="912" y="3120"/>
              <a:ext cx="720" cy="432"/>
            </a:xfrm>
            <a:prstGeom prst="flowChartProcess">
              <a:avLst/>
            </a:prstGeom>
            <a:solidFill>
              <a:srgbClr val="002060"/>
            </a:solidFill>
            <a:ln w="381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chemeClr val="bg1"/>
                </a:solidFill>
              </a:endParaRPr>
            </a:p>
          </p:txBody>
        </p:sp>
        <p:sp>
          <p:nvSpPr>
            <p:cNvPr id="16393" name="Line 20"/>
            <p:cNvSpPr>
              <a:spLocks noChangeShapeType="1"/>
            </p:cNvSpPr>
            <p:nvPr/>
          </p:nvSpPr>
          <p:spPr bwMode="auto">
            <a:xfrm>
              <a:off x="1632" y="3264"/>
              <a:ext cx="144" cy="0"/>
            </a:xfrm>
            <a:prstGeom prst="line">
              <a:avLst/>
            </a:prstGeom>
            <a:noFill/>
            <a:ln w="254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4E5658"/>
                </a:solidFill>
              </a:endParaRPr>
            </a:p>
          </p:txBody>
        </p:sp>
        <p:sp>
          <p:nvSpPr>
            <p:cNvPr id="16394" name="Line 21"/>
            <p:cNvSpPr>
              <a:spLocks noChangeShapeType="1"/>
            </p:cNvSpPr>
            <p:nvPr/>
          </p:nvSpPr>
          <p:spPr bwMode="auto">
            <a:xfrm>
              <a:off x="576" y="3264"/>
              <a:ext cx="336" cy="0"/>
            </a:xfrm>
            <a:prstGeom prst="line">
              <a:avLst/>
            </a:prstGeom>
            <a:noFill/>
            <a:ln w="25400">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4E5658"/>
                </a:solidFill>
              </a:endParaRPr>
            </a:p>
          </p:txBody>
        </p:sp>
        <p:cxnSp>
          <p:nvCxnSpPr>
            <p:cNvPr id="16395" name="AutoShape 22"/>
            <p:cNvCxnSpPr>
              <a:cxnSpLocks noChangeShapeType="1"/>
              <a:stCxn id="16397" idx="2"/>
              <a:endCxn id="16392" idx="2"/>
            </p:cNvCxnSpPr>
            <p:nvPr/>
          </p:nvCxnSpPr>
          <p:spPr bwMode="auto">
            <a:xfrm rot="5400000">
              <a:off x="1703" y="3121"/>
              <a:ext cx="1" cy="864"/>
            </a:xfrm>
            <a:prstGeom prst="bentConnector3">
              <a:avLst>
                <a:gd name="adj1" fmla="val 14400000"/>
              </a:avLst>
            </a:prstGeom>
            <a:noFill/>
            <a:ln w="25400">
              <a:solidFill>
                <a:srgbClr val="99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396" name="Text Box 23"/>
            <p:cNvSpPr txBox="1">
              <a:spLocks noChangeArrowheads="1"/>
            </p:cNvSpPr>
            <p:nvPr/>
          </p:nvSpPr>
          <p:spPr bwMode="auto">
            <a:xfrm>
              <a:off x="1056" y="3168"/>
              <a:ext cx="432" cy="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sz="1800" b="1" dirty="0">
                  <a:solidFill>
                    <a:schemeClr val="bg1"/>
                  </a:solidFill>
                  <a:latin typeface="Tahoma" pitchFamily="34" charset="0"/>
                </a:rPr>
                <a:t>AT</a:t>
              </a:r>
            </a:p>
          </p:txBody>
        </p:sp>
        <p:sp>
          <p:nvSpPr>
            <p:cNvPr id="16397" name="AutoShape 24"/>
            <p:cNvSpPr>
              <a:spLocks noChangeArrowheads="1"/>
            </p:cNvSpPr>
            <p:nvPr/>
          </p:nvSpPr>
          <p:spPr bwMode="auto">
            <a:xfrm>
              <a:off x="1776" y="3120"/>
              <a:ext cx="720" cy="432"/>
            </a:xfrm>
            <a:prstGeom prst="flowChartProcess">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chemeClr val="bg1"/>
                </a:solidFill>
              </a:endParaRPr>
            </a:p>
          </p:txBody>
        </p:sp>
        <p:sp>
          <p:nvSpPr>
            <p:cNvPr id="16398" name="Line 25"/>
            <p:cNvSpPr>
              <a:spLocks noChangeShapeType="1"/>
            </p:cNvSpPr>
            <p:nvPr/>
          </p:nvSpPr>
          <p:spPr bwMode="auto">
            <a:xfrm>
              <a:off x="2496" y="3264"/>
              <a:ext cx="480" cy="0"/>
            </a:xfrm>
            <a:prstGeom prst="line">
              <a:avLst/>
            </a:prstGeom>
            <a:noFill/>
            <a:ln w="254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4E5658"/>
                </a:solidFill>
              </a:endParaRPr>
            </a:p>
          </p:txBody>
        </p:sp>
        <p:sp>
          <p:nvSpPr>
            <p:cNvPr id="16399" name="Text Box 26"/>
            <p:cNvSpPr txBox="1">
              <a:spLocks noChangeArrowheads="1"/>
            </p:cNvSpPr>
            <p:nvPr/>
          </p:nvSpPr>
          <p:spPr bwMode="auto">
            <a:xfrm>
              <a:off x="2112" y="3120"/>
              <a:ext cx="432" cy="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sz="1800" b="1" dirty="0">
                  <a:solidFill>
                    <a:schemeClr val="bg1"/>
                  </a:solidFill>
                  <a:latin typeface="Tahoma" pitchFamily="34" charset="0"/>
                </a:rPr>
                <a:t>M</a:t>
              </a:r>
            </a:p>
          </p:txBody>
        </p:sp>
        <p:sp>
          <p:nvSpPr>
            <p:cNvPr id="16400" name="Line 27"/>
            <p:cNvSpPr>
              <a:spLocks noChangeShapeType="1"/>
            </p:cNvSpPr>
            <p:nvPr/>
          </p:nvSpPr>
          <p:spPr bwMode="auto">
            <a:xfrm>
              <a:off x="1776" y="3120"/>
              <a:ext cx="720" cy="432"/>
            </a:xfrm>
            <a:prstGeom prst="line">
              <a:avLst/>
            </a:prstGeom>
            <a:noFill/>
            <a:ln w="19050">
              <a:solidFill>
                <a:schemeClr val="bg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4E5658"/>
                </a:solidFill>
              </a:endParaRPr>
            </a:p>
          </p:txBody>
        </p:sp>
      </p:grpSp>
      <p:sp>
        <p:nvSpPr>
          <p:cNvPr id="24" name="Title 1"/>
          <p:cNvSpPr>
            <a:spLocks noGrp="1"/>
          </p:cNvSpPr>
          <p:nvPr>
            <p:ph type="title"/>
          </p:nvPr>
        </p:nvSpPr>
        <p:spPr>
          <a:xfrm>
            <a:off x="175450" y="49547"/>
            <a:ext cx="8775700" cy="609600"/>
          </a:xfrm>
        </p:spPr>
        <p:txBody>
          <a:bodyPr/>
          <a:lstStyle/>
          <a:p>
            <a:r>
              <a:rPr lang="en-US" b="1" dirty="0" smtClean="0">
                <a:latin typeface="Calibri" charset="0"/>
              </a:rPr>
              <a:t/>
            </a:r>
            <a:br>
              <a:rPr lang="en-US" b="1" dirty="0" smtClean="0">
                <a:latin typeface="Calibri" charset="0"/>
              </a:rPr>
            </a:br>
            <a:r>
              <a:rPr lang="ru-RU" b="1" dirty="0" smtClean="0">
                <a:latin typeface="Calibri" charset="0"/>
              </a:rPr>
              <a:t>ОБЫЧНАЯ</a:t>
            </a:r>
            <a:r>
              <a:rPr lang="en-US" b="1" dirty="0" smtClean="0">
                <a:latin typeface="Calibri" charset="0"/>
              </a:rPr>
              <a:t> </a:t>
            </a:r>
            <a:r>
              <a:rPr lang="ru-RU" b="1" dirty="0" smtClean="0">
                <a:latin typeface="Calibri" charset="0"/>
              </a:rPr>
              <a:t>ПРОТИВ</a:t>
            </a:r>
            <a:r>
              <a:rPr lang="en-US" b="1" cap="none" dirty="0" smtClean="0">
                <a:latin typeface="Calibri" charset="0"/>
              </a:rPr>
              <a:t> </a:t>
            </a:r>
            <a:r>
              <a:rPr lang="ru-RU" b="1" cap="none" dirty="0" smtClean="0">
                <a:latin typeface="Calibri" charset="0"/>
              </a:rPr>
              <a:t>МБР</a:t>
            </a:r>
            <a:endParaRPr lang="en-US" b="1" cap="none" dirty="0" smtClean="0">
              <a:latin typeface="Calibri"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69748656"/>
              </p:ext>
            </p:extLst>
          </p:nvPr>
        </p:nvGraphicFramePr>
        <p:xfrm>
          <a:off x="806450" y="3043239"/>
          <a:ext cx="7590212" cy="2479040"/>
        </p:xfrm>
        <a:graphic>
          <a:graphicData uri="http://schemas.openxmlformats.org/drawingml/2006/table">
            <a:tbl>
              <a:tblPr firstRow="1" bandRow="1">
                <a:tableStyleId>{21E4AEA4-8DFA-4A89-87EB-49C32662AFE0}</a:tableStyleId>
              </a:tblPr>
              <a:tblGrid>
                <a:gridCol w="2319569">
                  <a:extLst>
                    <a:ext uri="{9D8B030D-6E8A-4147-A177-3AD203B41FA5}">
                      <a16:colId xmlns:a16="http://schemas.microsoft.com/office/drawing/2014/main" val="20000"/>
                    </a:ext>
                  </a:extLst>
                </a:gridCol>
                <a:gridCol w="2065106">
                  <a:extLst>
                    <a:ext uri="{9D8B030D-6E8A-4147-A177-3AD203B41FA5}">
                      <a16:colId xmlns:a16="http://schemas.microsoft.com/office/drawing/2014/main" val="20001"/>
                    </a:ext>
                  </a:extLst>
                </a:gridCol>
                <a:gridCol w="3205537">
                  <a:extLst>
                    <a:ext uri="{9D8B030D-6E8A-4147-A177-3AD203B41FA5}">
                      <a16:colId xmlns:a16="http://schemas.microsoft.com/office/drawing/2014/main" val="20002"/>
                    </a:ext>
                  </a:extLst>
                </a:gridCol>
              </a:tblGrid>
              <a:tr h="370840">
                <a:tc>
                  <a:txBody>
                    <a:bodyPr/>
                    <a:lstStyle/>
                    <a:p>
                      <a:r>
                        <a:rPr lang="ru-RU" sz="1600" dirty="0" smtClean="0"/>
                        <a:t>Технология</a:t>
                      </a:r>
                      <a:endParaRPr lang="nl-NL" sz="1600" dirty="0"/>
                    </a:p>
                  </a:txBody>
                  <a:tcPr>
                    <a:solidFill>
                      <a:srgbClr val="002060"/>
                    </a:solidFill>
                  </a:tcPr>
                </a:tc>
                <a:tc>
                  <a:txBody>
                    <a:bodyPr/>
                    <a:lstStyle/>
                    <a:p>
                      <a:pPr algn="ctr"/>
                      <a:r>
                        <a:rPr lang="ru-RU" sz="1600" dirty="0" smtClean="0"/>
                        <a:t>Традиционная</a:t>
                      </a:r>
                      <a:endParaRPr lang="nl-NL" sz="1600" dirty="0"/>
                    </a:p>
                  </a:txBody>
                  <a:tcPr>
                    <a:solidFill>
                      <a:srgbClr val="002060"/>
                    </a:solidFill>
                  </a:tcPr>
                </a:tc>
                <a:tc>
                  <a:txBody>
                    <a:bodyPr/>
                    <a:lstStyle/>
                    <a:p>
                      <a:pPr algn="ctr"/>
                      <a:r>
                        <a:rPr lang="ru-RU" sz="1600" dirty="0" smtClean="0"/>
                        <a:t>МБР</a:t>
                      </a:r>
                      <a:endParaRPr lang="nl-NL" sz="1600" dirty="0"/>
                    </a:p>
                  </a:txBody>
                  <a:tcPr>
                    <a:solidFill>
                      <a:srgbClr val="002060"/>
                    </a:solidFill>
                  </a:tcPr>
                </a:tc>
                <a:extLst>
                  <a:ext uri="{0D108BD9-81ED-4DB2-BD59-A6C34878D82A}">
                    <a16:rowId xmlns:a16="http://schemas.microsoft.com/office/drawing/2014/main" val="10000"/>
                  </a:ext>
                </a:extLst>
              </a:tr>
              <a:tr h="370840">
                <a:tc>
                  <a:txBody>
                    <a:bodyPr/>
                    <a:lstStyle/>
                    <a:p>
                      <a:r>
                        <a:rPr lang="ru-RU" sz="1600" dirty="0" smtClean="0"/>
                        <a:t>Площадь</a:t>
                      </a:r>
                      <a:r>
                        <a:rPr lang="ru-RU" sz="1600" baseline="0" dirty="0" smtClean="0"/>
                        <a:t> осветлителя</a:t>
                      </a:r>
                      <a:r>
                        <a:rPr lang="nl-NL" sz="1600" dirty="0" smtClean="0"/>
                        <a:t/>
                      </a:r>
                      <a:br>
                        <a:rPr lang="nl-NL" sz="1600" dirty="0" smtClean="0"/>
                      </a:br>
                      <a:r>
                        <a:rPr lang="nl-NL" sz="1600" dirty="0" smtClean="0"/>
                        <a:t>( </a:t>
                      </a:r>
                      <a:r>
                        <a:rPr lang="nl-NL" sz="1600" dirty="0" smtClean="0"/>
                        <a:t>[</a:t>
                      </a:r>
                      <a:r>
                        <a:rPr lang="ru-RU" sz="1600" dirty="0" smtClean="0"/>
                        <a:t>м</a:t>
                      </a:r>
                      <a:r>
                        <a:rPr lang="nl-NL" sz="1600" dirty="0" smtClean="0"/>
                        <a:t>³/</a:t>
                      </a:r>
                      <a:r>
                        <a:rPr lang="ru-RU" sz="1600" dirty="0" smtClean="0"/>
                        <a:t>ч</a:t>
                      </a:r>
                      <a:r>
                        <a:rPr lang="nl-NL" sz="1600" dirty="0" smtClean="0"/>
                        <a:t>]/</a:t>
                      </a:r>
                      <a:r>
                        <a:rPr lang="ru-RU" sz="1600" dirty="0" smtClean="0"/>
                        <a:t>м2</a:t>
                      </a:r>
                      <a:r>
                        <a:rPr lang="nl-NL" sz="1600" dirty="0" smtClean="0"/>
                        <a:t> </a:t>
                      </a:r>
                      <a:r>
                        <a:rPr lang="nl-NL" sz="1600" dirty="0" smtClean="0"/>
                        <a:t>)</a:t>
                      </a:r>
                      <a:endParaRPr lang="nl-NL" sz="1600" dirty="0"/>
                    </a:p>
                  </a:txBody>
                  <a:tcPr/>
                </a:tc>
                <a:tc>
                  <a:txBody>
                    <a:bodyPr/>
                    <a:lstStyle/>
                    <a:p>
                      <a:pPr algn="ctr"/>
                      <a:r>
                        <a:rPr lang="nl-NL" sz="1600" dirty="0" smtClean="0"/>
                        <a:t>0,75 - 1</a:t>
                      </a:r>
                      <a:endParaRPr lang="nl-NL" sz="1600" dirty="0"/>
                    </a:p>
                  </a:txBody>
                  <a:tcPr/>
                </a:tc>
                <a:tc>
                  <a:txBody>
                    <a:bodyPr/>
                    <a:lstStyle/>
                    <a:p>
                      <a:pPr algn="ctr"/>
                      <a:r>
                        <a:rPr lang="nl-NL" sz="1600" dirty="0" smtClean="0"/>
                        <a:t>8 - 10</a:t>
                      </a:r>
                      <a:endParaRPr lang="nl-NL" sz="1600" dirty="0"/>
                    </a:p>
                  </a:txBody>
                  <a:tcPr/>
                </a:tc>
                <a:extLst>
                  <a:ext uri="{0D108BD9-81ED-4DB2-BD59-A6C34878D82A}">
                    <a16:rowId xmlns:a16="http://schemas.microsoft.com/office/drawing/2014/main" val="10001"/>
                  </a:ext>
                </a:extLst>
              </a:tr>
              <a:tr h="370840">
                <a:tc>
                  <a:txBody>
                    <a:bodyPr/>
                    <a:lstStyle/>
                    <a:p>
                      <a:r>
                        <a:rPr lang="ru-RU" sz="1600" dirty="0" smtClean="0"/>
                        <a:t>Качество стоков</a:t>
                      </a:r>
                      <a:endParaRPr lang="nl-NL" sz="1600" dirty="0" smtClean="0"/>
                    </a:p>
                    <a:p>
                      <a:r>
                        <a:rPr lang="nl-NL" sz="1600" dirty="0" smtClean="0"/>
                        <a:t>(</a:t>
                      </a:r>
                      <a:r>
                        <a:rPr lang="ru-RU" sz="1600" dirty="0" smtClean="0"/>
                        <a:t>ВВ</a:t>
                      </a:r>
                      <a:r>
                        <a:rPr lang="nl-NL" sz="1600" dirty="0" smtClean="0"/>
                        <a:t> </a:t>
                      </a:r>
                      <a:r>
                        <a:rPr lang="ru-RU" sz="1600" dirty="0" smtClean="0"/>
                        <a:t>в</a:t>
                      </a:r>
                      <a:r>
                        <a:rPr lang="nl-NL" sz="1600" dirty="0" smtClean="0"/>
                        <a:t> </a:t>
                      </a:r>
                      <a:r>
                        <a:rPr lang="ru-RU" sz="1600" dirty="0" smtClean="0"/>
                        <a:t>мг/л)</a:t>
                      </a:r>
                      <a:endParaRPr lang="nl-NL" sz="1600" dirty="0"/>
                    </a:p>
                  </a:txBody>
                  <a:tcPr/>
                </a:tc>
                <a:tc>
                  <a:txBody>
                    <a:bodyPr/>
                    <a:lstStyle/>
                    <a:p>
                      <a:pPr algn="ctr"/>
                      <a:r>
                        <a:rPr lang="nl-NL" sz="1600" dirty="0" smtClean="0"/>
                        <a:t>15 – 30</a:t>
                      </a:r>
                      <a:endParaRPr lang="nl-NL" sz="1600" dirty="0"/>
                    </a:p>
                  </a:txBody>
                  <a:tcPr/>
                </a:tc>
                <a:tc>
                  <a:txBody>
                    <a:bodyPr/>
                    <a:lstStyle/>
                    <a:p>
                      <a:pPr algn="ctr"/>
                      <a:r>
                        <a:rPr lang="nl-NL" sz="1600" dirty="0" smtClean="0"/>
                        <a:t>&lt; 1</a:t>
                      </a:r>
                      <a:endParaRPr lang="nl-NL" sz="1600" dirty="0"/>
                    </a:p>
                  </a:txBody>
                  <a:tcPr/>
                </a:tc>
                <a:extLst>
                  <a:ext uri="{0D108BD9-81ED-4DB2-BD59-A6C34878D82A}">
                    <a16:rowId xmlns:a16="http://schemas.microsoft.com/office/drawing/2014/main" val="10002"/>
                  </a:ext>
                </a:extLst>
              </a:tr>
              <a:tr h="370840">
                <a:tc>
                  <a:txBody>
                    <a:bodyPr/>
                    <a:lstStyle/>
                    <a:p>
                      <a:r>
                        <a:rPr lang="ru-RU" sz="1600" dirty="0" smtClean="0"/>
                        <a:t>Число бактерий</a:t>
                      </a:r>
                      <a:endParaRPr lang="nl-NL" sz="1600" dirty="0"/>
                    </a:p>
                  </a:txBody>
                  <a:tcPr/>
                </a:tc>
                <a:tc>
                  <a:txBody>
                    <a:bodyPr/>
                    <a:lstStyle/>
                    <a:p>
                      <a:pPr algn="ctr"/>
                      <a:r>
                        <a:rPr lang="ru-RU" sz="1600" dirty="0" smtClean="0"/>
                        <a:t>Высокое</a:t>
                      </a:r>
                      <a:endParaRPr lang="nl-NL" sz="1600" dirty="0"/>
                    </a:p>
                  </a:txBody>
                  <a:tcPr/>
                </a:tc>
                <a:tc>
                  <a:txBody>
                    <a:bodyPr/>
                    <a:lstStyle/>
                    <a:p>
                      <a:pPr algn="ctr"/>
                      <a:r>
                        <a:rPr lang="ru-RU" sz="1600" dirty="0" smtClean="0"/>
                        <a:t>Очень низкое</a:t>
                      </a:r>
                      <a:endParaRPr lang="nl-NL" sz="1600" dirty="0"/>
                    </a:p>
                  </a:txBody>
                  <a:tcPr/>
                </a:tc>
                <a:extLst>
                  <a:ext uri="{0D108BD9-81ED-4DB2-BD59-A6C34878D82A}">
                    <a16:rowId xmlns:a16="http://schemas.microsoft.com/office/drawing/2014/main" val="10003"/>
                  </a:ext>
                </a:extLst>
              </a:tr>
              <a:tr h="370840">
                <a:tc>
                  <a:txBody>
                    <a:bodyPr/>
                    <a:lstStyle/>
                    <a:p>
                      <a:r>
                        <a:rPr lang="ru-RU" sz="1600" dirty="0" smtClean="0"/>
                        <a:t>Общая занимаемая площадь</a:t>
                      </a:r>
                      <a:r>
                        <a:rPr lang="nl-NL" sz="1600" dirty="0" smtClean="0"/>
                        <a:t> *)</a:t>
                      </a:r>
                      <a:endParaRPr lang="nl-NL" sz="1600" dirty="0"/>
                    </a:p>
                  </a:txBody>
                  <a:tcPr/>
                </a:tc>
                <a:tc>
                  <a:txBody>
                    <a:bodyPr/>
                    <a:lstStyle/>
                    <a:p>
                      <a:pPr algn="ctr"/>
                      <a:r>
                        <a:rPr lang="nl-NL" sz="1600" dirty="0" smtClean="0"/>
                        <a:t>100 %</a:t>
                      </a:r>
                      <a:endParaRPr lang="nl-NL" sz="1600" dirty="0"/>
                    </a:p>
                  </a:txBody>
                  <a:tcPr/>
                </a:tc>
                <a:tc>
                  <a:txBody>
                    <a:bodyPr/>
                    <a:lstStyle/>
                    <a:p>
                      <a:pPr algn="ctr"/>
                      <a:r>
                        <a:rPr lang="nl-NL" sz="1600" dirty="0" smtClean="0"/>
                        <a:t>25 %</a:t>
                      </a:r>
                      <a:endParaRPr lang="nl-NL" sz="1600" dirty="0"/>
                    </a:p>
                  </a:txBody>
                  <a:tcPr/>
                </a:tc>
                <a:extLst>
                  <a:ext uri="{0D108BD9-81ED-4DB2-BD59-A6C34878D82A}">
                    <a16:rowId xmlns:a16="http://schemas.microsoft.com/office/drawing/2014/main" val="10004"/>
                  </a:ext>
                </a:extLst>
              </a:tr>
            </a:tbl>
          </a:graphicData>
        </a:graphic>
      </p:graphicFrame>
      <p:sp>
        <p:nvSpPr>
          <p:cNvPr id="4" name="TextBox 3"/>
          <p:cNvSpPr txBox="1"/>
          <p:nvPr/>
        </p:nvSpPr>
        <p:spPr>
          <a:xfrm>
            <a:off x="819809" y="5446555"/>
            <a:ext cx="2388795" cy="261610"/>
          </a:xfrm>
          <a:prstGeom prst="rect">
            <a:avLst/>
          </a:prstGeom>
          <a:noFill/>
        </p:spPr>
        <p:txBody>
          <a:bodyPr wrap="none" rtlCol="0">
            <a:spAutoFit/>
          </a:bodyPr>
          <a:lstStyle/>
          <a:p>
            <a:r>
              <a:rPr lang="nl-NL" sz="1100" i="1" dirty="0" smtClean="0">
                <a:solidFill>
                  <a:schemeClr val="tx2"/>
                </a:solidFill>
              </a:rPr>
              <a:t>*) </a:t>
            </a:r>
            <a:r>
              <a:rPr lang="ru-RU" sz="1100" i="1" dirty="0" smtClean="0">
                <a:solidFill>
                  <a:schemeClr val="tx2"/>
                </a:solidFill>
              </a:rPr>
              <a:t>По сравнению с традиционной</a:t>
            </a:r>
            <a:endParaRPr lang="nl-NL" sz="1100" i="1" dirty="0">
              <a:solidFill>
                <a:schemeClr val="tx2"/>
              </a:solidFill>
            </a:endParaRPr>
          </a:p>
        </p:txBody>
      </p:sp>
    </p:spTree>
    <p:extLst>
      <p:ext uri="{BB962C8B-B14F-4D97-AF65-F5344CB8AC3E}">
        <p14:creationId xmlns:p14="http://schemas.microsoft.com/office/powerpoint/2010/main" val="4141190750"/>
      </p:ext>
    </p:extLst>
  </p:cSld>
  <p:clrMapOvr>
    <a:masterClrMapping/>
  </p:clrMapOvr>
  <p:transition spd="slow">
    <p:strips dir="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12"/>
          </p:nvPr>
        </p:nvSpPr>
        <p:spPr/>
        <p:txBody>
          <a:bodyPr/>
          <a:lstStyle/>
          <a:p>
            <a:r>
              <a:rPr lang="en-US" dirty="0" smtClean="0"/>
              <a:t>Crossflow </a:t>
            </a:r>
            <a:r>
              <a:rPr lang="ru-RU" dirty="0" smtClean="0"/>
              <a:t>УФ</a:t>
            </a:r>
            <a:r>
              <a:rPr lang="en-US" dirty="0" smtClean="0"/>
              <a:t> – </a:t>
            </a:r>
            <a:r>
              <a:rPr lang="ru-RU" dirty="0" smtClean="0"/>
              <a:t>Пластовые воды</a:t>
            </a:r>
            <a:endParaRPr lang="en-US" dirty="0"/>
          </a:p>
          <a:p>
            <a:endParaRPr lang="nl-NL" dirty="0"/>
          </a:p>
        </p:txBody>
      </p:sp>
      <p:sp>
        <p:nvSpPr>
          <p:cNvPr id="3" name="Tijdelijke aanduiding voor dianummer 2"/>
          <p:cNvSpPr>
            <a:spLocks noGrp="1"/>
          </p:cNvSpPr>
          <p:nvPr>
            <p:ph type="sldNum" sz="quarter" idx="10"/>
          </p:nvPr>
        </p:nvSpPr>
        <p:spPr/>
        <p:txBody>
          <a:bodyPr/>
          <a:lstStyle/>
          <a:p>
            <a:pPr>
              <a:defRPr/>
            </a:pPr>
            <a:fld id="{9FBC2468-54EE-4D8E-AAFD-389E7270F043}" type="slidenum">
              <a:rPr lang="en-US" smtClean="0"/>
              <a:pPr>
                <a:defRPr/>
              </a:pPr>
              <a:t>34</a:t>
            </a:fld>
            <a:endParaRPr lang="en-US" dirty="0"/>
          </a:p>
        </p:txBody>
      </p:sp>
    </p:spTree>
    <p:extLst>
      <p:ext uri="{BB962C8B-B14F-4D97-AF65-F5344CB8AC3E}">
        <p14:creationId xmlns:p14="http://schemas.microsoft.com/office/powerpoint/2010/main" val="3187848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C7F2BB97-E08C-4BA5-9485-4DF822E4EEA9}" type="slidenum">
              <a:rPr lang="en-US" smtClean="0"/>
              <a:pPr>
                <a:defRPr/>
              </a:pPr>
              <a:t>35</a:t>
            </a:fld>
            <a:endParaRPr lang="en-US"/>
          </a:p>
        </p:txBody>
      </p:sp>
      <p:sp>
        <p:nvSpPr>
          <p:cNvPr id="7" name="Rectangle 2"/>
          <p:cNvSpPr txBox="1">
            <a:spLocks noChangeArrowheads="1"/>
          </p:cNvSpPr>
          <p:nvPr/>
        </p:nvSpPr>
        <p:spPr>
          <a:xfrm>
            <a:off x="74311" y="240674"/>
            <a:ext cx="8775700" cy="609600"/>
          </a:xfrm>
          <a:prstGeom prst="rect">
            <a:avLst/>
          </a:prstGeom>
        </p:spPr>
        <p:txBody>
          <a:bodyPr anchor="ctr"/>
          <a:lstStyle>
            <a:lvl1pPr algn="l" defTabSz="457200" rtl="0" fontAlgn="base">
              <a:lnSpc>
                <a:spcPts val="2025"/>
              </a:lnSpc>
              <a:spcBef>
                <a:spcPct val="0"/>
              </a:spcBef>
              <a:spcAft>
                <a:spcPct val="0"/>
              </a:spcAft>
              <a:defRPr sz="3200">
                <a:solidFill>
                  <a:schemeClr val="tx2"/>
                </a:solidFill>
                <a:latin typeface="+mj-lt"/>
                <a:ea typeface="+mj-ea"/>
                <a:cs typeface="+mj-cs"/>
              </a:defRPr>
            </a:lvl1pPr>
            <a:lvl2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2pPr>
            <a:lvl3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3pPr>
            <a:lvl4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4pPr>
            <a:lvl5pPr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5pPr>
            <a:lvl6pPr marL="4572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6pPr>
            <a:lvl7pPr marL="9144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7pPr>
            <a:lvl8pPr marL="13716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8pPr>
            <a:lvl9pPr marL="1828800" algn="l" defTabSz="457200" rtl="0" fontAlgn="base">
              <a:lnSpc>
                <a:spcPts val="2025"/>
              </a:lnSpc>
              <a:spcBef>
                <a:spcPct val="0"/>
              </a:spcBef>
              <a:spcAft>
                <a:spcPct val="0"/>
              </a:spcAft>
              <a:defRPr sz="3200">
                <a:solidFill>
                  <a:schemeClr val="tx2"/>
                </a:solidFill>
                <a:latin typeface="Calibri" pitchFamily="34" charset="0"/>
                <a:ea typeface="ＭＳ Ｐゴシック" pitchFamily="34" charset="-128"/>
              </a:defRPr>
            </a:lvl9pPr>
          </a:lstStyle>
          <a:p>
            <a:r>
              <a:rPr lang="ru-RU" b="1" kern="0" dirty="0" smtClean="0">
                <a:solidFill>
                  <a:srgbClr val="002060"/>
                </a:solidFill>
              </a:rPr>
              <a:t>ОТДЕЛЕНИЕ НЕФТЕПРОДУКТОВ ОТ ВОДЫ</a:t>
            </a:r>
            <a:endParaRPr lang="en-US" b="1" kern="0" dirty="0" smtClean="0">
              <a:solidFill>
                <a:srgbClr val="002060"/>
              </a:solidFill>
            </a:endParaRPr>
          </a:p>
        </p:txBody>
      </p:sp>
      <p:sp>
        <p:nvSpPr>
          <p:cNvPr id="9" name="Text Placeholder 3"/>
          <p:cNvSpPr txBox="1">
            <a:spLocks/>
          </p:cNvSpPr>
          <p:nvPr/>
        </p:nvSpPr>
        <p:spPr>
          <a:xfrm>
            <a:off x="200025" y="6172200"/>
            <a:ext cx="8772525" cy="438150"/>
          </a:xfrm>
          <a:prstGeom prst="rect">
            <a:avLst/>
          </a:prstGeom>
        </p:spPr>
        <p:txBody>
          <a:bodyPr/>
          <a:lstStyle>
            <a:lvl1pPr marL="0" indent="0" algn="ctr" defTabSz="457200" rtl="0" eaLnBrk="1" fontAlgn="base" hangingPunct="1">
              <a:spcBef>
                <a:spcPts val="238"/>
              </a:spcBef>
              <a:spcAft>
                <a:spcPct val="0"/>
              </a:spcAft>
              <a:buSzPct val="90000"/>
              <a:buFont typeface="Arial" charset="0"/>
              <a:buNone/>
              <a:defRPr sz="2600" b="1" cap="none" baseline="0">
                <a:solidFill>
                  <a:srgbClr val="0C3471"/>
                </a:solidFill>
                <a:latin typeface="+mn-lt"/>
                <a:ea typeface="+mn-ea"/>
                <a:cs typeface="+mn-cs"/>
              </a:defRPr>
            </a:lvl1pPr>
            <a:lvl2pPr marL="180975" indent="-180975" algn="ctr" defTabSz="457200" rtl="0" eaLnBrk="1" fontAlgn="base" hangingPunct="1">
              <a:spcBef>
                <a:spcPts val="238"/>
              </a:spcBef>
              <a:spcAft>
                <a:spcPct val="0"/>
              </a:spcAft>
              <a:buFont typeface="Arial" pitchFamily="34" charset="0"/>
              <a:buChar char="•"/>
              <a:defRPr sz="2600" b="1">
                <a:solidFill>
                  <a:srgbClr val="4E5658"/>
                </a:solidFill>
                <a:latin typeface="+mn-lt"/>
                <a:ea typeface="+mn-ea"/>
              </a:defRPr>
            </a:lvl2pPr>
            <a:lvl3pPr marL="868363" indent="-163513" algn="ctr" defTabSz="457200" rtl="0" eaLnBrk="1" fontAlgn="base" hangingPunct="1">
              <a:spcBef>
                <a:spcPts val="238"/>
              </a:spcBef>
              <a:spcAft>
                <a:spcPct val="0"/>
              </a:spcAft>
              <a:buFont typeface="Calibri" pitchFamily="34" charset="0"/>
              <a:buChar char="‐"/>
              <a:defRPr sz="2600" b="1">
                <a:solidFill>
                  <a:schemeClr val="tx1"/>
                </a:solidFill>
                <a:latin typeface="+mn-lt"/>
                <a:ea typeface="+mn-ea"/>
              </a:defRPr>
            </a:lvl3pPr>
            <a:lvl4pPr marL="1325563" indent="-228600" algn="ctr" defTabSz="457200" rtl="0" eaLnBrk="1" fontAlgn="base" hangingPunct="1">
              <a:spcBef>
                <a:spcPts val="238"/>
              </a:spcBef>
              <a:spcAft>
                <a:spcPct val="0"/>
              </a:spcAft>
              <a:buFont typeface="Arial" charset="0"/>
              <a:buChar char="–"/>
              <a:defRPr sz="2600" b="1">
                <a:solidFill>
                  <a:schemeClr val="tx1"/>
                </a:solidFill>
                <a:latin typeface="+mn-lt"/>
                <a:ea typeface="+mn-ea"/>
              </a:defRPr>
            </a:lvl4pPr>
            <a:lvl5pPr marL="2057400" indent="-228600" algn="ctr" defTabSz="457200" rtl="0" eaLnBrk="1" fontAlgn="base" hangingPunct="1">
              <a:spcBef>
                <a:spcPct val="20000"/>
              </a:spcBef>
              <a:spcAft>
                <a:spcPct val="0"/>
              </a:spcAft>
              <a:buFont typeface="Arial" charset="0"/>
              <a:buChar char="»"/>
              <a:defRPr sz="2600" b="1">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a:solidFill>
                  <a:schemeClr val="tx1"/>
                </a:solidFill>
                <a:latin typeface="+mn-lt"/>
                <a:ea typeface="+mn-ea"/>
              </a:defRPr>
            </a:lvl9pPr>
          </a:lstStyle>
          <a:p>
            <a:pPr marL="0" marR="0" lvl="0" indent="0" algn="ctr" defTabSz="457200" rtl="0" eaLnBrk="1" fontAlgn="base" latinLnBrk="0" hangingPunct="1">
              <a:lnSpc>
                <a:spcPct val="100000"/>
              </a:lnSpc>
              <a:spcBef>
                <a:spcPts val="238"/>
              </a:spcBef>
              <a:spcAft>
                <a:spcPct val="0"/>
              </a:spcAft>
              <a:buClrTx/>
              <a:buSzPct val="90000"/>
              <a:buFont typeface="Arial" charset="0"/>
              <a:buNone/>
              <a:tabLst/>
              <a:defRPr/>
            </a:pPr>
            <a:r>
              <a:rPr kumimoji="0" lang="ru-RU" sz="2600" b="0" i="0" u="none" strike="noStrike" kern="0" cap="none" spc="0" normalizeH="0" baseline="0" noProof="0" dirty="0" smtClean="0">
                <a:ln>
                  <a:noFill/>
                </a:ln>
                <a:solidFill>
                  <a:srgbClr val="002060"/>
                </a:solidFill>
                <a:effectLst/>
                <a:uLnTx/>
                <a:uFillTx/>
                <a:latin typeface="Calibri"/>
              </a:rPr>
              <a:t>Используйте трубчатые мембраны,</a:t>
            </a:r>
            <a:r>
              <a:rPr kumimoji="0" lang="ru-RU" sz="2600" b="0" i="0" u="none" strike="noStrike" kern="0" cap="none" spc="0" normalizeH="0" noProof="0" dirty="0" smtClean="0">
                <a:ln>
                  <a:noFill/>
                </a:ln>
                <a:solidFill>
                  <a:srgbClr val="002060"/>
                </a:solidFill>
                <a:effectLst/>
                <a:uLnTx/>
                <a:uFillTx/>
                <a:latin typeface="Calibri"/>
              </a:rPr>
              <a:t> когда нужно</a:t>
            </a:r>
            <a:endParaRPr kumimoji="0" lang="nl-NL" sz="2600" b="0" i="0" u="none" strike="noStrike" kern="0" cap="none" spc="0" normalizeH="0" baseline="0" noProof="0" dirty="0">
              <a:ln>
                <a:noFill/>
              </a:ln>
              <a:solidFill>
                <a:srgbClr val="002060"/>
              </a:solidFill>
              <a:effectLst/>
              <a:uLnTx/>
              <a:uFillTx/>
              <a:latin typeface="Calibri"/>
            </a:endParaRPr>
          </a:p>
        </p:txBody>
      </p:sp>
      <p:graphicFrame>
        <p:nvGraphicFramePr>
          <p:cNvPr id="2" name="Table 1"/>
          <p:cNvGraphicFramePr>
            <a:graphicFrameLocks noGrp="1"/>
          </p:cNvGraphicFramePr>
          <p:nvPr>
            <p:extLst>
              <p:ext uri="{D42A27DB-BD31-4B8C-83A1-F6EECF244321}">
                <p14:modId xmlns:p14="http://schemas.microsoft.com/office/powerpoint/2010/main" val="3481119897"/>
              </p:ext>
            </p:extLst>
          </p:nvPr>
        </p:nvGraphicFramePr>
        <p:xfrm>
          <a:off x="200023" y="850274"/>
          <a:ext cx="7591426" cy="2377440"/>
        </p:xfrm>
        <a:graphic>
          <a:graphicData uri="http://schemas.openxmlformats.org/drawingml/2006/table">
            <a:tbl>
              <a:tblPr firstRow="1" bandRow="1">
                <a:tableStyleId>{5C22544A-7EE6-4342-B048-85BDC9FD1C3A}</a:tableStyleId>
              </a:tblPr>
              <a:tblGrid>
                <a:gridCol w="2694160">
                  <a:extLst>
                    <a:ext uri="{9D8B030D-6E8A-4147-A177-3AD203B41FA5}">
                      <a16:colId xmlns:a16="http://schemas.microsoft.com/office/drawing/2014/main" val="20000"/>
                    </a:ext>
                  </a:extLst>
                </a:gridCol>
                <a:gridCol w="2203106">
                  <a:extLst>
                    <a:ext uri="{9D8B030D-6E8A-4147-A177-3AD203B41FA5}">
                      <a16:colId xmlns:a16="http://schemas.microsoft.com/office/drawing/2014/main" val="20001"/>
                    </a:ext>
                  </a:extLst>
                </a:gridCol>
                <a:gridCol w="2694160">
                  <a:extLst>
                    <a:ext uri="{9D8B030D-6E8A-4147-A177-3AD203B41FA5}">
                      <a16:colId xmlns:a16="http://schemas.microsoft.com/office/drawing/2014/main" val="20002"/>
                    </a:ext>
                  </a:extLst>
                </a:gridCol>
              </a:tblGrid>
              <a:tr h="202088">
                <a:tc>
                  <a:txBody>
                    <a:bodyPr/>
                    <a:lstStyle/>
                    <a:p>
                      <a:r>
                        <a:rPr lang="ru-RU" sz="1200" dirty="0" smtClean="0"/>
                        <a:t>Тип разделителя</a:t>
                      </a:r>
                      <a:endParaRPr lang="nl-NL" sz="1200" dirty="0"/>
                    </a:p>
                  </a:txBody>
                  <a:tcPr/>
                </a:tc>
                <a:tc>
                  <a:txBody>
                    <a:bodyPr/>
                    <a:lstStyle/>
                    <a:p>
                      <a:r>
                        <a:rPr lang="ru-RU" sz="1200" dirty="0" smtClean="0"/>
                        <a:t>Механизм</a:t>
                      </a:r>
                      <a:r>
                        <a:rPr lang="ru-RU" sz="1200" baseline="0" dirty="0" smtClean="0"/>
                        <a:t> разделения</a:t>
                      </a:r>
                      <a:endParaRPr lang="nl-NL" sz="1200" dirty="0"/>
                    </a:p>
                  </a:txBody>
                  <a:tcPr/>
                </a:tc>
                <a:tc>
                  <a:txBody>
                    <a:bodyPr/>
                    <a:lstStyle/>
                    <a:p>
                      <a:r>
                        <a:rPr lang="ru-RU" sz="1200" dirty="0" smtClean="0"/>
                        <a:t>Размер удаляемых</a:t>
                      </a:r>
                      <a:r>
                        <a:rPr lang="ru-RU" sz="1200" baseline="0" dirty="0" smtClean="0"/>
                        <a:t> капель нефтепродуктов</a:t>
                      </a:r>
                      <a:endParaRPr lang="nl-NL" sz="1200" dirty="0"/>
                    </a:p>
                  </a:txBody>
                  <a:tcPr/>
                </a:tc>
                <a:extLst>
                  <a:ext uri="{0D108BD9-81ED-4DB2-BD59-A6C34878D82A}">
                    <a16:rowId xmlns:a16="http://schemas.microsoft.com/office/drawing/2014/main" val="10000"/>
                  </a:ext>
                </a:extLst>
              </a:tr>
              <a:tr h="202088">
                <a:tc>
                  <a:txBody>
                    <a:bodyPr/>
                    <a:lstStyle/>
                    <a:p>
                      <a:r>
                        <a:rPr lang="en-US" sz="1200" dirty="0" smtClean="0"/>
                        <a:t>API </a:t>
                      </a:r>
                      <a:r>
                        <a:rPr lang="ru-RU" sz="1200" dirty="0" smtClean="0"/>
                        <a:t>разделитель</a:t>
                      </a:r>
                      <a:endParaRPr lang="nl-NL" sz="1200" dirty="0"/>
                    </a:p>
                  </a:txBody>
                  <a:tcPr/>
                </a:tc>
                <a:tc>
                  <a:txBody>
                    <a:bodyPr/>
                    <a:lstStyle/>
                    <a:p>
                      <a:r>
                        <a:rPr lang="ru-RU" sz="1200" dirty="0" smtClean="0"/>
                        <a:t>Гравитационный</a:t>
                      </a:r>
                      <a:endParaRPr lang="nl-NL" sz="1200" dirty="0"/>
                    </a:p>
                  </a:txBody>
                  <a:tcPr/>
                </a:tc>
                <a:tc>
                  <a:txBody>
                    <a:bodyPr/>
                    <a:lstStyle/>
                    <a:p>
                      <a:r>
                        <a:rPr lang="en-US" sz="1200" dirty="0" smtClean="0"/>
                        <a:t>&gt;150 </a:t>
                      </a:r>
                      <a:r>
                        <a:rPr lang="ru-RU" sz="1200" dirty="0" smtClean="0">
                          <a:latin typeface="Calibri"/>
                        </a:rPr>
                        <a:t>мкм</a:t>
                      </a:r>
                      <a:endParaRPr lang="nl-NL" sz="1200" dirty="0"/>
                    </a:p>
                  </a:txBody>
                  <a:tcPr/>
                </a:tc>
                <a:extLst>
                  <a:ext uri="{0D108BD9-81ED-4DB2-BD59-A6C34878D82A}">
                    <a16:rowId xmlns:a16="http://schemas.microsoft.com/office/drawing/2014/main" val="10001"/>
                  </a:ext>
                </a:extLst>
              </a:tr>
              <a:tr h="202088">
                <a:tc>
                  <a:txBody>
                    <a:bodyPr/>
                    <a:lstStyle/>
                    <a:p>
                      <a:r>
                        <a:rPr lang="en-US" sz="1200" dirty="0" smtClean="0"/>
                        <a:t>CPI / TP </a:t>
                      </a:r>
                      <a:r>
                        <a:rPr lang="ru-RU" sz="1200" dirty="0" smtClean="0"/>
                        <a:t>разделитель</a:t>
                      </a:r>
                      <a:endParaRPr lang="nl-NL" sz="1200" dirty="0"/>
                    </a:p>
                  </a:txBody>
                  <a:tcPr/>
                </a:tc>
                <a:tc>
                  <a:txBody>
                    <a:bodyPr/>
                    <a:lstStyle/>
                    <a:p>
                      <a:r>
                        <a:rPr lang="ru-RU" sz="1200" dirty="0" smtClean="0"/>
                        <a:t>Гравитационный/коалесцер</a:t>
                      </a:r>
                      <a:endParaRPr lang="nl-NL" sz="1200" dirty="0"/>
                    </a:p>
                  </a:txBody>
                  <a:tcPr/>
                </a:tc>
                <a:tc>
                  <a:txBody>
                    <a:bodyPr/>
                    <a:lstStyle/>
                    <a:p>
                      <a:r>
                        <a:rPr lang="en-US" sz="1200" dirty="0" smtClean="0"/>
                        <a:t>&gt;50 </a:t>
                      </a:r>
                      <a:r>
                        <a:rPr lang="ru-RU" sz="1200" dirty="0" smtClean="0">
                          <a:latin typeface="+mn-lt"/>
                        </a:rPr>
                        <a:t>мкм</a:t>
                      </a:r>
                      <a:endParaRPr lang="nl-NL" sz="1200" dirty="0"/>
                    </a:p>
                  </a:txBody>
                  <a:tcPr/>
                </a:tc>
                <a:extLst>
                  <a:ext uri="{0D108BD9-81ED-4DB2-BD59-A6C34878D82A}">
                    <a16:rowId xmlns:a16="http://schemas.microsoft.com/office/drawing/2014/main" val="10002"/>
                  </a:ext>
                </a:extLst>
              </a:tr>
              <a:tr h="202088">
                <a:tc>
                  <a:txBody>
                    <a:bodyPr/>
                    <a:lstStyle/>
                    <a:p>
                      <a:r>
                        <a:rPr lang="en-US" sz="1200" dirty="0" smtClean="0"/>
                        <a:t>DGF / IGF </a:t>
                      </a:r>
                      <a:r>
                        <a:rPr lang="ru-RU" sz="1200" dirty="0" smtClean="0"/>
                        <a:t>газовая флотация</a:t>
                      </a:r>
                      <a:endParaRPr lang="nl-NL" sz="1200" dirty="0"/>
                    </a:p>
                  </a:txBody>
                  <a:tcPr/>
                </a:tc>
                <a:tc>
                  <a:txBody>
                    <a:bodyPr/>
                    <a:lstStyle/>
                    <a:p>
                      <a:r>
                        <a:rPr lang="ru-RU" sz="1200" dirty="0" smtClean="0"/>
                        <a:t>Газовая флотация</a:t>
                      </a:r>
                      <a:endParaRPr lang="nl-NL" sz="1200" dirty="0"/>
                    </a:p>
                  </a:txBody>
                  <a:tcPr/>
                </a:tc>
                <a:tc>
                  <a:txBody>
                    <a:bodyPr/>
                    <a:lstStyle/>
                    <a:p>
                      <a:r>
                        <a:rPr lang="en-US" sz="1200" dirty="0" smtClean="0"/>
                        <a:t>&gt;20 </a:t>
                      </a:r>
                      <a:r>
                        <a:rPr lang="ru-RU" sz="1200" dirty="0" smtClean="0"/>
                        <a:t>мкм</a:t>
                      </a:r>
                      <a:endParaRPr lang="nl-NL" sz="1200" dirty="0"/>
                    </a:p>
                  </a:txBody>
                  <a:tcPr/>
                </a:tc>
                <a:extLst>
                  <a:ext uri="{0D108BD9-81ED-4DB2-BD59-A6C34878D82A}">
                    <a16:rowId xmlns:a16="http://schemas.microsoft.com/office/drawing/2014/main" val="10003"/>
                  </a:ext>
                </a:extLst>
              </a:tr>
              <a:tr h="202088">
                <a:tc>
                  <a:txBody>
                    <a:bodyPr/>
                    <a:lstStyle/>
                    <a:p>
                      <a:r>
                        <a:rPr lang="ru-RU" sz="1200" dirty="0" smtClean="0"/>
                        <a:t>Гидроциклон</a:t>
                      </a:r>
                      <a:endParaRPr lang="nl-NL" sz="1200" dirty="0"/>
                    </a:p>
                  </a:txBody>
                  <a:tcPr/>
                </a:tc>
                <a:tc>
                  <a:txBody>
                    <a:bodyPr/>
                    <a:lstStyle/>
                    <a:p>
                      <a:r>
                        <a:rPr lang="ru-RU" sz="1200" dirty="0" smtClean="0"/>
                        <a:t>Центробежные силы</a:t>
                      </a:r>
                      <a:endParaRPr lang="nl-NL" sz="1200" dirty="0"/>
                    </a:p>
                  </a:txBody>
                  <a:tcPr/>
                </a:tc>
                <a:tc>
                  <a:txBody>
                    <a:bodyPr/>
                    <a:lstStyle/>
                    <a:p>
                      <a:r>
                        <a:rPr lang="en-US" sz="1200" dirty="0" smtClean="0"/>
                        <a:t>&gt;10 </a:t>
                      </a:r>
                      <a:r>
                        <a:rPr lang="ru-RU" sz="1200" dirty="0" smtClean="0">
                          <a:latin typeface="+mn-lt"/>
                        </a:rPr>
                        <a:t>мкм</a:t>
                      </a:r>
                      <a:endParaRPr lang="nl-NL" sz="1200" dirty="0"/>
                    </a:p>
                  </a:txBody>
                  <a:tcPr/>
                </a:tc>
                <a:extLst>
                  <a:ext uri="{0D108BD9-81ED-4DB2-BD59-A6C34878D82A}">
                    <a16:rowId xmlns:a16="http://schemas.microsoft.com/office/drawing/2014/main" val="10004"/>
                  </a:ext>
                </a:extLst>
              </a:tr>
              <a:tr h="202088">
                <a:tc>
                  <a:txBody>
                    <a:bodyPr/>
                    <a:lstStyle/>
                    <a:p>
                      <a:r>
                        <a:rPr lang="ru-RU" sz="1200" dirty="0" smtClean="0"/>
                        <a:t>Коалесцентная фильтрация</a:t>
                      </a:r>
                      <a:endParaRPr lang="nl-NL" sz="1200" dirty="0"/>
                    </a:p>
                  </a:txBody>
                  <a:tcPr/>
                </a:tc>
                <a:tc>
                  <a:txBody>
                    <a:bodyPr/>
                    <a:lstStyle/>
                    <a:p>
                      <a:r>
                        <a:rPr lang="ru-RU" sz="1200" dirty="0" smtClean="0"/>
                        <a:t>Адсорбция</a:t>
                      </a:r>
                      <a:endParaRPr lang="nl-NL" sz="1200" dirty="0"/>
                    </a:p>
                  </a:txBody>
                  <a:tcPr/>
                </a:tc>
                <a:tc>
                  <a:txBody>
                    <a:bodyPr/>
                    <a:lstStyle/>
                    <a:p>
                      <a:r>
                        <a:rPr lang="en-US" sz="1200" dirty="0" smtClean="0"/>
                        <a:t>&gt;2 </a:t>
                      </a:r>
                      <a:r>
                        <a:rPr lang="ru-RU" sz="1200" dirty="0" smtClean="0">
                          <a:latin typeface="+mn-lt"/>
                        </a:rPr>
                        <a:t>мкм</a:t>
                      </a:r>
                      <a:endParaRPr lang="nl-NL" sz="1200" dirty="0"/>
                    </a:p>
                  </a:txBody>
                  <a:tcPr/>
                </a:tc>
                <a:extLst>
                  <a:ext uri="{0D108BD9-81ED-4DB2-BD59-A6C34878D82A}">
                    <a16:rowId xmlns:a16="http://schemas.microsoft.com/office/drawing/2014/main" val="10005"/>
                  </a:ext>
                </a:extLst>
              </a:tr>
              <a:tr h="202088">
                <a:tc>
                  <a:txBody>
                    <a:bodyPr/>
                    <a:lstStyle/>
                    <a:p>
                      <a:r>
                        <a:rPr lang="ru-RU" sz="1200" dirty="0" smtClean="0"/>
                        <a:t>Абсорбционная фильтрация</a:t>
                      </a:r>
                      <a:endParaRPr lang="nl-NL" sz="1200" dirty="0"/>
                    </a:p>
                  </a:txBody>
                  <a:tcPr/>
                </a:tc>
                <a:tc>
                  <a:txBody>
                    <a:bodyPr/>
                    <a:lstStyle/>
                    <a:p>
                      <a:r>
                        <a:rPr lang="ru-RU" sz="1200" dirty="0" smtClean="0"/>
                        <a:t>Абсорбция</a:t>
                      </a:r>
                      <a:endParaRPr lang="nl-NL" sz="1200" dirty="0"/>
                    </a:p>
                  </a:txBody>
                  <a:tcPr/>
                </a:tc>
                <a:tc>
                  <a:txBody>
                    <a:bodyPr/>
                    <a:lstStyle/>
                    <a:p>
                      <a:r>
                        <a:rPr lang="en-US" sz="1200" dirty="0" smtClean="0"/>
                        <a:t>&lt;2 </a:t>
                      </a:r>
                      <a:r>
                        <a:rPr lang="ru-RU" sz="1200" dirty="0" smtClean="0"/>
                        <a:t>мкм</a:t>
                      </a:r>
                      <a:endParaRPr lang="nl-NL" sz="1200" dirty="0"/>
                    </a:p>
                  </a:txBody>
                  <a:tcPr/>
                </a:tc>
                <a:extLst>
                  <a:ext uri="{0D108BD9-81ED-4DB2-BD59-A6C34878D82A}">
                    <a16:rowId xmlns:a16="http://schemas.microsoft.com/office/drawing/2014/main" val="10006"/>
                  </a:ext>
                </a:extLst>
              </a:tr>
              <a:tr h="202088">
                <a:tc>
                  <a:txBody>
                    <a:bodyPr/>
                    <a:lstStyle/>
                    <a:p>
                      <a:r>
                        <a:rPr lang="ru-RU" sz="1200" dirty="0" smtClean="0"/>
                        <a:t>Мембранная фильтрация</a:t>
                      </a:r>
                      <a:endParaRPr lang="nl-NL" sz="1200" dirty="0"/>
                    </a:p>
                  </a:txBody>
                  <a:tcPr/>
                </a:tc>
                <a:tc>
                  <a:txBody>
                    <a:bodyPr/>
                    <a:lstStyle/>
                    <a:p>
                      <a:r>
                        <a:rPr lang="ru-RU" sz="1200" dirty="0" smtClean="0"/>
                        <a:t>Барьер</a:t>
                      </a:r>
                      <a:endParaRPr lang="nl-NL" sz="1200" dirty="0"/>
                    </a:p>
                  </a:txBody>
                  <a:tcPr/>
                </a:tc>
                <a:tc>
                  <a:txBody>
                    <a:bodyPr/>
                    <a:lstStyle/>
                    <a:p>
                      <a:r>
                        <a:rPr lang="en-US" sz="1200" dirty="0" smtClean="0"/>
                        <a:t>&lt;1 </a:t>
                      </a:r>
                      <a:r>
                        <a:rPr lang="ru-RU" sz="1200" dirty="0" smtClean="0"/>
                        <a:t>мкм</a:t>
                      </a:r>
                      <a:endParaRPr lang="nl-NL" sz="1200" dirty="0"/>
                    </a:p>
                  </a:txBody>
                  <a:tcPr/>
                </a:tc>
                <a:extLst>
                  <a:ext uri="{0D108BD9-81ED-4DB2-BD59-A6C34878D82A}">
                    <a16:rowId xmlns:a16="http://schemas.microsoft.com/office/drawing/2014/main" val="10007"/>
                  </a:ext>
                </a:extLst>
              </a:tr>
            </a:tbl>
          </a:graphicData>
        </a:graphic>
      </p:graphicFrame>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663" y="3228975"/>
            <a:ext cx="4560887" cy="294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4184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8403" y="897564"/>
            <a:ext cx="5461848" cy="3636096"/>
          </a:xfrm>
          <a:prstGeom prst="rect">
            <a:avLst/>
          </a:prstGeom>
        </p:spPr>
      </p:pic>
      <p:sp>
        <p:nvSpPr>
          <p:cNvPr id="9218" name="Rectangle 2"/>
          <p:cNvSpPr>
            <a:spLocks noGrp="1" noChangeArrowheads="1"/>
          </p:cNvSpPr>
          <p:nvPr>
            <p:ph type="title"/>
          </p:nvPr>
        </p:nvSpPr>
        <p:spPr>
          <a:xfrm>
            <a:off x="187325" y="240674"/>
            <a:ext cx="8775700" cy="609600"/>
          </a:xfrm>
        </p:spPr>
        <p:txBody>
          <a:bodyPr anchor="ctr"/>
          <a:lstStyle/>
          <a:p>
            <a:pPr eaLnBrk="1" hangingPunct="1"/>
            <a:r>
              <a:rPr lang="ru-RU" sz="2700" b="1" dirty="0" smtClean="0"/>
              <a:t>ИСПОЛЬЗОВАНИЕ ТРУБЧАТОЙ УФ дЛЯ ПЛАСТОВЫХ ВОД</a:t>
            </a:r>
            <a:endParaRPr lang="en-US" sz="2700" b="1" dirty="0" smtClean="0"/>
          </a:p>
        </p:txBody>
      </p:sp>
      <p:grpSp>
        <p:nvGrpSpPr>
          <p:cNvPr id="3" name="Group 2"/>
          <p:cNvGrpSpPr/>
          <p:nvPr/>
        </p:nvGrpSpPr>
        <p:grpSpPr>
          <a:xfrm>
            <a:off x="246748" y="3725520"/>
            <a:ext cx="8871367" cy="2342321"/>
            <a:chOff x="209549" y="868469"/>
            <a:chExt cx="8871367" cy="2342321"/>
          </a:xfrm>
        </p:grpSpPr>
        <p:sp>
          <p:nvSpPr>
            <p:cNvPr id="2" name="Rectangle 1"/>
            <p:cNvSpPr/>
            <p:nvPr/>
          </p:nvSpPr>
          <p:spPr>
            <a:xfrm>
              <a:off x="3382054" y="868469"/>
              <a:ext cx="862445" cy="1171160"/>
            </a:xfrm>
            <a:prstGeom prst="rect">
              <a:avLst/>
            </a:prstGeom>
            <a:solidFill>
              <a:schemeClr val="tx1">
                <a:lumMod val="60000"/>
                <a:lumOff val="4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nvGrpSpPr>
            <p:cNvPr id="10" name="Group 9"/>
            <p:cNvGrpSpPr/>
            <p:nvPr/>
          </p:nvGrpSpPr>
          <p:grpSpPr>
            <a:xfrm>
              <a:off x="209549" y="868469"/>
              <a:ext cx="8871367" cy="2342321"/>
              <a:chOff x="209549" y="868469"/>
              <a:chExt cx="8871367" cy="2342321"/>
            </a:xfrm>
          </p:grpSpPr>
          <p:grpSp>
            <p:nvGrpSpPr>
              <p:cNvPr id="7" name="Group 6"/>
              <p:cNvGrpSpPr/>
              <p:nvPr/>
            </p:nvGrpSpPr>
            <p:grpSpPr>
              <a:xfrm>
                <a:off x="209549" y="868469"/>
                <a:ext cx="8871367" cy="2342321"/>
                <a:chOff x="209549" y="868469"/>
                <a:chExt cx="8871367" cy="2342321"/>
              </a:xfrm>
            </p:grpSpPr>
            <p:pic>
              <p:nvPicPr>
                <p:cNvPr id="6" name="Picture 3" descr="image00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9549" y="868469"/>
                  <a:ext cx="8871367" cy="234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526972" y="932954"/>
                  <a:ext cx="502101" cy="250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5633358" y="935179"/>
                  <a:ext cx="638173" cy="250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618486" y="956955"/>
                  <a:ext cx="638173" cy="250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Box 3"/>
              <p:cNvSpPr txBox="1"/>
              <p:nvPr/>
            </p:nvSpPr>
            <p:spPr>
              <a:xfrm>
                <a:off x="3382054" y="957736"/>
                <a:ext cx="791935" cy="369332"/>
              </a:xfrm>
              <a:prstGeom prst="rect">
                <a:avLst/>
              </a:prstGeom>
              <a:noFill/>
            </p:spPr>
            <p:txBody>
              <a:bodyPr wrap="square" rtlCol="0">
                <a:spAutoFit/>
              </a:bodyPr>
              <a:lstStyle/>
              <a:p>
                <a:pPr algn="ctr"/>
                <a:r>
                  <a:rPr lang="en-GB" sz="900" b="1" dirty="0" smtClean="0"/>
                  <a:t>Cross-Flow </a:t>
                </a:r>
                <a:r>
                  <a:rPr lang="ru-RU" sz="900" b="1" dirty="0" smtClean="0"/>
                  <a:t>УФ</a:t>
                </a:r>
                <a:endParaRPr lang="en-GB" sz="900" b="1" dirty="0"/>
              </a:p>
            </p:txBody>
          </p:sp>
          <p:sp>
            <p:nvSpPr>
              <p:cNvPr id="12" name="TextBox 11"/>
              <p:cNvSpPr txBox="1"/>
              <p:nvPr/>
            </p:nvSpPr>
            <p:spPr>
              <a:xfrm>
                <a:off x="5645942" y="976991"/>
                <a:ext cx="613003" cy="230832"/>
              </a:xfrm>
              <a:prstGeom prst="rect">
                <a:avLst/>
              </a:prstGeom>
              <a:noFill/>
            </p:spPr>
            <p:txBody>
              <a:bodyPr wrap="square" rtlCol="0">
                <a:spAutoFit/>
              </a:bodyPr>
              <a:lstStyle/>
              <a:p>
                <a:pPr algn="ctr"/>
                <a:r>
                  <a:rPr lang="en-GB" sz="900" b="1" dirty="0" smtClean="0"/>
                  <a:t>1</a:t>
                </a:r>
                <a:r>
                  <a:rPr lang="en-GB" sz="900" b="1" baseline="30000" dirty="0" smtClean="0"/>
                  <a:t>St</a:t>
                </a:r>
                <a:r>
                  <a:rPr lang="en-GB" sz="900" b="1" dirty="0" smtClean="0"/>
                  <a:t> RO</a:t>
                </a:r>
                <a:endParaRPr lang="en-GB" sz="900" b="1" dirty="0"/>
              </a:p>
            </p:txBody>
          </p:sp>
          <p:sp>
            <p:nvSpPr>
              <p:cNvPr id="13" name="TextBox 12"/>
              <p:cNvSpPr txBox="1"/>
              <p:nvPr/>
            </p:nvSpPr>
            <p:spPr>
              <a:xfrm>
                <a:off x="6617804" y="957736"/>
                <a:ext cx="639535" cy="230832"/>
              </a:xfrm>
              <a:prstGeom prst="rect">
                <a:avLst/>
              </a:prstGeom>
              <a:noFill/>
            </p:spPr>
            <p:txBody>
              <a:bodyPr wrap="square" rtlCol="0">
                <a:spAutoFit/>
              </a:bodyPr>
              <a:lstStyle/>
              <a:p>
                <a:pPr algn="ctr"/>
                <a:r>
                  <a:rPr lang="en-GB" sz="900" b="1" dirty="0" smtClean="0"/>
                  <a:t>2</a:t>
                </a:r>
                <a:r>
                  <a:rPr lang="en-GB" sz="900" b="1" baseline="30000" dirty="0" smtClean="0"/>
                  <a:t>Nd</a:t>
                </a:r>
                <a:r>
                  <a:rPr lang="en-GB" sz="900" b="1" dirty="0" smtClean="0"/>
                  <a:t> RO</a:t>
                </a:r>
                <a:endParaRPr lang="en-GB" sz="900" b="1" dirty="0"/>
              </a:p>
            </p:txBody>
          </p:sp>
        </p:grpSp>
      </p:grpSp>
      <p:sp>
        <p:nvSpPr>
          <p:cNvPr id="11" name="TextBox 10"/>
          <p:cNvSpPr txBox="1"/>
          <p:nvPr/>
        </p:nvSpPr>
        <p:spPr>
          <a:xfrm>
            <a:off x="74311" y="897564"/>
            <a:ext cx="5669565" cy="2246769"/>
          </a:xfrm>
          <a:prstGeom prst="rect">
            <a:avLst/>
          </a:prstGeom>
          <a:noFill/>
        </p:spPr>
        <p:txBody>
          <a:bodyPr wrap="none" rtlCol="0">
            <a:spAutoFit/>
          </a:bodyPr>
          <a:lstStyle/>
          <a:p>
            <a:r>
              <a:rPr lang="ru-RU" sz="2000" b="1" dirty="0" smtClean="0">
                <a:solidFill>
                  <a:srgbClr val="002060"/>
                </a:solidFill>
                <a:latin typeface="+mj-lt"/>
              </a:rPr>
              <a:t>Назначенте</a:t>
            </a:r>
            <a:r>
              <a:rPr lang="nl-NL" sz="2000" b="1" dirty="0" smtClean="0">
                <a:solidFill>
                  <a:srgbClr val="002060"/>
                </a:solidFill>
                <a:latin typeface="+mj-lt"/>
              </a:rPr>
              <a:t>: </a:t>
            </a:r>
            <a:r>
              <a:rPr lang="ru-RU" sz="2000" dirty="0" smtClean="0">
                <a:solidFill>
                  <a:srgbClr val="002060"/>
                </a:solidFill>
                <a:latin typeface="+mj-lt"/>
              </a:rPr>
              <a:t>вода для повторного использования</a:t>
            </a:r>
            <a:endParaRPr lang="nl-NL" sz="2000" dirty="0" smtClean="0">
              <a:solidFill>
                <a:srgbClr val="002060"/>
              </a:solidFill>
              <a:latin typeface="+mj-lt"/>
            </a:endParaRPr>
          </a:p>
          <a:p>
            <a:r>
              <a:rPr lang="ru-RU" sz="2000" b="1" dirty="0" smtClean="0">
                <a:solidFill>
                  <a:srgbClr val="002060"/>
                </a:solidFill>
                <a:latin typeface="+mj-lt"/>
              </a:rPr>
              <a:t>Целевой сток</a:t>
            </a:r>
            <a:r>
              <a:rPr lang="nl-NL" sz="2000" b="1" dirty="0" smtClean="0">
                <a:solidFill>
                  <a:srgbClr val="002060"/>
                </a:solidFill>
                <a:latin typeface="+mj-lt"/>
              </a:rPr>
              <a:t>:</a:t>
            </a:r>
          </a:p>
          <a:p>
            <a:r>
              <a:rPr lang="nl-NL" sz="2000" dirty="0">
                <a:solidFill>
                  <a:srgbClr val="002060"/>
                </a:solidFill>
                <a:latin typeface="+mj-lt"/>
              </a:rPr>
              <a:t>	</a:t>
            </a:r>
            <a:endParaRPr lang="nl-NL" sz="2000" dirty="0" smtClean="0">
              <a:solidFill>
                <a:srgbClr val="002060"/>
              </a:solidFill>
              <a:latin typeface="+mj-lt"/>
            </a:endParaRPr>
          </a:p>
          <a:p>
            <a:r>
              <a:rPr lang="nl-NL" sz="2000" dirty="0">
                <a:solidFill>
                  <a:srgbClr val="002060"/>
                </a:solidFill>
                <a:latin typeface="+mj-lt"/>
              </a:rPr>
              <a:t>	</a:t>
            </a:r>
            <a:r>
              <a:rPr lang="nl-NL" sz="2000" dirty="0" smtClean="0">
                <a:solidFill>
                  <a:srgbClr val="002060"/>
                </a:solidFill>
                <a:latin typeface="+mj-lt"/>
                <a:sym typeface="Wingdings" panose="05000000000000000000" pitchFamily="2" charset="2"/>
              </a:rPr>
              <a:t> </a:t>
            </a:r>
            <a:r>
              <a:rPr lang="ru-RU" sz="2000" dirty="0" smtClean="0">
                <a:solidFill>
                  <a:srgbClr val="002060"/>
                </a:solidFill>
                <a:latin typeface="+mj-lt"/>
                <a:sym typeface="Wingdings" panose="05000000000000000000" pitchFamily="2" charset="2"/>
              </a:rPr>
              <a:t>взвеси</a:t>
            </a:r>
            <a:r>
              <a:rPr lang="nl-NL" sz="2000" dirty="0" smtClean="0">
                <a:solidFill>
                  <a:srgbClr val="002060"/>
                </a:solidFill>
                <a:latin typeface="+mj-lt"/>
                <a:sym typeface="Wingdings" panose="05000000000000000000" pitchFamily="2" charset="2"/>
              </a:rPr>
              <a:t> 	&lt; 1 </a:t>
            </a:r>
            <a:r>
              <a:rPr lang="ru-RU" sz="2000" dirty="0" smtClean="0">
                <a:solidFill>
                  <a:srgbClr val="002060"/>
                </a:solidFill>
                <a:latin typeface="+mj-lt"/>
                <a:sym typeface="Wingdings" panose="05000000000000000000" pitchFamily="2" charset="2"/>
              </a:rPr>
              <a:t>мг/л</a:t>
            </a:r>
            <a:r>
              <a:rPr lang="nl-NL" sz="2000" dirty="0" smtClean="0">
                <a:solidFill>
                  <a:srgbClr val="002060"/>
                </a:solidFill>
                <a:latin typeface="+mj-lt"/>
                <a:sym typeface="Wingdings" panose="05000000000000000000" pitchFamily="2" charset="2"/>
              </a:rPr>
              <a:t> @ &lt;&lt; 1 </a:t>
            </a:r>
            <a:r>
              <a:rPr lang="ru-RU" sz="2000" dirty="0" smtClean="0">
                <a:solidFill>
                  <a:srgbClr val="002060"/>
                </a:solidFill>
                <a:latin typeface="+mj-lt"/>
                <a:sym typeface="Wingdings" panose="05000000000000000000" pitchFamily="2" charset="2"/>
              </a:rPr>
              <a:t>мкм</a:t>
            </a:r>
            <a:endParaRPr lang="nl-NL" sz="2000" dirty="0" smtClean="0">
              <a:solidFill>
                <a:srgbClr val="002060"/>
              </a:solidFill>
              <a:latin typeface="+mj-lt"/>
              <a:sym typeface="Wingdings" panose="05000000000000000000" pitchFamily="2" charset="2"/>
            </a:endParaRPr>
          </a:p>
          <a:p>
            <a:r>
              <a:rPr lang="nl-NL" sz="2000" dirty="0">
                <a:solidFill>
                  <a:srgbClr val="002060"/>
                </a:solidFill>
                <a:latin typeface="+mj-lt"/>
                <a:sym typeface="Wingdings" panose="05000000000000000000" pitchFamily="2" charset="2"/>
              </a:rPr>
              <a:t>	</a:t>
            </a:r>
            <a:r>
              <a:rPr lang="nl-NL" sz="2000" dirty="0" smtClean="0">
                <a:solidFill>
                  <a:srgbClr val="002060"/>
                </a:solidFill>
                <a:latin typeface="+mj-lt"/>
                <a:sym typeface="Wingdings" panose="05000000000000000000" pitchFamily="2" charset="2"/>
              </a:rPr>
              <a:t> </a:t>
            </a:r>
            <a:r>
              <a:rPr lang="ru-RU" sz="2000" dirty="0" smtClean="0">
                <a:solidFill>
                  <a:srgbClr val="002060"/>
                </a:solidFill>
                <a:latin typeface="+mj-lt"/>
                <a:sym typeface="Wingdings" panose="05000000000000000000" pitchFamily="2" charset="2"/>
              </a:rPr>
              <a:t>нефтепродукты</a:t>
            </a:r>
            <a:r>
              <a:rPr lang="nl-NL" sz="2000" dirty="0" smtClean="0">
                <a:solidFill>
                  <a:srgbClr val="002060"/>
                </a:solidFill>
                <a:latin typeface="+mj-lt"/>
                <a:sym typeface="Wingdings" panose="05000000000000000000" pitchFamily="2" charset="2"/>
              </a:rPr>
              <a:t> 		&lt; 1 </a:t>
            </a:r>
            <a:r>
              <a:rPr lang="ru-RU" sz="2000" dirty="0" smtClean="0">
                <a:solidFill>
                  <a:srgbClr val="002060"/>
                </a:solidFill>
                <a:latin typeface="+mj-lt"/>
                <a:sym typeface="Wingdings" panose="05000000000000000000" pitchFamily="2" charset="2"/>
              </a:rPr>
              <a:t>мг/л</a:t>
            </a:r>
            <a:endParaRPr lang="nl-NL" sz="2000" dirty="0" smtClean="0">
              <a:solidFill>
                <a:srgbClr val="002060"/>
              </a:solidFill>
              <a:latin typeface="+mj-lt"/>
              <a:sym typeface="Wingdings" panose="05000000000000000000" pitchFamily="2" charset="2"/>
            </a:endParaRPr>
          </a:p>
          <a:p>
            <a:endParaRPr lang="nl-NL" sz="2000" dirty="0">
              <a:solidFill>
                <a:srgbClr val="002060"/>
              </a:solidFill>
              <a:latin typeface="+mj-lt"/>
              <a:sym typeface="Wingdings" panose="05000000000000000000" pitchFamily="2" charset="2"/>
            </a:endParaRPr>
          </a:p>
          <a:p>
            <a:r>
              <a:rPr lang="ru-RU" sz="2000" b="1" dirty="0" smtClean="0">
                <a:solidFill>
                  <a:srgbClr val="002060"/>
                </a:solidFill>
                <a:latin typeface="+mj-lt"/>
                <a:sym typeface="Wingdings" panose="05000000000000000000" pitchFamily="2" charset="2"/>
              </a:rPr>
              <a:t>Цель</a:t>
            </a:r>
            <a:r>
              <a:rPr lang="nl-NL" sz="2000" b="1" dirty="0" smtClean="0">
                <a:solidFill>
                  <a:srgbClr val="002060"/>
                </a:solidFill>
                <a:latin typeface="+mj-lt"/>
                <a:sym typeface="Wingdings" panose="05000000000000000000" pitchFamily="2" charset="2"/>
              </a:rPr>
              <a:t>: </a:t>
            </a:r>
            <a:r>
              <a:rPr lang="ru-RU" sz="2000" dirty="0" smtClean="0">
                <a:solidFill>
                  <a:srgbClr val="002060"/>
                </a:solidFill>
                <a:latin typeface="+mj-lt"/>
                <a:sym typeface="Wingdings" panose="05000000000000000000" pitchFamily="2" charset="2"/>
              </a:rPr>
              <a:t>предочистка перед ОО/НФ</a:t>
            </a:r>
            <a:r>
              <a:rPr lang="nl-NL" sz="2000" dirty="0" smtClean="0">
                <a:solidFill>
                  <a:srgbClr val="002060"/>
                </a:solidFill>
                <a:latin typeface="+mj-lt"/>
                <a:sym typeface="Wingdings" panose="05000000000000000000" pitchFamily="2" charset="2"/>
              </a:rPr>
              <a:t>/</a:t>
            </a:r>
            <a:r>
              <a:rPr lang="ru-RU" sz="2000" dirty="0" smtClean="0">
                <a:solidFill>
                  <a:srgbClr val="002060"/>
                </a:solidFill>
                <a:latin typeface="+mj-lt"/>
                <a:sym typeface="Wingdings" panose="05000000000000000000" pitchFamily="2" charset="2"/>
              </a:rPr>
              <a:t>ИО</a:t>
            </a:r>
            <a:endParaRPr lang="en-US" sz="2000" dirty="0">
              <a:solidFill>
                <a:srgbClr val="002060"/>
              </a:solidFill>
              <a:latin typeface="+mj-lt"/>
            </a:endParaRPr>
          </a:p>
        </p:txBody>
      </p:sp>
    </p:spTree>
    <p:extLst>
      <p:ext uri="{BB962C8B-B14F-4D97-AF65-F5344CB8AC3E}">
        <p14:creationId xmlns:p14="http://schemas.microsoft.com/office/powerpoint/2010/main" val="2686076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val="0"/>
              </a:ext>
            </a:extLst>
          </a:blip>
          <a:srcRect b="4456"/>
          <a:stretch/>
        </p:blipFill>
        <p:spPr>
          <a:xfrm>
            <a:off x="133350" y="1890300"/>
            <a:ext cx="8753475" cy="4181728"/>
          </a:xfrm>
        </p:spPr>
      </p:pic>
      <p:sp>
        <p:nvSpPr>
          <p:cNvPr id="4" name="Text Placeholder 3"/>
          <p:cNvSpPr>
            <a:spLocks noGrp="1"/>
          </p:cNvSpPr>
          <p:nvPr>
            <p:ph type="body" sz="quarter" idx="11"/>
          </p:nvPr>
        </p:nvSpPr>
        <p:spPr/>
        <p:txBody>
          <a:bodyPr/>
          <a:lstStyle/>
          <a:p>
            <a:endParaRPr lang="en-GB"/>
          </a:p>
        </p:txBody>
      </p:sp>
      <p:sp>
        <p:nvSpPr>
          <p:cNvPr id="5" name="Slide Number Placeholder 4"/>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37</a:t>
            </a:fld>
            <a:endParaRPr lang="en-US" dirty="0">
              <a:solidFill>
                <a:srgbClr val="0C3471"/>
              </a:solidFill>
            </a:endParaRPr>
          </a:p>
        </p:txBody>
      </p:sp>
      <p:sp>
        <p:nvSpPr>
          <p:cNvPr id="7" name="TextBox 6"/>
          <p:cNvSpPr txBox="1"/>
          <p:nvPr/>
        </p:nvSpPr>
        <p:spPr>
          <a:xfrm>
            <a:off x="272951" y="900749"/>
            <a:ext cx="8134066" cy="1631216"/>
          </a:xfrm>
          <a:prstGeom prst="rect">
            <a:avLst/>
          </a:prstGeom>
          <a:noFill/>
        </p:spPr>
        <p:txBody>
          <a:bodyPr wrap="square" rtlCol="0">
            <a:spAutoFit/>
          </a:bodyPr>
          <a:lstStyle/>
          <a:p>
            <a:r>
              <a:rPr lang="ru-RU" sz="2000" b="1" dirty="0" smtClean="0">
                <a:solidFill>
                  <a:srgbClr val="0C3471"/>
                </a:solidFill>
                <a:latin typeface="Calibri"/>
              </a:rPr>
              <a:t>Производительность</a:t>
            </a:r>
            <a:r>
              <a:rPr lang="en-GB" sz="2000" b="1" dirty="0" smtClean="0">
                <a:solidFill>
                  <a:srgbClr val="0C3471"/>
                </a:solidFill>
                <a:latin typeface="Calibri"/>
              </a:rPr>
              <a:t>: </a:t>
            </a:r>
            <a:r>
              <a:rPr lang="en-GB" sz="2000" dirty="0" smtClean="0">
                <a:solidFill>
                  <a:srgbClr val="0C3471"/>
                </a:solidFill>
                <a:latin typeface="Calibri"/>
              </a:rPr>
              <a:t>250 </a:t>
            </a:r>
            <a:r>
              <a:rPr lang="ru-RU" sz="2000" dirty="0" smtClean="0">
                <a:solidFill>
                  <a:srgbClr val="0C3471"/>
                </a:solidFill>
                <a:latin typeface="Calibri"/>
              </a:rPr>
              <a:t>м</a:t>
            </a:r>
            <a:r>
              <a:rPr lang="en-GB" sz="2000" baseline="30000" dirty="0" smtClean="0">
                <a:solidFill>
                  <a:srgbClr val="0C3471"/>
                </a:solidFill>
                <a:latin typeface="Calibri"/>
              </a:rPr>
              <a:t>3</a:t>
            </a:r>
            <a:r>
              <a:rPr lang="en-GB" sz="2000" dirty="0" smtClean="0">
                <a:solidFill>
                  <a:srgbClr val="0C3471"/>
                </a:solidFill>
                <a:latin typeface="Calibri"/>
              </a:rPr>
              <a:t>/</a:t>
            </a:r>
            <a:r>
              <a:rPr lang="ru-RU" sz="2000" dirty="0" smtClean="0">
                <a:solidFill>
                  <a:srgbClr val="0C3471"/>
                </a:solidFill>
                <a:latin typeface="Calibri"/>
              </a:rPr>
              <a:t>ч</a:t>
            </a:r>
            <a:r>
              <a:rPr lang="en-GB" sz="2000" dirty="0" smtClean="0">
                <a:solidFill>
                  <a:srgbClr val="0C3471"/>
                </a:solidFill>
                <a:latin typeface="Calibri"/>
              </a:rPr>
              <a:t> </a:t>
            </a:r>
            <a:r>
              <a:rPr lang="ru-RU" sz="2000" dirty="0" smtClean="0">
                <a:solidFill>
                  <a:srgbClr val="0C3471"/>
                </a:solidFill>
                <a:latin typeface="Calibri"/>
              </a:rPr>
              <a:t>пермеат</a:t>
            </a:r>
          </a:p>
          <a:p>
            <a:endParaRPr lang="en-GB" sz="2000" dirty="0" smtClean="0">
              <a:solidFill>
                <a:srgbClr val="0C3471"/>
              </a:solidFill>
              <a:latin typeface="Calibri"/>
            </a:endParaRPr>
          </a:p>
          <a:p>
            <a:r>
              <a:rPr lang="ru-RU" sz="2000" b="1" dirty="0" smtClean="0">
                <a:solidFill>
                  <a:srgbClr val="0C3471"/>
                </a:solidFill>
                <a:latin typeface="Calibri"/>
              </a:rPr>
              <a:t>Модульный дизайн</a:t>
            </a:r>
            <a:r>
              <a:rPr lang="en-GB" sz="2000" b="1" dirty="0" smtClean="0">
                <a:solidFill>
                  <a:srgbClr val="0C3471"/>
                </a:solidFill>
                <a:latin typeface="Calibri"/>
              </a:rPr>
              <a:t>: </a:t>
            </a:r>
            <a:r>
              <a:rPr lang="ru-RU" sz="2000" dirty="0" smtClean="0">
                <a:solidFill>
                  <a:srgbClr val="0C3471"/>
                </a:solidFill>
                <a:latin typeface="Calibri"/>
              </a:rPr>
              <a:t>легко подстраивается под высокие потоки</a:t>
            </a:r>
            <a:endParaRPr lang="en-GB" sz="2000" dirty="0" smtClean="0">
              <a:solidFill>
                <a:srgbClr val="0C3471"/>
              </a:solidFill>
              <a:latin typeface="Calibri"/>
            </a:endParaRPr>
          </a:p>
          <a:p>
            <a:endParaRPr lang="en-GB" sz="2000" dirty="0">
              <a:solidFill>
                <a:srgbClr val="0C3471"/>
              </a:solidFill>
              <a:latin typeface="Calibri"/>
            </a:endParaRPr>
          </a:p>
          <a:p>
            <a:r>
              <a:rPr lang="ru-RU" sz="2000" b="1" dirty="0" smtClean="0">
                <a:solidFill>
                  <a:srgbClr val="0C3471"/>
                </a:solidFill>
                <a:latin typeface="Calibri"/>
              </a:rPr>
              <a:t>Применение</a:t>
            </a:r>
            <a:r>
              <a:rPr lang="en-GB" sz="2000" b="1" dirty="0" smtClean="0">
                <a:solidFill>
                  <a:srgbClr val="0C3471"/>
                </a:solidFill>
                <a:latin typeface="Calibri"/>
              </a:rPr>
              <a:t>: </a:t>
            </a:r>
            <a:r>
              <a:rPr lang="ru-RU" sz="2000" dirty="0" smtClean="0">
                <a:solidFill>
                  <a:srgbClr val="0C3471"/>
                </a:solidFill>
                <a:latin typeface="Calibri"/>
              </a:rPr>
              <a:t>пластовые, попутные и нефтесодержащие воды</a:t>
            </a:r>
            <a:endParaRPr lang="en-GB" sz="2000" dirty="0">
              <a:solidFill>
                <a:srgbClr val="0C3471"/>
              </a:solidFill>
              <a:latin typeface="Calibri"/>
            </a:endParaRPr>
          </a:p>
        </p:txBody>
      </p:sp>
      <p:sp>
        <p:nvSpPr>
          <p:cNvPr id="9" name="Title 1"/>
          <p:cNvSpPr>
            <a:spLocks noGrp="1"/>
          </p:cNvSpPr>
          <p:nvPr>
            <p:ph type="title"/>
          </p:nvPr>
        </p:nvSpPr>
        <p:spPr>
          <a:xfrm>
            <a:off x="138652" y="240870"/>
            <a:ext cx="8690047" cy="609600"/>
          </a:xfrm>
        </p:spPr>
        <p:txBody>
          <a:bodyPr anchor="ctr" anchorCtr="0"/>
          <a:lstStyle/>
          <a:p>
            <a:pPr>
              <a:defRPr/>
            </a:pPr>
            <a:r>
              <a:rPr lang="ru-RU" sz="2800" b="1" dirty="0" smtClean="0"/>
              <a:t>МОБИЛЬНЫЙ</a:t>
            </a:r>
            <a:r>
              <a:rPr lang="en-GB" sz="2800" b="1" dirty="0" smtClean="0"/>
              <a:t> 40’ </a:t>
            </a:r>
            <a:r>
              <a:rPr lang="ru-RU" sz="2800" b="1" dirty="0" smtClean="0"/>
              <a:t>КОНТЕЙНЕРНЫЙ УФ-БЛОК</a:t>
            </a:r>
            <a:endParaRPr lang="nl-NL" sz="2800" b="1" dirty="0"/>
          </a:p>
        </p:txBody>
      </p:sp>
    </p:spTree>
    <p:extLst>
      <p:ext uri="{BB962C8B-B14F-4D97-AF65-F5344CB8AC3E}">
        <p14:creationId xmlns:p14="http://schemas.microsoft.com/office/powerpoint/2010/main" val="1734622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38</a:t>
            </a:fld>
            <a:endParaRPr lang="en-US" dirty="0">
              <a:solidFill>
                <a:srgbClr val="0C3471"/>
              </a:solidFill>
            </a:endParaRPr>
          </a:p>
        </p:txBody>
      </p:sp>
      <p:sp>
        <p:nvSpPr>
          <p:cNvPr id="4" name="Content Placeholder 3"/>
          <p:cNvSpPr>
            <a:spLocks noGrp="1"/>
          </p:cNvSpPr>
          <p:nvPr>
            <p:ph idx="1"/>
          </p:nvPr>
        </p:nvSpPr>
        <p:spPr>
          <a:xfrm>
            <a:off x="130353" y="926361"/>
            <a:ext cx="8871584" cy="5316538"/>
          </a:xfrm>
        </p:spPr>
        <p:txBody>
          <a:bodyPr/>
          <a:lstStyle/>
          <a:p>
            <a:r>
              <a:rPr lang="en-US" b="1" dirty="0" err="1" smtClean="0"/>
              <a:t>Yanan</a:t>
            </a:r>
            <a:r>
              <a:rPr lang="en-US" b="1" dirty="0" smtClean="0"/>
              <a:t> </a:t>
            </a:r>
            <a:r>
              <a:rPr lang="en-US" b="1" dirty="0" err="1" smtClean="0"/>
              <a:t>wangpiwan</a:t>
            </a:r>
            <a:r>
              <a:rPr lang="en-US" b="1" dirty="0" smtClean="0"/>
              <a:t> </a:t>
            </a:r>
            <a:r>
              <a:rPr lang="ru-RU" b="1" dirty="0" smtClean="0"/>
              <a:t>повторная закачка в пласт</a:t>
            </a:r>
            <a:endParaRPr lang="en-US" b="1" dirty="0"/>
          </a:p>
        </p:txBody>
      </p:sp>
      <p:sp>
        <p:nvSpPr>
          <p:cNvPr id="5" name="Text Placeholder 4"/>
          <p:cNvSpPr>
            <a:spLocks noGrp="1"/>
          </p:cNvSpPr>
          <p:nvPr>
            <p:ph type="body" sz="quarter" idx="11"/>
          </p:nvPr>
        </p:nvSpPr>
        <p:spPr/>
        <p:txBody>
          <a:bodyPr/>
          <a:lstStyle/>
          <a:p>
            <a:endParaRPr lang="en-US"/>
          </a:p>
        </p:txBody>
      </p:sp>
      <p:pic>
        <p:nvPicPr>
          <p:cNvPr id="6" name="Picture 1" descr="C:\Documents and Settings\jhuang\Application Data\Tencent\Users\121767913\QQ\WinTemp\RichOle\{OWAF(YLQH_HLS(O8`%PV]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016" y="4167161"/>
            <a:ext cx="3171826" cy="1797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a:off x="36511" y="4052048"/>
            <a:ext cx="2735263"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800" b="1" dirty="0" smtClean="0">
                <a:solidFill>
                  <a:srgbClr val="0C3471"/>
                </a:solidFill>
                <a:latin typeface="Calibri"/>
              </a:rPr>
              <a:t>Качество исходной воды</a:t>
            </a:r>
            <a:endParaRPr lang="zh-CN" altLang="en-US" sz="1800" b="1" dirty="0">
              <a:solidFill>
                <a:srgbClr val="0C3471"/>
              </a:solidFill>
              <a:latin typeface="Calibri"/>
            </a:endParaRPr>
          </a:p>
        </p:txBody>
      </p:sp>
      <p:sp>
        <p:nvSpPr>
          <p:cNvPr id="8" name="TextBox 29"/>
          <p:cNvSpPr txBox="1">
            <a:spLocks noChangeArrowheads="1"/>
          </p:cNvSpPr>
          <p:nvPr/>
        </p:nvSpPr>
        <p:spPr bwMode="auto">
          <a:xfrm>
            <a:off x="2769393" y="3820995"/>
            <a:ext cx="3764630" cy="646331"/>
          </a:xfrm>
          <a:prstGeom prst="rect">
            <a:avLst/>
          </a:prstGeom>
          <a:noFill/>
          <a:ln>
            <a:noFill/>
          </a:ln>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800" b="1" dirty="0" smtClean="0">
                <a:solidFill>
                  <a:srgbClr val="0C3471"/>
                </a:solidFill>
                <a:latin typeface="Calibri"/>
              </a:rPr>
              <a:t>Качество закачиваемого </a:t>
            </a:r>
          </a:p>
          <a:p>
            <a:pPr eaLnBrk="1" hangingPunct="1"/>
            <a:r>
              <a:rPr lang="ru-RU" altLang="zh-CN" sz="1800" b="1" dirty="0" smtClean="0">
                <a:solidFill>
                  <a:srgbClr val="0C3471"/>
                </a:solidFill>
                <a:latin typeface="Calibri"/>
              </a:rPr>
              <a:t>пермеата</a:t>
            </a:r>
            <a:endParaRPr lang="zh-CN" altLang="en-US" sz="1800" b="1" dirty="0">
              <a:solidFill>
                <a:srgbClr val="0C3471"/>
              </a:solidFill>
              <a:latin typeface="Calibri"/>
            </a:endParaRPr>
          </a:p>
        </p:txBody>
      </p:sp>
      <p:sp>
        <p:nvSpPr>
          <p:cNvPr id="9" name="TextBox 9"/>
          <p:cNvSpPr txBox="1">
            <a:spLocks noChangeArrowheads="1"/>
          </p:cNvSpPr>
          <p:nvPr/>
        </p:nvSpPr>
        <p:spPr bwMode="auto">
          <a:xfrm>
            <a:off x="827088" y="2349500"/>
            <a:ext cx="6492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zh-CN" altLang="en-US" sz="800">
                <a:solidFill>
                  <a:srgbClr val="0C3471"/>
                </a:solidFill>
              </a:rPr>
              <a:t>油田废水</a:t>
            </a:r>
          </a:p>
        </p:txBody>
      </p:sp>
      <p:sp>
        <p:nvSpPr>
          <p:cNvPr id="10" name="TextBox 12"/>
          <p:cNvSpPr txBox="1">
            <a:spLocks noChangeArrowheads="1"/>
          </p:cNvSpPr>
          <p:nvPr/>
        </p:nvSpPr>
        <p:spPr bwMode="auto">
          <a:xfrm>
            <a:off x="1547813" y="2997200"/>
            <a:ext cx="17287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800">
                <a:solidFill>
                  <a:srgbClr val="0C3471"/>
                </a:solidFill>
              </a:rPr>
              <a:t>High concentration </a:t>
            </a:r>
          </a:p>
          <a:p>
            <a:pPr eaLnBrk="1" hangingPunct="1"/>
            <a:r>
              <a:rPr lang="en-US" altLang="zh-CN" sz="800">
                <a:solidFill>
                  <a:srgbClr val="0C3471"/>
                </a:solidFill>
              </a:rPr>
              <a:t>Collecting well</a:t>
            </a:r>
            <a:endParaRPr lang="zh-CN" altLang="en-US" sz="800">
              <a:solidFill>
                <a:srgbClr val="0C3471"/>
              </a:solidFill>
            </a:endParaRPr>
          </a:p>
        </p:txBody>
      </p:sp>
      <p:sp>
        <p:nvSpPr>
          <p:cNvPr id="11" name="TextBox 16"/>
          <p:cNvSpPr txBox="1">
            <a:spLocks noChangeArrowheads="1"/>
          </p:cNvSpPr>
          <p:nvPr/>
        </p:nvSpPr>
        <p:spPr bwMode="auto">
          <a:xfrm>
            <a:off x="2771775" y="3068638"/>
            <a:ext cx="10080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800">
                <a:solidFill>
                  <a:srgbClr val="0C3471"/>
                </a:solidFill>
              </a:rPr>
              <a:t>Neutralization </a:t>
            </a:r>
          </a:p>
          <a:p>
            <a:pPr eaLnBrk="1" hangingPunct="1"/>
            <a:r>
              <a:rPr lang="en-US" altLang="zh-CN" sz="800">
                <a:solidFill>
                  <a:srgbClr val="0C3471"/>
                </a:solidFill>
              </a:rPr>
              <a:t>        tank</a:t>
            </a:r>
          </a:p>
        </p:txBody>
      </p:sp>
      <p:sp>
        <p:nvSpPr>
          <p:cNvPr id="12" name="TextBox 23"/>
          <p:cNvSpPr txBox="1">
            <a:spLocks noChangeArrowheads="1"/>
          </p:cNvSpPr>
          <p:nvPr/>
        </p:nvSpPr>
        <p:spPr bwMode="auto">
          <a:xfrm>
            <a:off x="5724525" y="1341438"/>
            <a:ext cx="11509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rPr>
              <a:t>Аэратор</a:t>
            </a:r>
            <a:endParaRPr lang="en-US" altLang="zh-CN" sz="1200" dirty="0">
              <a:solidFill>
                <a:srgbClr val="0C3471"/>
              </a:solidFill>
            </a:endParaRPr>
          </a:p>
        </p:txBody>
      </p:sp>
      <p:sp>
        <p:nvSpPr>
          <p:cNvPr id="13" name="TextBox 24"/>
          <p:cNvSpPr txBox="1">
            <a:spLocks noChangeArrowheads="1"/>
          </p:cNvSpPr>
          <p:nvPr/>
        </p:nvSpPr>
        <p:spPr bwMode="auto">
          <a:xfrm>
            <a:off x="7380288" y="1628775"/>
            <a:ext cx="1152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800">
                <a:solidFill>
                  <a:srgbClr val="0C3471"/>
                </a:solidFill>
              </a:rPr>
              <a:t>effluent trough</a:t>
            </a:r>
          </a:p>
        </p:txBody>
      </p:sp>
      <p:sp>
        <p:nvSpPr>
          <p:cNvPr id="14" name="TextBox 25"/>
          <p:cNvSpPr txBox="1">
            <a:spLocks noChangeArrowheads="1"/>
          </p:cNvSpPr>
          <p:nvPr/>
        </p:nvSpPr>
        <p:spPr bwMode="auto">
          <a:xfrm>
            <a:off x="3995738" y="2781300"/>
            <a:ext cx="1152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800">
                <a:solidFill>
                  <a:srgbClr val="0C3471"/>
                </a:solidFill>
              </a:rPr>
              <a:t>Sludge tank</a:t>
            </a:r>
          </a:p>
        </p:txBody>
      </p:sp>
      <p:sp>
        <p:nvSpPr>
          <p:cNvPr id="15" name="TextBox 28"/>
          <p:cNvSpPr txBox="1">
            <a:spLocks noChangeArrowheads="1"/>
          </p:cNvSpPr>
          <p:nvPr/>
        </p:nvSpPr>
        <p:spPr bwMode="auto">
          <a:xfrm>
            <a:off x="3563938" y="2420938"/>
            <a:ext cx="1152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800">
                <a:solidFill>
                  <a:srgbClr val="0C3471"/>
                </a:solidFill>
              </a:rPr>
              <a:t>Chemical  tank</a:t>
            </a:r>
          </a:p>
        </p:txBody>
      </p:sp>
      <p:graphicFrame>
        <p:nvGraphicFramePr>
          <p:cNvPr id="16" name="表格 20"/>
          <p:cNvGraphicFramePr>
            <a:graphicFrameLocks noGrp="1"/>
          </p:cNvGraphicFramePr>
          <p:nvPr>
            <p:extLst>
              <p:ext uri="{D42A27DB-BD31-4B8C-83A1-F6EECF244321}">
                <p14:modId xmlns:p14="http://schemas.microsoft.com/office/powerpoint/2010/main" val="3095648793"/>
              </p:ext>
            </p:extLst>
          </p:nvPr>
        </p:nvGraphicFramePr>
        <p:xfrm>
          <a:off x="93485" y="4482591"/>
          <a:ext cx="2303462" cy="1097202"/>
        </p:xfrm>
        <a:graphic>
          <a:graphicData uri="http://schemas.openxmlformats.org/drawingml/2006/table">
            <a:tbl>
              <a:tblPr firstRow="1" bandRow="1">
                <a:tableStyleId>{5C22544A-7EE6-4342-B048-85BDC9FD1C3A}</a:tableStyleId>
              </a:tblPr>
              <a:tblGrid>
                <a:gridCol w="782876">
                  <a:extLst>
                    <a:ext uri="{9D8B030D-6E8A-4147-A177-3AD203B41FA5}">
                      <a16:colId xmlns:a16="http://schemas.microsoft.com/office/drawing/2014/main" val="20000"/>
                    </a:ext>
                  </a:extLst>
                </a:gridCol>
                <a:gridCol w="1520586">
                  <a:extLst>
                    <a:ext uri="{9D8B030D-6E8A-4147-A177-3AD203B41FA5}">
                      <a16:colId xmlns:a16="http://schemas.microsoft.com/office/drawing/2014/main" val="20001"/>
                    </a:ext>
                  </a:extLst>
                </a:gridCol>
              </a:tblGrid>
              <a:tr h="365654">
                <a:tc>
                  <a:txBody>
                    <a:bodyPr/>
                    <a:lstStyle/>
                    <a:p>
                      <a:pPr algn="ctr"/>
                      <a:r>
                        <a:rPr lang="en-US" altLang="zh-CN" sz="1800" b="0" dirty="0" smtClean="0">
                          <a:solidFill>
                            <a:schemeClr val="tx1"/>
                          </a:solidFill>
                        </a:rPr>
                        <a:t>Q</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b="0" baseline="0" dirty="0" smtClean="0">
                          <a:solidFill>
                            <a:schemeClr val="tx1"/>
                          </a:solidFill>
                        </a:rPr>
                        <a:t>1200</a:t>
                      </a:r>
                      <a:r>
                        <a:rPr lang="ru-RU" altLang="zh-CN" sz="1800" b="0" dirty="0" smtClean="0">
                          <a:solidFill>
                            <a:schemeClr val="tx1"/>
                          </a:solidFill>
                        </a:rPr>
                        <a:t>м</a:t>
                      </a:r>
                      <a:r>
                        <a:rPr lang="en-US" altLang="zh-CN" sz="1800" b="0" baseline="30000" dirty="0" smtClean="0">
                          <a:solidFill>
                            <a:schemeClr val="tx1"/>
                          </a:solidFill>
                        </a:rPr>
                        <a:t>3</a:t>
                      </a:r>
                      <a:r>
                        <a:rPr lang="en-US" altLang="zh-CN" sz="1800" b="0" baseline="0" dirty="0" smtClean="0">
                          <a:solidFill>
                            <a:schemeClr val="tx1"/>
                          </a:solidFill>
                        </a:rPr>
                        <a:t>/</a:t>
                      </a:r>
                      <a:r>
                        <a:rPr lang="ru-RU" altLang="zh-CN" sz="1800" b="0" baseline="0" dirty="0" smtClean="0">
                          <a:solidFill>
                            <a:schemeClr val="tx1"/>
                          </a:solidFill>
                        </a:rPr>
                        <a:t>сут</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65654">
                <a:tc>
                  <a:txBody>
                    <a:bodyPr/>
                    <a:lstStyle/>
                    <a:p>
                      <a:pPr algn="ctr"/>
                      <a:r>
                        <a:rPr lang="ru-RU" altLang="zh-CN" sz="1800" b="0" dirty="0" smtClean="0">
                          <a:solidFill>
                            <a:schemeClr val="tx1"/>
                          </a:solidFill>
                        </a:rPr>
                        <a:t>ВВ</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0" baseline="0" dirty="0" smtClean="0">
                          <a:solidFill>
                            <a:schemeClr val="tx1"/>
                          </a:solidFill>
                        </a:rPr>
                        <a:t>20</a:t>
                      </a:r>
                      <a:r>
                        <a:rPr lang="ru-RU" altLang="zh-CN" sz="1800" b="0" baseline="0" dirty="0" smtClean="0">
                          <a:solidFill>
                            <a:schemeClr val="tx1"/>
                          </a:solidFill>
                        </a:rPr>
                        <a:t>мг</a:t>
                      </a:r>
                      <a:r>
                        <a:rPr lang="en-US" altLang="zh-CN" sz="1800" b="0" baseline="0" dirty="0" smtClean="0">
                          <a:solidFill>
                            <a:schemeClr val="tx1"/>
                          </a:solidFill>
                        </a:rPr>
                        <a:t>/</a:t>
                      </a:r>
                      <a:r>
                        <a:rPr lang="ru-RU" altLang="zh-CN" sz="1800" b="0" baseline="0" dirty="0" smtClean="0">
                          <a:solidFill>
                            <a:schemeClr val="tx1"/>
                          </a:solidFill>
                        </a:rPr>
                        <a:t>л</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654">
                <a:tc>
                  <a:txBody>
                    <a:bodyPr/>
                    <a:lstStyle/>
                    <a:p>
                      <a:pPr algn="ctr"/>
                      <a:r>
                        <a:rPr lang="ru-RU" altLang="zh-CN" sz="1800" b="0" dirty="0" smtClean="0">
                          <a:solidFill>
                            <a:schemeClr val="tx1"/>
                          </a:solidFill>
                        </a:rPr>
                        <a:t>Нефть</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b="0" dirty="0" smtClean="0">
                          <a:solidFill>
                            <a:schemeClr val="tx1"/>
                          </a:solidFill>
                        </a:rPr>
                        <a:t>45</a:t>
                      </a:r>
                      <a:r>
                        <a:rPr lang="ru-RU" altLang="zh-CN" sz="1800" b="0" dirty="0" smtClean="0">
                          <a:solidFill>
                            <a:schemeClr val="tx1"/>
                          </a:solidFill>
                        </a:rPr>
                        <a:t>мг</a:t>
                      </a:r>
                      <a:r>
                        <a:rPr lang="en-US" altLang="zh-CN" sz="1800" b="0" dirty="0" smtClean="0">
                          <a:solidFill>
                            <a:schemeClr val="tx1"/>
                          </a:solidFill>
                        </a:rPr>
                        <a:t>/</a:t>
                      </a:r>
                      <a:r>
                        <a:rPr lang="ru-RU" altLang="zh-CN" sz="1800" b="0" dirty="0" smtClean="0">
                          <a:solidFill>
                            <a:schemeClr val="tx1"/>
                          </a:solidFill>
                        </a:rPr>
                        <a:t>л</a:t>
                      </a:r>
                      <a:endParaRPr lang="zh-CN" altLang="en-US" sz="1800" b="0" dirty="0">
                        <a:solidFill>
                          <a:schemeClr val="tx1"/>
                        </a:solidFill>
                      </a:endParaRPr>
                    </a:p>
                  </a:txBody>
                  <a:tcPr marL="91408" marR="91408"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7" name="表格 21"/>
          <p:cNvGraphicFramePr>
            <a:graphicFrameLocks noGrp="1"/>
          </p:cNvGraphicFramePr>
          <p:nvPr>
            <p:extLst>
              <p:ext uri="{D42A27DB-BD31-4B8C-83A1-F6EECF244321}">
                <p14:modId xmlns:p14="http://schemas.microsoft.com/office/powerpoint/2010/main" val="2305404227"/>
              </p:ext>
            </p:extLst>
          </p:nvPr>
        </p:nvGraphicFramePr>
        <p:xfrm>
          <a:off x="3141360" y="4479936"/>
          <a:ext cx="2305050" cy="792162"/>
        </p:xfrm>
        <a:graphic>
          <a:graphicData uri="http://schemas.openxmlformats.org/drawingml/2006/table">
            <a:tbl>
              <a:tblPr firstRow="1" bandRow="1">
                <a:tableStyleId>{5C22544A-7EE6-4342-B048-85BDC9FD1C3A}</a:tableStyleId>
              </a:tblPr>
              <a:tblGrid>
                <a:gridCol w="1067153">
                  <a:extLst>
                    <a:ext uri="{9D8B030D-6E8A-4147-A177-3AD203B41FA5}">
                      <a16:colId xmlns:a16="http://schemas.microsoft.com/office/drawing/2014/main" val="20000"/>
                    </a:ext>
                  </a:extLst>
                </a:gridCol>
                <a:gridCol w="1237897">
                  <a:extLst>
                    <a:ext uri="{9D8B030D-6E8A-4147-A177-3AD203B41FA5}">
                      <a16:colId xmlns:a16="http://schemas.microsoft.com/office/drawing/2014/main" val="20001"/>
                    </a:ext>
                  </a:extLst>
                </a:gridCol>
              </a:tblGrid>
              <a:tr h="396081">
                <a:tc>
                  <a:txBody>
                    <a:bodyPr/>
                    <a:lstStyle/>
                    <a:p>
                      <a:pPr marL="0" algn="ctr" defTabSz="914400" rtl="0" eaLnBrk="1" latinLnBrk="0" hangingPunct="1"/>
                      <a:r>
                        <a:rPr lang="ru-RU" altLang="zh-CN" sz="1800" b="0" kern="1200" dirty="0" smtClean="0">
                          <a:solidFill>
                            <a:schemeClr val="tx1"/>
                          </a:solidFill>
                          <a:latin typeface="+mn-lt"/>
                          <a:ea typeface="+mn-ea"/>
                          <a:cs typeface="+mn-cs"/>
                        </a:rPr>
                        <a:t>ВВ</a:t>
                      </a:r>
                      <a:endParaRPr lang="zh-CN" altLang="en-US" sz="1800" b="0" kern="1200" dirty="0">
                        <a:solidFill>
                          <a:schemeClr val="tx1"/>
                        </a:solidFill>
                        <a:latin typeface="+mn-lt"/>
                        <a:ea typeface="+mn-ea"/>
                        <a:cs typeface="+mn-cs"/>
                      </a:endParaRPr>
                    </a:p>
                  </a:txBody>
                  <a:tcPr marL="91472" marR="91472"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0" baseline="0" dirty="0" smtClean="0">
                          <a:solidFill>
                            <a:schemeClr val="tx1"/>
                          </a:solidFill>
                        </a:rPr>
                        <a:t>&lt;1</a:t>
                      </a:r>
                      <a:r>
                        <a:rPr lang="ru-RU" altLang="zh-CN" sz="1800" b="0" baseline="0" dirty="0" smtClean="0">
                          <a:solidFill>
                            <a:schemeClr val="tx1"/>
                          </a:solidFill>
                        </a:rPr>
                        <a:t>мг</a:t>
                      </a:r>
                      <a:r>
                        <a:rPr lang="en-US" altLang="zh-CN" sz="1800" b="0" baseline="0" dirty="0" smtClean="0">
                          <a:solidFill>
                            <a:schemeClr val="tx1"/>
                          </a:solidFill>
                        </a:rPr>
                        <a:t>/</a:t>
                      </a:r>
                      <a:r>
                        <a:rPr lang="ru-RU" altLang="zh-CN" sz="1800" b="0" baseline="0" dirty="0" smtClean="0">
                          <a:solidFill>
                            <a:schemeClr val="tx1"/>
                          </a:solidFill>
                        </a:rPr>
                        <a:t>л</a:t>
                      </a:r>
                      <a:r>
                        <a:rPr lang="en-US" altLang="zh-CN" sz="1800" b="0" baseline="0" dirty="0" smtClean="0">
                          <a:solidFill>
                            <a:schemeClr val="tx1"/>
                          </a:solidFill>
                        </a:rPr>
                        <a:t> </a:t>
                      </a:r>
                      <a:endParaRPr lang="zh-CN" altLang="en-US" sz="1800" b="0" baseline="0" dirty="0">
                        <a:solidFill>
                          <a:schemeClr val="tx1"/>
                        </a:solidFill>
                      </a:endParaRPr>
                    </a:p>
                  </a:txBody>
                  <a:tcPr marL="91472" marR="91472"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6081">
                <a:tc>
                  <a:txBody>
                    <a:bodyPr/>
                    <a:lstStyle/>
                    <a:p>
                      <a:pPr marL="0" algn="ctr" defTabSz="914400" rtl="0" eaLnBrk="1" latinLnBrk="0" hangingPunct="1"/>
                      <a:r>
                        <a:rPr lang="ru-RU" altLang="zh-CN" sz="1800" b="0" kern="1200" dirty="0" smtClean="0">
                          <a:solidFill>
                            <a:schemeClr val="tx1"/>
                          </a:solidFill>
                          <a:latin typeface="+mn-lt"/>
                          <a:ea typeface="+mn-ea"/>
                          <a:cs typeface="+mn-cs"/>
                        </a:rPr>
                        <a:t>Нефть</a:t>
                      </a:r>
                      <a:endParaRPr lang="zh-CN" altLang="en-US" sz="1800" b="0" kern="1200" dirty="0">
                        <a:solidFill>
                          <a:schemeClr val="tx1"/>
                        </a:solidFill>
                        <a:latin typeface="+mn-lt"/>
                        <a:ea typeface="+mn-ea"/>
                        <a:cs typeface="+mn-cs"/>
                      </a:endParaRPr>
                    </a:p>
                  </a:txBody>
                  <a:tcPr marL="91472" marR="91472"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0" baseline="0" dirty="0" smtClean="0">
                          <a:solidFill>
                            <a:schemeClr val="tx1"/>
                          </a:solidFill>
                        </a:rPr>
                        <a:t>&lt;1</a:t>
                      </a:r>
                      <a:r>
                        <a:rPr lang="ru-RU" altLang="zh-CN" sz="1800" b="0" baseline="0" dirty="0" smtClean="0">
                          <a:solidFill>
                            <a:schemeClr val="tx1"/>
                          </a:solidFill>
                        </a:rPr>
                        <a:t>мг</a:t>
                      </a:r>
                      <a:r>
                        <a:rPr lang="en-US" altLang="zh-CN" sz="1800" b="0" baseline="0" dirty="0" smtClean="0">
                          <a:solidFill>
                            <a:schemeClr val="tx1"/>
                          </a:solidFill>
                        </a:rPr>
                        <a:t>/</a:t>
                      </a:r>
                      <a:r>
                        <a:rPr lang="ru-RU" altLang="zh-CN" sz="1800" b="0" baseline="0" dirty="0" smtClean="0">
                          <a:solidFill>
                            <a:schemeClr val="tx1"/>
                          </a:solidFill>
                        </a:rPr>
                        <a:t>л</a:t>
                      </a:r>
                      <a:r>
                        <a:rPr lang="en-US" altLang="zh-CN" sz="1800" b="0" baseline="0" dirty="0" smtClean="0">
                          <a:solidFill>
                            <a:schemeClr val="tx1"/>
                          </a:solidFill>
                        </a:rPr>
                        <a:t> </a:t>
                      </a:r>
                      <a:endParaRPr lang="zh-CN" altLang="en-US" sz="1800" b="0" baseline="0" dirty="0">
                        <a:solidFill>
                          <a:schemeClr val="tx1"/>
                        </a:solidFill>
                      </a:endParaRPr>
                    </a:p>
                  </a:txBody>
                  <a:tcPr marL="91472" marR="91472"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19" name="Picture 3" descr="C:\Documents and Settings\jhuang\Application Data\Tencent\Users\121767913\QQ\WinTemp\RichOle\)_P)Z$O986_]S`(XNW]_SJ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628775"/>
            <a:ext cx="827405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 descr="C:\Documents and Settings\jhuang\Application Data\Tencent\Users\121767913\QQ\WinTemp\RichOle\4BZBZU)}QZAX`L}O)O@Q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8075" y="1916113"/>
            <a:ext cx="85883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5"/>
          <p:cNvSpPr txBox="1">
            <a:spLocks noChangeArrowheads="1"/>
          </p:cNvSpPr>
          <p:nvPr/>
        </p:nvSpPr>
        <p:spPr bwMode="auto">
          <a:xfrm>
            <a:off x="2009109" y="1753070"/>
            <a:ext cx="1368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latin typeface="Calibri"/>
              </a:rPr>
              <a:t>Гравитационное</a:t>
            </a:r>
          </a:p>
          <a:p>
            <a:pPr eaLnBrk="1" hangingPunct="1"/>
            <a:r>
              <a:rPr lang="ru-RU" altLang="zh-CN" sz="1200" dirty="0" smtClean="0">
                <a:solidFill>
                  <a:srgbClr val="0C3471"/>
                </a:solidFill>
                <a:latin typeface="Calibri"/>
              </a:rPr>
              <a:t>разделение</a:t>
            </a:r>
            <a:endParaRPr lang="zh-CN" altLang="en-US" sz="1200" dirty="0">
              <a:solidFill>
                <a:srgbClr val="0C3471"/>
              </a:solidFill>
              <a:latin typeface="Calibri"/>
            </a:endParaRPr>
          </a:p>
        </p:txBody>
      </p:sp>
      <p:sp>
        <p:nvSpPr>
          <p:cNvPr id="22" name="TextBox 17"/>
          <p:cNvSpPr txBox="1">
            <a:spLocks noChangeArrowheads="1"/>
          </p:cNvSpPr>
          <p:nvPr/>
        </p:nvSpPr>
        <p:spPr bwMode="auto">
          <a:xfrm>
            <a:off x="3851275" y="1784350"/>
            <a:ext cx="865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latin typeface="Calibri"/>
              </a:rPr>
              <a:t>Флотатор</a:t>
            </a:r>
            <a:endParaRPr lang="zh-CN" altLang="en-US" sz="1200" dirty="0">
              <a:solidFill>
                <a:srgbClr val="0C3471"/>
              </a:solidFill>
              <a:latin typeface="Calibri"/>
            </a:endParaRPr>
          </a:p>
        </p:txBody>
      </p:sp>
      <p:sp>
        <p:nvSpPr>
          <p:cNvPr id="23" name="TextBox 27"/>
          <p:cNvSpPr txBox="1">
            <a:spLocks noChangeArrowheads="1"/>
          </p:cNvSpPr>
          <p:nvPr/>
        </p:nvSpPr>
        <p:spPr bwMode="auto">
          <a:xfrm>
            <a:off x="7681273" y="1491460"/>
            <a:ext cx="1152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zh-CN" sz="1400" b="1" dirty="0">
                <a:solidFill>
                  <a:srgbClr val="0C3471"/>
                </a:solidFill>
                <a:latin typeface="Calibri"/>
              </a:rPr>
              <a:t>Crossflow </a:t>
            </a:r>
            <a:r>
              <a:rPr lang="ru-RU" altLang="zh-CN" sz="1400" b="1" dirty="0" smtClean="0">
                <a:solidFill>
                  <a:srgbClr val="0C3471"/>
                </a:solidFill>
                <a:latin typeface="Calibri"/>
              </a:rPr>
              <a:t>МБР</a:t>
            </a:r>
            <a:endParaRPr lang="en-US" altLang="zh-CN" sz="1400" b="1" dirty="0">
              <a:solidFill>
                <a:srgbClr val="0C3471"/>
              </a:solidFill>
              <a:latin typeface="Calibri"/>
            </a:endParaRPr>
          </a:p>
        </p:txBody>
      </p:sp>
      <p:sp>
        <p:nvSpPr>
          <p:cNvPr id="24" name="TextBox 31"/>
          <p:cNvSpPr txBox="1">
            <a:spLocks noChangeArrowheads="1"/>
          </p:cNvSpPr>
          <p:nvPr/>
        </p:nvSpPr>
        <p:spPr bwMode="auto">
          <a:xfrm>
            <a:off x="7888288" y="2889250"/>
            <a:ext cx="1150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rPr>
              <a:t>Закачка пермеата</a:t>
            </a:r>
            <a:endParaRPr lang="en-US" altLang="zh-CN" sz="1200" dirty="0">
              <a:solidFill>
                <a:srgbClr val="0C3471"/>
              </a:solidFill>
            </a:endParaRPr>
          </a:p>
        </p:txBody>
      </p:sp>
      <p:sp>
        <p:nvSpPr>
          <p:cNvPr id="25" name="TextBox 32"/>
          <p:cNvSpPr txBox="1">
            <a:spLocks noChangeArrowheads="1"/>
          </p:cNvSpPr>
          <p:nvPr/>
        </p:nvSpPr>
        <p:spPr bwMode="auto">
          <a:xfrm>
            <a:off x="36512" y="3028950"/>
            <a:ext cx="8363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latin typeface="Calibri"/>
              </a:rPr>
              <a:t>Исходная вода</a:t>
            </a:r>
            <a:endParaRPr lang="zh-CN" altLang="en-US" sz="1200" dirty="0">
              <a:solidFill>
                <a:srgbClr val="0C3471"/>
              </a:solidFill>
              <a:latin typeface="Calibri"/>
            </a:endParaRPr>
          </a:p>
        </p:txBody>
      </p:sp>
      <p:sp>
        <p:nvSpPr>
          <p:cNvPr id="26" name="TextBox 26"/>
          <p:cNvSpPr txBox="1">
            <a:spLocks noChangeArrowheads="1"/>
          </p:cNvSpPr>
          <p:nvPr/>
        </p:nvSpPr>
        <p:spPr bwMode="auto">
          <a:xfrm>
            <a:off x="684213" y="2287588"/>
            <a:ext cx="1001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latin typeface="Calibri"/>
              </a:rPr>
              <a:t>Эмульгатор</a:t>
            </a:r>
            <a:endParaRPr lang="zh-CN" altLang="zh-CN" sz="1200" dirty="0">
              <a:solidFill>
                <a:srgbClr val="0C3471"/>
              </a:solidFill>
              <a:latin typeface="Calibri"/>
            </a:endParaRPr>
          </a:p>
        </p:txBody>
      </p:sp>
      <p:cxnSp>
        <p:nvCxnSpPr>
          <p:cNvPr id="27" name="直接箭头连接符 37"/>
          <p:cNvCxnSpPr/>
          <p:nvPr/>
        </p:nvCxnSpPr>
        <p:spPr>
          <a:xfrm>
            <a:off x="1116013" y="2492375"/>
            <a:ext cx="0" cy="360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38"/>
          <p:cNvSpPr txBox="1">
            <a:spLocks noChangeArrowheads="1"/>
          </p:cNvSpPr>
          <p:nvPr/>
        </p:nvSpPr>
        <p:spPr bwMode="auto">
          <a:xfrm>
            <a:off x="971550" y="3068638"/>
            <a:ext cx="863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ru-RU" altLang="zh-CN" sz="1200" dirty="0" smtClean="0">
                <a:solidFill>
                  <a:srgbClr val="0C3471"/>
                </a:solidFill>
                <a:latin typeface="Calibri"/>
              </a:rPr>
              <a:t>Нефть</a:t>
            </a:r>
            <a:endParaRPr lang="zh-CN" altLang="zh-CN" sz="1200" dirty="0">
              <a:solidFill>
                <a:srgbClr val="0C3471"/>
              </a:solidFill>
              <a:latin typeface="Calibri"/>
            </a:endParaRPr>
          </a:p>
        </p:txBody>
      </p:sp>
      <p:sp>
        <p:nvSpPr>
          <p:cNvPr id="29" name="Title 1"/>
          <p:cNvSpPr>
            <a:spLocks noGrp="1"/>
          </p:cNvSpPr>
          <p:nvPr>
            <p:ph type="title"/>
          </p:nvPr>
        </p:nvSpPr>
        <p:spPr>
          <a:xfrm>
            <a:off x="36512" y="231142"/>
            <a:ext cx="9107488" cy="609600"/>
          </a:xfrm>
        </p:spPr>
        <p:txBody>
          <a:bodyPr anchor="ctr" anchorCtr="0"/>
          <a:lstStyle/>
          <a:p>
            <a:pPr>
              <a:defRPr/>
            </a:pPr>
            <a:r>
              <a:rPr lang="ru-RU" sz="2100" b="1" dirty="0" smtClean="0"/>
              <a:t>случай</a:t>
            </a:r>
            <a:r>
              <a:rPr lang="en-GB" sz="2100" b="1" dirty="0" smtClean="0"/>
              <a:t>: CROSSFLOW </a:t>
            </a:r>
            <a:r>
              <a:rPr lang="ru-RU" sz="2100" b="1" dirty="0" smtClean="0"/>
              <a:t>МБР для повторной закачки в месторождение</a:t>
            </a:r>
            <a:endParaRPr lang="nl-NL" sz="2100" b="1" dirty="0"/>
          </a:p>
        </p:txBody>
      </p:sp>
    </p:spTree>
    <p:extLst>
      <p:ext uri="{BB962C8B-B14F-4D97-AF65-F5344CB8AC3E}">
        <p14:creationId xmlns:p14="http://schemas.microsoft.com/office/powerpoint/2010/main" val="36378631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2"/>
          </p:nvPr>
        </p:nvSpPr>
        <p:spPr>
          <a:xfrm>
            <a:off x="556018" y="3149325"/>
            <a:ext cx="6710195" cy="704850"/>
          </a:xfrm>
        </p:spPr>
        <p:txBody>
          <a:bodyPr/>
          <a:lstStyle/>
          <a:p>
            <a:r>
              <a:rPr lang="ru-RU" sz="3600" dirty="0" smtClean="0"/>
              <a:t>Серия </a:t>
            </a:r>
            <a:r>
              <a:rPr lang="en-US" sz="3600" dirty="0" smtClean="0"/>
              <a:t>X-flow compact </a:t>
            </a:r>
            <a:endParaRPr lang="ru-RU" sz="3600" dirty="0" smtClean="0"/>
          </a:p>
          <a:p>
            <a:r>
              <a:rPr lang="ru-RU" dirty="0" smtClean="0">
                <a:solidFill>
                  <a:srgbClr val="0C3471"/>
                </a:solidFill>
              </a:rPr>
              <a:t>Установки</a:t>
            </a:r>
            <a:endParaRPr lang="nl-NL" dirty="0">
              <a:solidFill>
                <a:srgbClr val="0C3471"/>
              </a:solidFill>
            </a:endParaRPr>
          </a:p>
        </p:txBody>
      </p:sp>
      <p:sp>
        <p:nvSpPr>
          <p:cNvPr id="3" name="Slide Number Placeholder 2"/>
          <p:cNvSpPr>
            <a:spLocks noGrp="1"/>
          </p:cNvSpPr>
          <p:nvPr>
            <p:ph type="sldNum" sz="quarter" idx="10"/>
          </p:nvPr>
        </p:nvSpPr>
        <p:spPr/>
        <p:txBody>
          <a:bodyPr/>
          <a:lstStyle/>
          <a:p>
            <a:pPr>
              <a:defRPr/>
            </a:pPr>
            <a:fld id="{9FBC2468-54EE-4D8E-AAFD-389E7270F043}" type="slidenum">
              <a:rPr lang="en-US" smtClean="0">
                <a:solidFill>
                  <a:srgbClr val="FFFFFF"/>
                </a:solidFill>
              </a:rPr>
              <a:pPr>
                <a:defRPr/>
              </a:pPr>
              <a:t>39</a:t>
            </a:fld>
            <a:endParaRPr lang="en-US" dirty="0">
              <a:solidFill>
                <a:srgbClr val="FFFFFF"/>
              </a:solidFill>
            </a:endParaRPr>
          </a:p>
        </p:txBody>
      </p:sp>
    </p:spTree>
    <p:extLst>
      <p:ext uri="{BB962C8B-B14F-4D97-AF65-F5344CB8AC3E}">
        <p14:creationId xmlns:p14="http://schemas.microsoft.com/office/powerpoint/2010/main" val="113855547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40</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2152427732"/>
              </p:ext>
            </p:extLst>
          </p:nvPr>
        </p:nvGraphicFramePr>
        <p:xfrm>
          <a:off x="271412" y="1329607"/>
          <a:ext cx="4733208" cy="4145280"/>
        </p:xfrm>
        <a:graphic>
          <a:graphicData uri="http://schemas.openxmlformats.org/drawingml/2006/table">
            <a:tbl>
              <a:tblPr firstRow="1" bandRow="1">
                <a:tableStyleId>{5C22544A-7EE6-4342-B048-85BDC9FD1C3A}</a:tableStyleId>
              </a:tblPr>
              <a:tblGrid>
                <a:gridCol w="1757413">
                  <a:extLst>
                    <a:ext uri="{9D8B030D-6E8A-4147-A177-3AD203B41FA5}">
                      <a16:colId xmlns:a16="http://schemas.microsoft.com/office/drawing/2014/main" val="20000"/>
                    </a:ext>
                  </a:extLst>
                </a:gridCol>
                <a:gridCol w="297579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China Daqing Petroleum</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baseline="0" dirty="0" smtClean="0"/>
                        <a:t>Китай</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2012</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Нефтепереработка - Энергетика</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Попутная вода для повторной закачки в пласт</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a:t>
                      </a:r>
                      <a:r>
                        <a:rPr lang="en-US" baseline="0" dirty="0" smtClean="0"/>
                        <a:t> </a:t>
                      </a:r>
                      <a:r>
                        <a:rPr lang="ru-RU" baseline="0" dirty="0" smtClean="0"/>
                        <a:t>УФ</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7,500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smtClean="0"/>
                        <a:t>Wuhu Plum Co. Ltd.</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b="1" dirty="0" smtClean="0"/>
              <a:t>Очистка попутных вод</a:t>
            </a:r>
            <a:endParaRPr lang="nl-NL" b="1" dirty="0"/>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48207">
            <a:off x="7393226" y="158575"/>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92725" y="3192463"/>
            <a:ext cx="3600000" cy="2700000"/>
          </a:xfrm>
          <a:prstGeom prst="rect">
            <a:avLst/>
          </a:prstGeom>
        </p:spPr>
      </p:pic>
    </p:spTree>
    <p:extLst>
      <p:ext uri="{BB962C8B-B14F-4D97-AF65-F5344CB8AC3E}">
        <p14:creationId xmlns:p14="http://schemas.microsoft.com/office/powerpoint/2010/main" val="222883506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41</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3890715474"/>
              </p:ext>
            </p:extLst>
          </p:nvPr>
        </p:nvGraphicFramePr>
        <p:xfrm>
          <a:off x="271412" y="1329607"/>
          <a:ext cx="4733208" cy="3235960"/>
        </p:xfrm>
        <a:graphic>
          <a:graphicData uri="http://schemas.openxmlformats.org/drawingml/2006/table">
            <a:tbl>
              <a:tblPr firstRow="1" bandRow="1">
                <a:tableStyleId>{5C22544A-7EE6-4342-B048-85BDC9FD1C3A}</a:tableStyleId>
              </a:tblPr>
              <a:tblGrid>
                <a:gridCol w="1709788">
                  <a:extLst>
                    <a:ext uri="{9D8B030D-6E8A-4147-A177-3AD203B41FA5}">
                      <a16:colId xmlns:a16="http://schemas.microsoft.com/office/drawing/2014/main" val="20000"/>
                    </a:ext>
                  </a:extLst>
                </a:gridCol>
                <a:gridCol w="302342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err="1" smtClean="0"/>
                        <a:t>Riec</a:t>
                      </a:r>
                      <a:r>
                        <a:rPr lang="en-US" dirty="0" smtClean="0"/>
                        <a:t>-sur-</a:t>
                      </a:r>
                      <a:r>
                        <a:rPr lang="en-US" dirty="0" err="1" smtClean="0"/>
                        <a:t>Belon</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Франция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2010</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Муниципальная</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2,000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b="1" dirty="0" smtClean="0"/>
              <a:t>Очистка муниципальных сточных вод</a:t>
            </a:r>
            <a:endParaRPr lang="nl-NL" b="1" dirty="0"/>
          </a:p>
        </p:txBody>
      </p:sp>
      <p:pic>
        <p:nvPicPr>
          <p:cNvPr id="11" name="Picture 2" descr="http://www.riecsurbelon.fr/IMG/siteon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333500"/>
            <a:ext cx="1800000" cy="1200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2725" y="3192463"/>
            <a:ext cx="3600000" cy="270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67234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48207">
            <a:off x="7546753" y="358600"/>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42</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728416167"/>
              </p:ext>
            </p:extLst>
          </p:nvPr>
        </p:nvGraphicFramePr>
        <p:xfrm>
          <a:off x="271412" y="1329607"/>
          <a:ext cx="4733208" cy="4145280"/>
        </p:xfrm>
        <a:graphic>
          <a:graphicData uri="http://schemas.openxmlformats.org/drawingml/2006/table">
            <a:tbl>
              <a:tblPr firstRow="1" bandRow="1">
                <a:tableStyleId>{5C22544A-7EE6-4342-B048-85BDC9FD1C3A}</a:tableStyleId>
              </a:tblPr>
              <a:tblGrid>
                <a:gridCol w="1700263">
                  <a:extLst>
                    <a:ext uri="{9D8B030D-6E8A-4147-A177-3AD203B41FA5}">
                      <a16:colId xmlns:a16="http://schemas.microsoft.com/office/drawing/2014/main" val="20000"/>
                    </a:ext>
                  </a:extLst>
                </a:gridCol>
                <a:gridCol w="30329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Polar</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Венесуэла</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2010</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Напитки</a:t>
                      </a:r>
                      <a:r>
                        <a:rPr lang="en-US" dirty="0" smtClean="0"/>
                        <a:t> – </a:t>
                      </a:r>
                      <a:r>
                        <a:rPr lang="ru-RU" dirty="0" smtClean="0"/>
                        <a:t>Пищевая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Повторное</a:t>
                      </a:r>
                      <a:r>
                        <a:rPr lang="ru-RU" baseline="0" dirty="0" smtClean="0"/>
                        <a:t> использование</a:t>
                      </a:r>
                      <a:r>
                        <a:rPr lang="en-US" dirty="0" smtClean="0"/>
                        <a:t> </a:t>
                      </a:r>
                      <a:r>
                        <a:rPr lang="en-US" baseline="0" dirty="0" smtClean="0"/>
                        <a:t>– </a:t>
                      </a:r>
                      <a:r>
                        <a:rPr lang="ru-RU" baseline="0" dirty="0" smtClean="0"/>
                        <a:t>предочистка ОО</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1,800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err="1" smtClean="0"/>
                        <a:t>Norit</a:t>
                      </a:r>
                      <a:r>
                        <a:rPr lang="en-US" baseline="0" dirty="0" smtClean="0"/>
                        <a:t> PT (Pentair PT)</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smtClean="0"/>
              <a:t>Повторное использование промышленных сточных вод</a:t>
            </a:r>
            <a:endParaRPr lang="nl-NL" sz="2200" b="1"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1333500"/>
            <a:ext cx="1800000" cy="1452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C:\Ronald\MBR techn\Pictures\Polar Venezuela\IMG_101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5292724" y="3192462"/>
            <a:ext cx="3600000" cy="2700426"/>
          </a:xfrm>
          <a:prstGeom prst="rect">
            <a:avLst/>
          </a:prstGeom>
          <a:noFill/>
        </p:spPr>
      </p:pic>
    </p:spTree>
    <p:extLst>
      <p:ext uri="{BB962C8B-B14F-4D97-AF65-F5344CB8AC3E}">
        <p14:creationId xmlns:p14="http://schemas.microsoft.com/office/powerpoint/2010/main" val="43199986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48207">
            <a:off x="7409339" y="358599"/>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43</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71966399"/>
              </p:ext>
            </p:extLst>
          </p:nvPr>
        </p:nvGraphicFramePr>
        <p:xfrm>
          <a:off x="271412" y="1329607"/>
          <a:ext cx="4733208" cy="3505200"/>
        </p:xfrm>
        <a:graphic>
          <a:graphicData uri="http://schemas.openxmlformats.org/drawingml/2006/table">
            <a:tbl>
              <a:tblPr firstRow="1" bandRow="1">
                <a:tableStyleId>{5C22544A-7EE6-4342-B048-85BDC9FD1C3A}</a:tableStyleId>
              </a:tblPr>
              <a:tblGrid>
                <a:gridCol w="1700263">
                  <a:extLst>
                    <a:ext uri="{9D8B030D-6E8A-4147-A177-3AD203B41FA5}">
                      <a16:colId xmlns:a16="http://schemas.microsoft.com/office/drawing/2014/main" val="20000"/>
                    </a:ext>
                  </a:extLst>
                </a:gridCol>
                <a:gridCol w="30329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Fiat </a:t>
                      </a:r>
                      <a:r>
                        <a:rPr lang="ru-RU" dirty="0" smtClean="0"/>
                        <a:t>Бразилия</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Бразилия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2009</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Автомобильный</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ru-RU" dirty="0" smtClean="0"/>
                        <a:t>Повторное</a:t>
                      </a:r>
                      <a:r>
                        <a:rPr lang="ru-RU" baseline="0" dirty="0" smtClean="0"/>
                        <a:t> использование</a:t>
                      </a:r>
                      <a:r>
                        <a:rPr lang="en-US" dirty="0" smtClean="0"/>
                        <a:t> </a:t>
                      </a:r>
                      <a:r>
                        <a:rPr lang="en-US" baseline="0" dirty="0" smtClean="0"/>
                        <a:t>– </a:t>
                      </a:r>
                      <a:r>
                        <a:rPr lang="ru-RU" baseline="0" dirty="0" smtClean="0"/>
                        <a:t>предочистка ОО</a:t>
                      </a:r>
                      <a:endParaRPr lang="nl-NL" dirty="0" smtClean="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27G</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6,000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sz="2200" b="1" dirty="0"/>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46"/>
          <a:stretch/>
        </p:blipFill>
        <p:spPr bwMode="auto">
          <a:xfrm>
            <a:off x="5292725" y="1333500"/>
            <a:ext cx="1371055" cy="130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Placeholder 6"/>
          <p:cNvPicPr>
            <a:picLocks noGrp="1" noChangeAspect="1"/>
          </p:cNvPicPr>
          <p:nvPr>
            <p:ph type="pic" idx="1"/>
          </p:nvPr>
        </p:nvPicPr>
        <p:blipFill>
          <a:blip r:embed="rId4" cstate="email">
            <a:extLst>
              <a:ext uri="{28A0092B-C50C-407E-A947-70E740481C1C}">
                <a14:useLocalDpi xmlns:a14="http://schemas.microsoft.com/office/drawing/2010/main"/>
              </a:ext>
            </a:extLst>
          </a:blip>
          <a:srcRect/>
          <a:stretch>
            <a:fillRect/>
          </a:stretch>
        </p:blipFill>
        <p:spPr>
          <a:xfrm>
            <a:off x="5292725" y="3192463"/>
            <a:ext cx="3600000" cy="2143612"/>
          </a:xfrm>
        </p:spPr>
      </p:pic>
    </p:spTree>
    <p:extLst>
      <p:ext uri="{BB962C8B-B14F-4D97-AF65-F5344CB8AC3E}">
        <p14:creationId xmlns:p14="http://schemas.microsoft.com/office/powerpoint/2010/main" val="51447820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44</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471113251"/>
              </p:ext>
            </p:extLst>
          </p:nvPr>
        </p:nvGraphicFramePr>
        <p:xfrm>
          <a:off x="271412" y="1329607"/>
          <a:ext cx="4733208" cy="3876040"/>
        </p:xfrm>
        <a:graphic>
          <a:graphicData uri="http://schemas.openxmlformats.org/drawingml/2006/table">
            <a:tbl>
              <a:tblPr firstRow="1" bandRow="1">
                <a:tableStyleId>{5C22544A-7EE6-4342-B048-85BDC9FD1C3A}</a:tableStyleId>
              </a:tblPr>
              <a:tblGrid>
                <a:gridCol w="1690738">
                  <a:extLst>
                    <a:ext uri="{9D8B030D-6E8A-4147-A177-3AD203B41FA5}">
                      <a16:colId xmlns:a16="http://schemas.microsoft.com/office/drawing/2014/main" val="20000"/>
                    </a:ext>
                  </a:extLst>
                </a:gridCol>
                <a:gridCol w="304247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err="1" smtClean="0"/>
                        <a:t>Westmalle</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Бельгия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2012</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Напитки</a:t>
                      </a:r>
                      <a:r>
                        <a:rPr lang="en-US" dirty="0" smtClean="0"/>
                        <a:t> – </a:t>
                      </a:r>
                      <a:r>
                        <a:rPr lang="ru-RU" dirty="0" smtClean="0"/>
                        <a:t>Пищевая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750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err="1" smtClean="0"/>
                        <a:t>Pantharein</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sz="2200" b="1" dirty="0"/>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1500"/>
          <a:stretch/>
        </p:blipFill>
        <p:spPr bwMode="auto">
          <a:xfrm>
            <a:off x="5292724" y="1333502"/>
            <a:ext cx="1800000" cy="75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92724" y="3192464"/>
            <a:ext cx="1355726" cy="2855484"/>
          </a:xfrm>
          <a:prstGeom prst="rect">
            <a:avLst/>
          </a:prstGeom>
        </p:spPr>
      </p:pic>
    </p:spTree>
    <p:extLst>
      <p:ext uri="{BB962C8B-B14F-4D97-AF65-F5344CB8AC3E}">
        <p14:creationId xmlns:p14="http://schemas.microsoft.com/office/powerpoint/2010/main" val="134048386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45</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970011430"/>
              </p:ext>
            </p:extLst>
          </p:nvPr>
        </p:nvGraphicFramePr>
        <p:xfrm>
          <a:off x="271412" y="1329607"/>
          <a:ext cx="4733208" cy="3505200"/>
        </p:xfrm>
        <a:graphic>
          <a:graphicData uri="http://schemas.openxmlformats.org/drawingml/2006/table">
            <a:tbl>
              <a:tblPr firstRow="1" bandRow="1">
                <a:tableStyleId>{5C22544A-7EE6-4342-B048-85BDC9FD1C3A}</a:tableStyleId>
              </a:tblPr>
              <a:tblGrid>
                <a:gridCol w="1700263">
                  <a:extLst>
                    <a:ext uri="{9D8B030D-6E8A-4147-A177-3AD203B41FA5}">
                      <a16:colId xmlns:a16="http://schemas.microsoft.com/office/drawing/2014/main" val="20000"/>
                    </a:ext>
                  </a:extLst>
                </a:gridCol>
                <a:gridCol w="30329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TOYO</a:t>
                      </a:r>
                      <a:r>
                        <a:rPr lang="en-US" baseline="0" dirty="0" smtClean="0"/>
                        <a:t> Engineering</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Япония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2010</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Нефтепереработка</a:t>
                      </a:r>
                      <a:r>
                        <a:rPr lang="en-US" dirty="0" smtClean="0"/>
                        <a:t> – </a:t>
                      </a:r>
                      <a:r>
                        <a:rPr lang="ru-RU" dirty="0" smtClean="0"/>
                        <a:t>Энергия</a:t>
                      </a:r>
                      <a:r>
                        <a:rPr lang="en-US" dirty="0" smtClean="0"/>
                        <a:t> </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27G</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2,500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sz="2200" b="1" dirty="0"/>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333501"/>
            <a:ext cx="1800000" cy="677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2725" y="3192463"/>
            <a:ext cx="3270250" cy="2763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821447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46</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835553624"/>
              </p:ext>
            </p:extLst>
          </p:nvPr>
        </p:nvGraphicFramePr>
        <p:xfrm>
          <a:off x="271412" y="1329607"/>
          <a:ext cx="4733208" cy="3774440"/>
        </p:xfrm>
        <a:graphic>
          <a:graphicData uri="http://schemas.openxmlformats.org/drawingml/2006/table">
            <a:tbl>
              <a:tblPr firstRow="1" bandRow="1">
                <a:tableStyleId>{5C22544A-7EE6-4342-B048-85BDC9FD1C3A}</a:tableStyleId>
              </a:tblPr>
              <a:tblGrid>
                <a:gridCol w="1738363">
                  <a:extLst>
                    <a:ext uri="{9D8B030D-6E8A-4147-A177-3AD203B41FA5}">
                      <a16:colId xmlns:a16="http://schemas.microsoft.com/office/drawing/2014/main" val="20000"/>
                    </a:ext>
                  </a:extLst>
                </a:gridCol>
                <a:gridCol w="29948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err="1" smtClean="0"/>
                        <a:t>Tatneft</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Россия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ru-RU" dirty="0" smtClean="0"/>
                        <a:t>Строится</a:t>
                      </a:r>
                      <a:r>
                        <a:rPr lang="en-US" dirty="0" smtClean="0"/>
                        <a:t>, 2015</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baseline="0" dirty="0" smtClean="0"/>
                        <a:t>Нефтепереработка</a:t>
                      </a:r>
                      <a:r>
                        <a:rPr lang="en-US" baseline="0" dirty="0" smtClean="0"/>
                        <a:t> – </a:t>
                      </a:r>
                      <a:r>
                        <a:rPr lang="ru-RU" baseline="0" dirty="0" smtClean="0"/>
                        <a:t>Энергия</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Очистка</a:t>
                      </a:r>
                      <a:r>
                        <a:rPr lang="ru-RU" baseline="0" dirty="0" smtClean="0"/>
                        <a:t> пластовых вод для повторной закачки в пласт</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a:t>
                      </a:r>
                      <a:r>
                        <a:rPr lang="en-US" baseline="0" dirty="0" smtClean="0"/>
                        <a:t> </a:t>
                      </a:r>
                      <a:r>
                        <a:rPr lang="ru-RU" baseline="0" dirty="0" smtClean="0"/>
                        <a:t>УФ</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75G</a:t>
                      </a:r>
                      <a:r>
                        <a:rPr lang="en-US" baseline="0" dirty="0" smtClean="0"/>
                        <a:t> Helix</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ru-RU" dirty="0" smtClean="0"/>
                        <a:t>Фаза</a:t>
                      </a:r>
                      <a:r>
                        <a:rPr lang="en-US" dirty="0" smtClean="0"/>
                        <a:t> 1: </a:t>
                      </a:r>
                      <a:r>
                        <a:rPr lang="en-US" sz="1800" dirty="0" smtClean="0"/>
                        <a:t>11,712</a:t>
                      </a:r>
                      <a:r>
                        <a:rPr lang="en-US" dirty="0" smtClean="0"/>
                        <a:t> </a:t>
                      </a:r>
                      <a:r>
                        <a:rPr lang="ru-RU" dirty="0" smtClean="0"/>
                        <a:t>м</a:t>
                      </a:r>
                      <a:r>
                        <a:rPr lang="en-US" baseline="30000" dirty="0" smtClean="0"/>
                        <a:t>3</a:t>
                      </a:r>
                      <a:r>
                        <a:rPr lang="en-US" dirty="0" smtClean="0"/>
                        <a:t>/</a:t>
                      </a:r>
                      <a:r>
                        <a:rPr lang="ru-RU" dirty="0" smtClean="0"/>
                        <a:t>сут</a:t>
                      </a:r>
                      <a:endParaRPr lang="en-US" dirty="0" smtClean="0"/>
                    </a:p>
                    <a:p>
                      <a:pPr rtl="0"/>
                      <a:r>
                        <a:rPr lang="ru-RU" dirty="0" smtClean="0"/>
                        <a:t>Фаза</a:t>
                      </a:r>
                      <a:r>
                        <a:rPr lang="en-US" dirty="0" smtClean="0"/>
                        <a:t> 2: </a:t>
                      </a:r>
                      <a:r>
                        <a:rPr lang="en-US" sz="1800" dirty="0" smtClean="0"/>
                        <a:t>28,680 </a:t>
                      </a:r>
                      <a:r>
                        <a:rPr lang="ru-RU" sz="1800"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b="1" dirty="0" smtClean="0"/>
              <a:t>Очистка попутных вод</a:t>
            </a:r>
            <a:endParaRPr lang="nl-NL" b="1" dirty="0"/>
          </a:p>
        </p:txBody>
      </p:sp>
      <p:pic>
        <p:nvPicPr>
          <p:cNvPr id="13" name="Picture 2" descr="http://upload.wikimedia.org/wikipedia/de/thumb/0/02/Tatneft_Logo.svg/200px-Tatneft_Logo.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333500"/>
            <a:ext cx="1800000" cy="567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e1139494\AppData\Local\Microsoft\Windows\Temporary Internet Files\Content.Outlook\HHUDUABS\Helix_Logo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175" y="3872501"/>
            <a:ext cx="536940" cy="28839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8207">
            <a:off x="7393226" y="158575"/>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l="5187" t="290" r="17294" b="654"/>
          <a:stretch/>
        </p:blipFill>
        <p:spPr>
          <a:xfrm>
            <a:off x="5284675" y="3192462"/>
            <a:ext cx="3600000" cy="2587627"/>
          </a:xfrm>
          <a:prstGeom prst="rect">
            <a:avLst/>
          </a:prstGeom>
        </p:spPr>
      </p:pic>
    </p:spTree>
    <p:extLst>
      <p:ext uri="{BB962C8B-B14F-4D97-AF65-F5344CB8AC3E}">
        <p14:creationId xmlns:p14="http://schemas.microsoft.com/office/powerpoint/2010/main" val="198861541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47</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2881810700"/>
              </p:ext>
            </p:extLst>
          </p:nvPr>
        </p:nvGraphicFramePr>
        <p:xfrm>
          <a:off x="271412" y="1329607"/>
          <a:ext cx="4733208" cy="3876040"/>
        </p:xfrm>
        <a:graphic>
          <a:graphicData uri="http://schemas.openxmlformats.org/drawingml/2006/table">
            <a:tbl>
              <a:tblPr firstRow="1" bandRow="1">
                <a:tableStyleId>{5C22544A-7EE6-4342-B048-85BDC9FD1C3A}</a:tableStyleId>
              </a:tblPr>
              <a:tblGrid>
                <a:gridCol w="1690738">
                  <a:extLst>
                    <a:ext uri="{9D8B030D-6E8A-4147-A177-3AD203B41FA5}">
                      <a16:colId xmlns:a16="http://schemas.microsoft.com/office/drawing/2014/main" val="20000"/>
                    </a:ext>
                  </a:extLst>
                </a:gridCol>
                <a:gridCol w="304247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Coca Cola</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Мексика</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2013</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Напитки</a:t>
                      </a:r>
                      <a:r>
                        <a:rPr lang="en-US" dirty="0" smtClean="0"/>
                        <a:t> – </a:t>
                      </a:r>
                      <a:r>
                        <a:rPr lang="ru-RU" dirty="0" smtClean="0"/>
                        <a:t>Пищевая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a:t>
                      </a:r>
                      <a:r>
                        <a:rPr lang="ru-RU" baseline="0" dirty="0" smtClean="0"/>
                        <a:t> 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1,500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err="1" smtClean="0"/>
                        <a:t>Femsa</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b="1" dirty="0"/>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4" y="1333501"/>
            <a:ext cx="1800000" cy="597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92724" y="3192464"/>
            <a:ext cx="2786825" cy="2894012"/>
          </a:xfrm>
          <a:prstGeom prst="rect">
            <a:avLst/>
          </a:prstGeom>
        </p:spPr>
      </p:pic>
    </p:spTree>
    <p:extLst>
      <p:ext uri="{BB962C8B-B14F-4D97-AF65-F5344CB8AC3E}">
        <p14:creationId xmlns:p14="http://schemas.microsoft.com/office/powerpoint/2010/main" val="240473860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48</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48660083"/>
              </p:ext>
            </p:extLst>
          </p:nvPr>
        </p:nvGraphicFramePr>
        <p:xfrm>
          <a:off x="271412" y="1329607"/>
          <a:ext cx="4733208" cy="3876040"/>
        </p:xfrm>
        <a:graphic>
          <a:graphicData uri="http://schemas.openxmlformats.org/drawingml/2006/table">
            <a:tbl>
              <a:tblPr firstRow="1" bandRow="1">
                <a:tableStyleId>{5C22544A-7EE6-4342-B048-85BDC9FD1C3A}</a:tableStyleId>
              </a:tblPr>
              <a:tblGrid>
                <a:gridCol w="1690738">
                  <a:extLst>
                    <a:ext uri="{9D8B030D-6E8A-4147-A177-3AD203B41FA5}">
                      <a16:colId xmlns:a16="http://schemas.microsoft.com/office/drawing/2014/main" val="20000"/>
                    </a:ext>
                  </a:extLst>
                </a:gridCol>
                <a:gridCol w="304247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err="1" smtClean="0"/>
                        <a:t>Italiana</a:t>
                      </a:r>
                      <a:r>
                        <a:rPr lang="en-US" baseline="0" dirty="0" smtClean="0"/>
                        <a:t> Coke</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Италия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2012</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Напитки</a:t>
                      </a:r>
                      <a:r>
                        <a:rPr lang="en-US" dirty="0" smtClean="0"/>
                        <a:t> – </a:t>
                      </a:r>
                      <a:r>
                        <a:rPr lang="ru-RU" dirty="0" smtClean="0"/>
                        <a:t>Пищевая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MBR</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1,200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err="1" smtClean="0"/>
                        <a:t>Velo</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b="1" dirty="0"/>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74" t="22242" r="6370"/>
          <a:stretch/>
        </p:blipFill>
        <p:spPr bwMode="auto">
          <a:xfrm>
            <a:off x="5292724" y="1328851"/>
            <a:ext cx="1800000" cy="296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2724" y="3192463"/>
            <a:ext cx="3600000" cy="27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73947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48207">
            <a:off x="7393226" y="349075"/>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49</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580005635"/>
              </p:ext>
            </p:extLst>
          </p:nvPr>
        </p:nvGraphicFramePr>
        <p:xfrm>
          <a:off x="271412" y="1329607"/>
          <a:ext cx="4733208" cy="3774440"/>
        </p:xfrm>
        <a:graphic>
          <a:graphicData uri="http://schemas.openxmlformats.org/drawingml/2006/table">
            <a:tbl>
              <a:tblPr firstRow="1" bandRow="1">
                <a:tableStyleId>{5C22544A-7EE6-4342-B048-85BDC9FD1C3A}</a:tableStyleId>
              </a:tblPr>
              <a:tblGrid>
                <a:gridCol w="1690738">
                  <a:extLst>
                    <a:ext uri="{9D8B030D-6E8A-4147-A177-3AD203B41FA5}">
                      <a16:colId xmlns:a16="http://schemas.microsoft.com/office/drawing/2014/main" val="20000"/>
                    </a:ext>
                  </a:extLst>
                </a:gridCol>
                <a:gridCol w="304247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Bavaria</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Нидерланды</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2004</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Пивоварня</a:t>
                      </a:r>
                      <a:r>
                        <a:rPr lang="en-US" dirty="0" smtClean="0"/>
                        <a:t> </a:t>
                      </a:r>
                      <a:r>
                        <a:rPr lang="en-US" baseline="0" dirty="0" smtClean="0"/>
                        <a:t>– </a:t>
                      </a:r>
                      <a:r>
                        <a:rPr lang="ru-RU" baseline="0" dirty="0" smtClean="0"/>
                        <a:t>Пищевая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Повторное использование стоков для вымачивания</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27G</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1,500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b="1" dirty="0"/>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4" y="1326669"/>
            <a:ext cx="1800000" cy="508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descr="108_082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292725" y="3189261"/>
            <a:ext cx="3600000" cy="272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94040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50</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2076807319"/>
              </p:ext>
            </p:extLst>
          </p:nvPr>
        </p:nvGraphicFramePr>
        <p:xfrm>
          <a:off x="271412" y="1329607"/>
          <a:ext cx="4733208" cy="3606800"/>
        </p:xfrm>
        <a:graphic>
          <a:graphicData uri="http://schemas.openxmlformats.org/drawingml/2006/table">
            <a:tbl>
              <a:tblPr firstRow="1" bandRow="1">
                <a:tableStyleId>{5C22544A-7EE6-4342-B048-85BDC9FD1C3A}</a:tableStyleId>
              </a:tblPr>
              <a:tblGrid>
                <a:gridCol w="1728838">
                  <a:extLst>
                    <a:ext uri="{9D8B030D-6E8A-4147-A177-3AD203B41FA5}">
                      <a16:colId xmlns:a16="http://schemas.microsoft.com/office/drawing/2014/main" val="20000"/>
                    </a:ext>
                  </a:extLst>
                </a:gridCol>
                <a:gridCol w="3004370">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King Faisal Hospital</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Саудовская Аравия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2015</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Больница</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r>
                        <a:rPr lang="ru-RU" baseline="0" dirty="0" smtClean="0"/>
                        <a:t> МЕГАБЛОК</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32V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8,000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err="1" smtClean="0"/>
                        <a:t>Suido</a:t>
                      </a:r>
                      <a:r>
                        <a:rPr lang="en-US" baseline="0" dirty="0" smtClean="0"/>
                        <a:t> </a:t>
                      </a:r>
                      <a:r>
                        <a:rPr lang="en-US" baseline="0" dirty="0" err="1" smtClean="0"/>
                        <a:t>Kiko</a:t>
                      </a:r>
                      <a:r>
                        <a:rPr lang="en-US" baseline="0" dirty="0" smtClean="0"/>
                        <a:t> (JP)</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b="1" dirty="0" smtClean="0"/>
              <a:t>Очистка сточных вод больницы</a:t>
            </a:r>
            <a:endParaRPr lang="nl-NL" b="1" dirty="0"/>
          </a:p>
        </p:txBody>
      </p:sp>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292725" y="1333500"/>
            <a:ext cx="1800000" cy="1614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92725" y="3192463"/>
            <a:ext cx="3600000" cy="2572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381259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51</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3873912924"/>
              </p:ext>
            </p:extLst>
          </p:nvPr>
        </p:nvGraphicFramePr>
        <p:xfrm>
          <a:off x="271412" y="1329607"/>
          <a:ext cx="4733208" cy="3235960"/>
        </p:xfrm>
        <a:graphic>
          <a:graphicData uri="http://schemas.openxmlformats.org/drawingml/2006/table">
            <a:tbl>
              <a:tblPr firstRow="1" bandRow="1">
                <a:tableStyleId>{5C22544A-7EE6-4342-B048-85BDC9FD1C3A}</a:tableStyleId>
              </a:tblPr>
              <a:tblGrid>
                <a:gridCol w="1700263">
                  <a:extLst>
                    <a:ext uri="{9D8B030D-6E8A-4147-A177-3AD203B41FA5}">
                      <a16:colId xmlns:a16="http://schemas.microsoft.com/office/drawing/2014/main" val="20000"/>
                    </a:ext>
                  </a:extLst>
                </a:gridCol>
                <a:gridCol w="30329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err="1" smtClean="0"/>
                        <a:t>Waterschap</a:t>
                      </a:r>
                      <a:r>
                        <a:rPr lang="en-US" dirty="0" smtClean="0"/>
                        <a:t> </a:t>
                      </a:r>
                      <a:r>
                        <a:rPr lang="en-US" dirty="0" err="1" smtClean="0"/>
                        <a:t>Vechtstromen</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Нидерланды</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2007</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Муниципальная</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3,600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b="1" dirty="0" smtClean="0"/>
              <a:t>Очистка муниципальных сточных вод</a:t>
            </a:r>
            <a:endParaRPr lang="nl-NL" b="1" dirty="0"/>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16"/>
          <a:stretch/>
        </p:blipFill>
        <p:spPr bwMode="auto">
          <a:xfrm>
            <a:off x="5292725" y="1333496"/>
            <a:ext cx="2160000" cy="1034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8" descr="Ootmarsum_Airlift MBR_DSC_005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92725" y="3192463"/>
            <a:ext cx="3600000" cy="241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12258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48207">
            <a:off x="7393228" y="358598"/>
            <a:ext cx="1438275" cy="115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52</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202116500"/>
              </p:ext>
            </p:extLst>
          </p:nvPr>
        </p:nvGraphicFramePr>
        <p:xfrm>
          <a:off x="271412" y="1329607"/>
          <a:ext cx="4733208" cy="3606800"/>
        </p:xfrm>
        <a:graphic>
          <a:graphicData uri="http://schemas.openxmlformats.org/drawingml/2006/table">
            <a:tbl>
              <a:tblPr firstRow="1" bandRow="1">
                <a:tableStyleId>{5C22544A-7EE6-4342-B048-85BDC9FD1C3A}</a:tableStyleId>
              </a:tblPr>
              <a:tblGrid>
                <a:gridCol w="1700263">
                  <a:extLst>
                    <a:ext uri="{9D8B030D-6E8A-4147-A177-3AD203B41FA5}">
                      <a16:colId xmlns:a16="http://schemas.microsoft.com/office/drawing/2014/main" val="20000"/>
                    </a:ext>
                  </a:extLst>
                </a:gridCol>
                <a:gridCol w="30329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Nestlé</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Филиппины</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2010</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Молочна</a:t>
                      </a:r>
                      <a:r>
                        <a:rPr lang="ru-RU" baseline="0" dirty="0" smtClean="0"/>
                        <a:t> промышленность</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сточных вод</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Airlift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33V</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800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r h="370840">
                <a:tc>
                  <a:txBody>
                    <a:bodyPr/>
                    <a:lstStyle/>
                    <a:p>
                      <a:r>
                        <a:rPr lang="en-US" dirty="0" smtClean="0"/>
                        <a:t>OEM</a:t>
                      </a:r>
                      <a:endParaRPr lang="nl-NL" dirty="0"/>
                    </a:p>
                  </a:txBody>
                  <a:tcPr/>
                </a:tc>
                <a:tc>
                  <a:txBody>
                    <a:bodyPr/>
                    <a:lstStyle/>
                    <a:p>
                      <a:pPr rtl="0"/>
                      <a:r>
                        <a:rPr lang="en-US" dirty="0" smtClean="0"/>
                        <a:t>Veolia</a:t>
                      </a:r>
                      <a:endParaRPr lang="nl-NL" dirty="0"/>
                    </a:p>
                  </a:txBody>
                  <a:tcPr/>
                </a:tc>
                <a:extLst>
                  <a:ext uri="{0D108BD9-81ED-4DB2-BD59-A6C34878D82A}">
                    <a16:rowId xmlns:a16="http://schemas.microsoft.com/office/drawing/2014/main" val="10008"/>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ru-RU" sz="2200" b="1" dirty="0"/>
              <a:t>Повторное использование промышленных сточных вод</a:t>
            </a:r>
            <a:endParaRPr lang="nl-NL" b="1"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0526" y="1333498"/>
            <a:ext cx="1800000" cy="517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descr="IMAG0237.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92725" y="3200614"/>
            <a:ext cx="3600000" cy="2155757"/>
          </a:xfrm>
          <a:prstGeom prst="rect">
            <a:avLst/>
          </a:prstGeom>
          <a:noFill/>
          <a:ln w="9525">
            <a:noFill/>
            <a:miter lim="800000"/>
            <a:headEnd/>
            <a:tailEnd/>
          </a:ln>
        </p:spPr>
      </p:pic>
    </p:spTree>
    <p:extLst>
      <p:ext uri="{BB962C8B-B14F-4D97-AF65-F5344CB8AC3E}">
        <p14:creationId xmlns:p14="http://schemas.microsoft.com/office/powerpoint/2010/main" val="129128209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FBC2468-54EE-4D8E-AAFD-389E7270F043}" type="slidenum">
              <a:rPr lang="en-US" smtClean="0">
                <a:solidFill>
                  <a:srgbClr val="0C3471"/>
                </a:solidFill>
              </a:rPr>
              <a:pPr>
                <a:defRPr/>
              </a:pPr>
              <a:t>53</a:t>
            </a:fld>
            <a:endParaRPr lang="en-US" dirty="0">
              <a:solidFill>
                <a:srgbClr val="0C3471"/>
              </a:solidFill>
            </a:endParaRPr>
          </a:p>
        </p:txBody>
      </p:sp>
      <p:graphicFrame>
        <p:nvGraphicFramePr>
          <p:cNvPr id="7" name="Content Placeholder 6"/>
          <p:cNvGraphicFramePr>
            <a:graphicFrameLocks noGrp="1"/>
          </p:cNvGraphicFramePr>
          <p:nvPr>
            <p:ph idx="12"/>
            <p:extLst>
              <p:ext uri="{D42A27DB-BD31-4B8C-83A1-F6EECF244321}">
                <p14:modId xmlns:p14="http://schemas.microsoft.com/office/powerpoint/2010/main" val="1133803939"/>
              </p:ext>
            </p:extLst>
          </p:nvPr>
        </p:nvGraphicFramePr>
        <p:xfrm>
          <a:off x="271412" y="1329607"/>
          <a:ext cx="4733208" cy="3235960"/>
        </p:xfrm>
        <a:graphic>
          <a:graphicData uri="http://schemas.openxmlformats.org/drawingml/2006/table">
            <a:tbl>
              <a:tblPr firstRow="1" bandRow="1">
                <a:tableStyleId>{5C22544A-7EE6-4342-B048-85BDC9FD1C3A}</a:tableStyleId>
              </a:tblPr>
              <a:tblGrid>
                <a:gridCol w="1738363">
                  <a:extLst>
                    <a:ext uri="{9D8B030D-6E8A-4147-A177-3AD203B41FA5}">
                      <a16:colId xmlns:a16="http://schemas.microsoft.com/office/drawing/2014/main" val="20000"/>
                    </a:ext>
                  </a:extLst>
                </a:gridCol>
                <a:gridCol w="2994845">
                  <a:extLst>
                    <a:ext uri="{9D8B030D-6E8A-4147-A177-3AD203B41FA5}">
                      <a16:colId xmlns:a16="http://schemas.microsoft.com/office/drawing/2014/main" val="20001"/>
                    </a:ext>
                  </a:extLst>
                </a:gridCol>
              </a:tblGrid>
              <a:tr h="370840">
                <a:tc>
                  <a:txBody>
                    <a:bodyPr/>
                    <a:lstStyle/>
                    <a:p>
                      <a:r>
                        <a:rPr lang="ru-RU" dirty="0" smtClean="0"/>
                        <a:t>КЛИЕНТ</a:t>
                      </a:r>
                      <a:endParaRPr lang="nl-NL" dirty="0"/>
                    </a:p>
                  </a:txBody>
                  <a:tcPr/>
                </a:tc>
                <a:tc>
                  <a:txBody>
                    <a:bodyPr/>
                    <a:lstStyle/>
                    <a:p>
                      <a:r>
                        <a:rPr lang="en-US" dirty="0" smtClean="0"/>
                        <a:t>ISTAÇ</a:t>
                      </a:r>
                      <a:endParaRPr lang="nl-NL" dirty="0"/>
                    </a:p>
                  </a:txBody>
                  <a:tcPr/>
                </a:tc>
                <a:extLst>
                  <a:ext uri="{0D108BD9-81ED-4DB2-BD59-A6C34878D82A}">
                    <a16:rowId xmlns:a16="http://schemas.microsoft.com/office/drawing/2014/main" val="10000"/>
                  </a:ext>
                </a:extLst>
              </a:tr>
              <a:tr h="370840">
                <a:tc>
                  <a:txBody>
                    <a:bodyPr/>
                    <a:lstStyle/>
                    <a:p>
                      <a:r>
                        <a:rPr lang="ru-RU" dirty="0" smtClean="0"/>
                        <a:t>Страна</a:t>
                      </a:r>
                      <a:endParaRPr lang="nl-NL" dirty="0"/>
                    </a:p>
                  </a:txBody>
                  <a:tcPr/>
                </a:tc>
                <a:tc>
                  <a:txBody>
                    <a:bodyPr/>
                    <a:lstStyle/>
                    <a:p>
                      <a:r>
                        <a:rPr lang="ru-RU" dirty="0" smtClean="0"/>
                        <a:t>Турция</a:t>
                      </a:r>
                      <a:endParaRPr lang="nl-NL" dirty="0"/>
                    </a:p>
                  </a:txBody>
                  <a:tcPr/>
                </a:tc>
                <a:extLst>
                  <a:ext uri="{0D108BD9-81ED-4DB2-BD59-A6C34878D82A}">
                    <a16:rowId xmlns:a16="http://schemas.microsoft.com/office/drawing/2014/main" val="10001"/>
                  </a:ext>
                </a:extLst>
              </a:tr>
              <a:tr h="370840">
                <a:tc>
                  <a:txBody>
                    <a:bodyPr/>
                    <a:lstStyle/>
                    <a:p>
                      <a:r>
                        <a:rPr lang="ru-RU" dirty="0" smtClean="0"/>
                        <a:t>Запуск</a:t>
                      </a:r>
                      <a:endParaRPr lang="nl-NL" dirty="0"/>
                    </a:p>
                  </a:txBody>
                  <a:tcPr/>
                </a:tc>
                <a:tc>
                  <a:txBody>
                    <a:bodyPr/>
                    <a:lstStyle/>
                    <a:p>
                      <a:r>
                        <a:rPr lang="en-US" dirty="0" smtClean="0"/>
                        <a:t>2010</a:t>
                      </a:r>
                      <a:endParaRPr lang="nl-NL" dirty="0"/>
                    </a:p>
                  </a:txBody>
                  <a:tcPr/>
                </a:tc>
                <a:extLst>
                  <a:ext uri="{0D108BD9-81ED-4DB2-BD59-A6C34878D82A}">
                    <a16:rowId xmlns:a16="http://schemas.microsoft.com/office/drawing/2014/main" val="10002"/>
                  </a:ext>
                </a:extLst>
              </a:tr>
              <a:tr h="370840">
                <a:tc>
                  <a:txBody>
                    <a:bodyPr/>
                    <a:lstStyle/>
                    <a:p>
                      <a:r>
                        <a:rPr lang="ru-RU" dirty="0" smtClean="0"/>
                        <a:t>Рынок</a:t>
                      </a:r>
                      <a:endParaRPr lang="nl-NL" dirty="0"/>
                    </a:p>
                  </a:txBody>
                  <a:tcPr/>
                </a:tc>
                <a:tc>
                  <a:txBody>
                    <a:bodyPr/>
                    <a:lstStyle/>
                    <a:p>
                      <a:r>
                        <a:rPr lang="ru-RU" dirty="0" smtClean="0"/>
                        <a:t>Переработка</a:t>
                      </a:r>
                      <a:r>
                        <a:rPr lang="ru-RU" baseline="0" dirty="0" smtClean="0"/>
                        <a:t> отходов</a:t>
                      </a:r>
                      <a:endParaRPr lang="nl-NL" dirty="0"/>
                    </a:p>
                  </a:txBody>
                  <a:tcPr/>
                </a:tc>
                <a:extLst>
                  <a:ext uri="{0D108BD9-81ED-4DB2-BD59-A6C34878D82A}">
                    <a16:rowId xmlns:a16="http://schemas.microsoft.com/office/drawing/2014/main" val="10003"/>
                  </a:ext>
                </a:extLst>
              </a:tr>
              <a:tr h="370840">
                <a:tc>
                  <a:txBody>
                    <a:bodyPr/>
                    <a:lstStyle/>
                    <a:p>
                      <a:r>
                        <a:rPr lang="ru-RU" dirty="0" smtClean="0"/>
                        <a:t>Применение</a:t>
                      </a:r>
                      <a:endParaRPr lang="nl-NL" dirty="0"/>
                    </a:p>
                  </a:txBody>
                  <a:tcPr/>
                </a:tc>
                <a:tc>
                  <a:txBody>
                    <a:bodyPr/>
                    <a:lstStyle/>
                    <a:p>
                      <a:r>
                        <a:rPr lang="ru-RU" dirty="0" smtClean="0"/>
                        <a:t>Сброс</a:t>
                      </a:r>
                      <a:r>
                        <a:rPr lang="ru-RU" baseline="0" dirty="0" smtClean="0"/>
                        <a:t> вод на ландшафт</a:t>
                      </a:r>
                      <a:endParaRPr lang="nl-NL" dirty="0"/>
                    </a:p>
                  </a:txBody>
                  <a:tcPr/>
                </a:tc>
                <a:extLst>
                  <a:ext uri="{0D108BD9-81ED-4DB2-BD59-A6C34878D82A}">
                    <a16:rowId xmlns:a16="http://schemas.microsoft.com/office/drawing/2014/main" val="10004"/>
                  </a:ext>
                </a:extLst>
              </a:tr>
              <a:tr h="370840">
                <a:tc>
                  <a:txBody>
                    <a:bodyPr/>
                    <a:lstStyle/>
                    <a:p>
                      <a:r>
                        <a:rPr lang="ru-RU" dirty="0" smtClean="0"/>
                        <a:t>Конфигурация</a:t>
                      </a:r>
                      <a:endParaRPr lang="nl-NL" dirty="0"/>
                    </a:p>
                  </a:txBody>
                  <a:tcPr/>
                </a:tc>
                <a:tc>
                  <a:txBody>
                    <a:bodyPr/>
                    <a:lstStyle/>
                    <a:p>
                      <a:r>
                        <a:rPr lang="en-US" dirty="0" smtClean="0"/>
                        <a:t>Crossflow </a:t>
                      </a:r>
                      <a:r>
                        <a:rPr lang="ru-RU" dirty="0" smtClean="0"/>
                        <a:t>МБР</a:t>
                      </a:r>
                      <a:endParaRPr lang="nl-NL" dirty="0"/>
                    </a:p>
                  </a:txBody>
                  <a:tcPr/>
                </a:tc>
                <a:extLst>
                  <a:ext uri="{0D108BD9-81ED-4DB2-BD59-A6C34878D82A}">
                    <a16:rowId xmlns:a16="http://schemas.microsoft.com/office/drawing/2014/main" val="10005"/>
                  </a:ext>
                </a:extLst>
              </a:tr>
              <a:tr h="370840">
                <a:tc>
                  <a:txBody>
                    <a:bodyPr/>
                    <a:lstStyle/>
                    <a:p>
                      <a:r>
                        <a:rPr lang="ru-RU" dirty="0" smtClean="0"/>
                        <a:t>Модуль</a:t>
                      </a:r>
                      <a:endParaRPr lang="nl-NL" dirty="0"/>
                    </a:p>
                  </a:txBody>
                  <a:tcPr/>
                </a:tc>
                <a:tc>
                  <a:txBody>
                    <a:bodyPr/>
                    <a:lstStyle/>
                    <a:p>
                      <a:r>
                        <a:rPr lang="en-US" dirty="0" smtClean="0"/>
                        <a:t>Compact 27G</a:t>
                      </a:r>
                      <a:endParaRPr lang="nl-NL" dirty="0"/>
                    </a:p>
                  </a:txBody>
                  <a:tcPr/>
                </a:tc>
                <a:extLst>
                  <a:ext uri="{0D108BD9-81ED-4DB2-BD59-A6C34878D82A}">
                    <a16:rowId xmlns:a16="http://schemas.microsoft.com/office/drawing/2014/main" val="10006"/>
                  </a:ext>
                </a:extLst>
              </a:tr>
              <a:tr h="370840">
                <a:tc>
                  <a:txBody>
                    <a:bodyPr/>
                    <a:lstStyle/>
                    <a:p>
                      <a:r>
                        <a:rPr lang="ru-RU" dirty="0" smtClean="0"/>
                        <a:t>Производительность</a:t>
                      </a:r>
                      <a:endParaRPr lang="nl-NL" dirty="0"/>
                    </a:p>
                  </a:txBody>
                  <a:tcPr/>
                </a:tc>
                <a:tc>
                  <a:txBody>
                    <a:bodyPr/>
                    <a:lstStyle/>
                    <a:p>
                      <a:pPr rtl="0"/>
                      <a:r>
                        <a:rPr lang="en-US" dirty="0" smtClean="0"/>
                        <a:t>3,000</a:t>
                      </a:r>
                      <a:r>
                        <a:rPr lang="en-US" baseline="0" dirty="0" smtClean="0"/>
                        <a:t> &amp; </a:t>
                      </a:r>
                      <a:r>
                        <a:rPr lang="en-US" dirty="0" smtClean="0"/>
                        <a:t>2,000 </a:t>
                      </a:r>
                      <a:r>
                        <a:rPr lang="ru-RU" dirty="0" smtClean="0"/>
                        <a:t>м</a:t>
                      </a:r>
                      <a:r>
                        <a:rPr lang="en-US" baseline="30000" dirty="0" smtClean="0"/>
                        <a:t>3</a:t>
                      </a:r>
                      <a:r>
                        <a:rPr lang="en-US" dirty="0" smtClean="0"/>
                        <a:t>/</a:t>
                      </a:r>
                      <a:r>
                        <a:rPr lang="ru-RU" dirty="0" smtClean="0"/>
                        <a:t>сут</a:t>
                      </a:r>
                      <a:endParaRPr lang="nl-NL" dirty="0"/>
                    </a:p>
                  </a:txBody>
                  <a:tcPr/>
                </a:tc>
                <a:extLst>
                  <a:ext uri="{0D108BD9-81ED-4DB2-BD59-A6C34878D82A}">
                    <a16:rowId xmlns:a16="http://schemas.microsoft.com/office/drawing/2014/main" val="10007"/>
                  </a:ext>
                </a:extLst>
              </a:tr>
            </a:tbl>
          </a:graphicData>
        </a:graphic>
      </p:graphicFrame>
      <p:sp>
        <p:nvSpPr>
          <p:cNvPr id="6" name="Text Placeholder 5"/>
          <p:cNvSpPr>
            <a:spLocks noGrp="1"/>
          </p:cNvSpPr>
          <p:nvPr>
            <p:ph type="body" sz="quarter" idx="11"/>
          </p:nvPr>
        </p:nvSpPr>
        <p:spPr/>
        <p:txBody>
          <a:bodyPr/>
          <a:lstStyle/>
          <a:p>
            <a:endParaRPr lang="nl-NL"/>
          </a:p>
        </p:txBody>
      </p:sp>
      <p:sp>
        <p:nvSpPr>
          <p:cNvPr id="10" name="Title 1"/>
          <p:cNvSpPr>
            <a:spLocks noGrp="1"/>
          </p:cNvSpPr>
          <p:nvPr>
            <p:ph type="title"/>
          </p:nvPr>
        </p:nvSpPr>
        <p:spPr>
          <a:xfrm>
            <a:off x="81635" y="107112"/>
            <a:ext cx="8761613" cy="609600"/>
          </a:xfrm>
        </p:spPr>
        <p:txBody>
          <a:bodyPr/>
          <a:lstStyle/>
          <a:p>
            <a:r>
              <a:rPr lang="en-US" b="1" dirty="0" smtClean="0"/>
              <a:t>Industrial wastewater treatment</a:t>
            </a:r>
            <a:endParaRPr lang="nl-NL" b="1" dirty="0"/>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031" t="16092" r="9505" b="20331"/>
          <a:stretch/>
        </p:blipFill>
        <p:spPr bwMode="auto">
          <a:xfrm>
            <a:off x="5292725" y="1333500"/>
            <a:ext cx="1462484"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C:\Ronald\Presentaties\2015\Presentaties Henk\Presentaties\Algemeen Engels\fotos\Istac\fft16_mf20375.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52255" y="2643008"/>
            <a:ext cx="4391745" cy="331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24259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i7RoMa7v90WhGp2seiDow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AzsecCPHS0qwbJkWNPgXu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PHh9Y47kkaClzinLj.cB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87HTrrTZ4EaqOwFxn3BhB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UrprHrLfEWH8F.qtS9rMA"/>
</p:tagLst>
</file>

<file path=ppt/theme/theme1.xml><?xml version="1.0" encoding="utf-8"?>
<a:theme xmlns:a="http://schemas.openxmlformats.org/drawingml/2006/main" name="Office Theme">
  <a:themeElements>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OWERPOINT PENTAIR X-FLOW">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9_Office Theme">
  <a:themeElements>
    <a:clrScheme name="Office Theme 4">
      <a:dk1>
        <a:srgbClr val="4C4C4C"/>
      </a:dk1>
      <a:lt1>
        <a:srgbClr val="FFFFFF"/>
      </a:lt1>
      <a:dk2>
        <a:srgbClr val="0C3471"/>
      </a:dk2>
      <a:lt2>
        <a:srgbClr val="2D3D48"/>
      </a:lt2>
      <a:accent1>
        <a:srgbClr val="64A70B"/>
      </a:accent1>
      <a:accent2>
        <a:srgbClr val="008ABC"/>
      </a:accent2>
      <a:accent3>
        <a:srgbClr val="FFFFFF"/>
      </a:accent3>
      <a:accent4>
        <a:srgbClr val="404040"/>
      </a:accent4>
      <a:accent5>
        <a:srgbClr val="B8D0AA"/>
      </a:accent5>
      <a:accent6>
        <a:srgbClr val="007DAA"/>
      </a:accent6>
      <a:hlink>
        <a:srgbClr val="50493D"/>
      </a:hlink>
      <a:folHlink>
        <a:srgbClr val="8BD3E6"/>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rgbClr val="4C4C4C"/>
            </a:solidFill>
            <a:effectLst/>
            <a:latin typeface="Calibri" pitchFamily="34" charset="0"/>
            <a:ea typeface="ＭＳ Ｐゴシック" pitchFamily="34" charset="-128"/>
          </a:defRPr>
        </a:defPPr>
      </a:lstStyle>
    </a:spDef>
    <a:lnDef>
      <a:spPr bwMode="auto">
        <a:xfrm>
          <a:off x="0" y="0"/>
          <a:ext cx="1" cy="1"/>
        </a:xfrm>
        <a:custGeom>
          <a:avLst/>
          <a:gdLst/>
          <a:ahLst/>
          <a:cxnLst/>
          <a:rect l="0" t="0" r="0" b="0"/>
          <a:pathLst/>
        </a:custGeom>
        <a:solidFill>
          <a:schemeClr val="tx2"/>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rgbClr val="4C4C4C"/>
            </a:solidFill>
            <a:effectLst/>
            <a:latin typeface="Calibri" pitchFamily="34" charset="0"/>
            <a:ea typeface="ＭＳ Ｐゴシック" pitchFamily="34" charset="-128"/>
          </a:defRPr>
        </a:defPPr>
      </a:lstStyle>
    </a:lnDef>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
      <a:clrScheme name="Office Theme 2">
        <a:dk1>
          <a:srgbClr val="4E5658"/>
        </a:dk1>
        <a:lt1>
          <a:srgbClr val="FFFFFF"/>
        </a:lt1>
        <a:dk2>
          <a:srgbClr val="0C3471"/>
        </a:dk2>
        <a:lt2>
          <a:srgbClr val="B6ADA5"/>
        </a:lt2>
        <a:accent1>
          <a:srgbClr val="64A70B"/>
        </a:accent1>
        <a:accent2>
          <a:srgbClr val="008ABC"/>
        </a:accent2>
        <a:accent3>
          <a:srgbClr val="FFFFFF"/>
        </a:accent3>
        <a:accent4>
          <a:srgbClr val="41484A"/>
        </a:accent4>
        <a:accent5>
          <a:srgbClr val="B8D0AA"/>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
      <a:clrScheme name="Office Theme 3">
        <a:dk1>
          <a:srgbClr val="4C4C4C"/>
        </a:dk1>
        <a:lt1>
          <a:srgbClr val="FFFFFF"/>
        </a:lt1>
        <a:dk2>
          <a:srgbClr val="0C3471"/>
        </a:dk2>
        <a:lt2>
          <a:srgbClr val="B6ADA5"/>
        </a:lt2>
        <a:accent1>
          <a:srgbClr val="64A70B"/>
        </a:accent1>
        <a:accent2>
          <a:srgbClr val="008ABC"/>
        </a:accent2>
        <a:accent3>
          <a:srgbClr val="FFFFFF"/>
        </a:accent3>
        <a:accent4>
          <a:srgbClr val="404040"/>
        </a:accent4>
        <a:accent5>
          <a:srgbClr val="B8D0AA"/>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
      <a:clrScheme name="Office Theme 4">
        <a:dk1>
          <a:srgbClr val="4C4C4C"/>
        </a:dk1>
        <a:lt1>
          <a:srgbClr val="FFFFFF"/>
        </a:lt1>
        <a:dk2>
          <a:srgbClr val="0C3471"/>
        </a:dk2>
        <a:lt2>
          <a:srgbClr val="2D3D48"/>
        </a:lt2>
        <a:accent1>
          <a:srgbClr val="64A70B"/>
        </a:accent1>
        <a:accent2>
          <a:srgbClr val="008ABC"/>
        </a:accent2>
        <a:accent3>
          <a:srgbClr val="FFFFFF"/>
        </a:accent3>
        <a:accent4>
          <a:srgbClr val="404040"/>
        </a:accent4>
        <a:accent5>
          <a:srgbClr val="B8D0AA"/>
        </a:accent5>
        <a:accent6>
          <a:srgbClr val="007DAA"/>
        </a:accent6>
        <a:hlink>
          <a:srgbClr val="50493D"/>
        </a:hlink>
        <a:folHlink>
          <a:srgbClr val="8BD3E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OWERPOINT PENTAIR X-FLOW">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lank">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POWERPOINT PENTAIR X-FLOW">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Office Theme">
  <a:themeElements>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Blank">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Blank">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_POWERPOINT PENTAIR X-FLOW">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Office Theme">
  <a:themeElements>
    <a:clrScheme name="4_Office Theme 7">
      <a:dk1>
        <a:srgbClr val="4E5658"/>
      </a:dk1>
      <a:lt1>
        <a:srgbClr val="FFFFFF"/>
      </a:lt1>
      <a:dk2>
        <a:srgbClr val="0C3471"/>
      </a:dk2>
      <a:lt2>
        <a:srgbClr val="50493D"/>
      </a:lt2>
      <a:accent1>
        <a:srgbClr val="6D90A5"/>
      </a:accent1>
      <a:accent2>
        <a:srgbClr val="008ABC"/>
      </a:accent2>
      <a:accent3>
        <a:srgbClr val="FFFFFF"/>
      </a:accent3>
      <a:accent4>
        <a:srgbClr val="41484A"/>
      </a:accent4>
      <a:accent5>
        <a:srgbClr val="BAC6CF"/>
      </a:accent5>
      <a:accent6>
        <a:srgbClr val="007DAA"/>
      </a:accent6>
      <a:hlink>
        <a:srgbClr val="295489"/>
      </a:hlink>
      <a:folHlink>
        <a:srgbClr val="2D3D48"/>
      </a:folHlink>
    </a:clrScheme>
    <a:fontScheme name="4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Tx/>
          <a:buSzTx/>
          <a:buFontTx/>
          <a:buNone/>
          <a:tabLst/>
          <a:defRPr kumimoji="0" lang="en-US" sz="1000" b="1" i="1" u="none" strike="noStrike" cap="none" normalizeH="0" baseline="0" smtClean="0">
            <a:ln>
              <a:noFill/>
            </a:ln>
            <a:solidFill>
              <a:srgbClr val="000000"/>
            </a:solidFill>
            <a:effectLst/>
            <a:latin typeface="Arial" pitchFamily="34" charset="0"/>
            <a:ea typeface="ヒラギノ角ゴ Pro W3"/>
            <a:cs typeface="ヒラギノ角ゴ Pro W3"/>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Tx/>
          <a:buSzTx/>
          <a:buFontTx/>
          <a:buNone/>
          <a:tabLst/>
          <a:defRPr kumimoji="0" lang="en-US" sz="1000" b="1" i="1" u="none" strike="noStrike" cap="none" normalizeH="0" baseline="0" smtClean="0">
            <a:ln>
              <a:noFill/>
            </a:ln>
            <a:solidFill>
              <a:srgbClr val="000000"/>
            </a:solidFill>
            <a:effectLst/>
            <a:latin typeface="Arial" pitchFamily="34" charset="0"/>
            <a:ea typeface="ヒラギノ角ゴ Pro W3"/>
            <a:cs typeface="ヒラギノ角ゴ Pro W3"/>
          </a:defRPr>
        </a:defPPr>
      </a:lstStyle>
    </a:lnDef>
  </a:objectDefaults>
  <a:extraClrSchemeLst>
    <a:extraClrScheme>
      <a:clrScheme name="4_Office Theme 1">
        <a:dk1>
          <a:srgbClr val="4E5658"/>
        </a:dk1>
        <a:lt1>
          <a:srgbClr val="FFFFFF"/>
        </a:lt1>
        <a:dk2>
          <a:srgbClr val="0C3471"/>
        </a:dk2>
        <a:lt2>
          <a:srgbClr val="EEECE1"/>
        </a:lt2>
        <a:accent1>
          <a:srgbClr val="309635"/>
        </a:accent1>
        <a:accent2>
          <a:srgbClr val="008ABC"/>
        </a:accent2>
        <a:accent3>
          <a:srgbClr val="FFFFFF"/>
        </a:accent3>
        <a:accent4>
          <a:srgbClr val="41484A"/>
        </a:accent4>
        <a:accent5>
          <a:srgbClr val="ADC9AE"/>
        </a:accent5>
        <a:accent6>
          <a:srgbClr val="007DAA"/>
        </a:accent6>
        <a:hlink>
          <a:srgbClr val="958F87"/>
        </a:hlink>
        <a:folHlink>
          <a:srgbClr val="FFAA19"/>
        </a:folHlink>
      </a:clrScheme>
      <a:clrMap bg1="lt1" tx1="dk1" bg2="lt2" tx2="dk2" accent1="accent1" accent2="accent2" accent3="accent3" accent4="accent4" accent5="accent5" accent6="accent6" hlink="hlink" folHlink="folHlink"/>
    </a:extraClrScheme>
    <a:extraClrScheme>
      <a:clrScheme name="4_Office Theme 2">
        <a:dk1>
          <a:srgbClr val="4E5658"/>
        </a:dk1>
        <a:lt1>
          <a:srgbClr val="FFFFFF"/>
        </a:lt1>
        <a:dk2>
          <a:srgbClr val="0C3471"/>
        </a:dk2>
        <a:lt2>
          <a:srgbClr val="EEECE1"/>
        </a:lt2>
        <a:accent1>
          <a:srgbClr val="6D90A5"/>
        </a:accent1>
        <a:accent2>
          <a:srgbClr val="008ABC"/>
        </a:accent2>
        <a:accent3>
          <a:srgbClr val="FFFFFF"/>
        </a:accent3>
        <a:accent4>
          <a:srgbClr val="41484A"/>
        </a:accent4>
        <a:accent5>
          <a:srgbClr val="BAC6CF"/>
        </a:accent5>
        <a:accent6>
          <a:srgbClr val="007DAA"/>
        </a:accent6>
        <a:hlink>
          <a:srgbClr val="B5DFE7"/>
        </a:hlink>
        <a:folHlink>
          <a:srgbClr val="2A7471"/>
        </a:folHlink>
      </a:clrScheme>
      <a:clrMap bg1="lt1" tx1="dk1" bg2="lt2" tx2="dk2" accent1="accent1" accent2="accent2" accent3="accent3" accent4="accent4" accent5="accent5" accent6="accent6" hlink="hlink" folHlink="folHlink"/>
    </a:extraClrScheme>
    <a:extraClrScheme>
      <a:clrScheme name="4_Office Theme 3">
        <a:dk1>
          <a:srgbClr val="4E5658"/>
        </a:dk1>
        <a:lt1>
          <a:srgbClr val="FFFFFF"/>
        </a:lt1>
        <a:dk2>
          <a:srgbClr val="0C3471"/>
        </a:dk2>
        <a:lt2>
          <a:srgbClr val="EEECE1"/>
        </a:lt2>
        <a:accent1>
          <a:srgbClr val="6D90A5"/>
        </a:accent1>
        <a:accent2>
          <a:srgbClr val="B5DFE7"/>
        </a:accent2>
        <a:accent3>
          <a:srgbClr val="FFFFFF"/>
        </a:accent3>
        <a:accent4>
          <a:srgbClr val="41484A"/>
        </a:accent4>
        <a:accent5>
          <a:srgbClr val="BAC6CF"/>
        </a:accent5>
        <a:accent6>
          <a:srgbClr val="A4CAD1"/>
        </a:accent6>
        <a:hlink>
          <a:srgbClr val="295489"/>
        </a:hlink>
        <a:folHlink>
          <a:srgbClr val="CAD6DE"/>
        </a:folHlink>
      </a:clrScheme>
      <a:clrMap bg1="lt1" tx1="dk1" bg2="lt2" tx2="dk2" accent1="accent1" accent2="accent2" accent3="accent3" accent4="accent4" accent5="accent5" accent6="accent6" hlink="hlink" folHlink="folHlink"/>
    </a:extraClrScheme>
    <a:extraClrScheme>
      <a:clrScheme name="4_Office Theme 4">
        <a:dk1>
          <a:srgbClr val="4E5658"/>
        </a:dk1>
        <a:lt1>
          <a:srgbClr val="FFFFFF"/>
        </a:lt1>
        <a:dk2>
          <a:srgbClr val="0C3471"/>
        </a:dk2>
        <a:lt2>
          <a:srgbClr val="EEECE1"/>
        </a:lt2>
        <a:accent1>
          <a:srgbClr val="6D90A5"/>
        </a:accent1>
        <a:accent2>
          <a:srgbClr val="42ADC2"/>
        </a:accent2>
        <a:accent3>
          <a:srgbClr val="FFFFFF"/>
        </a:accent3>
        <a:accent4>
          <a:srgbClr val="41484A"/>
        </a:accent4>
        <a:accent5>
          <a:srgbClr val="BAC6CF"/>
        </a:accent5>
        <a:accent6>
          <a:srgbClr val="3B9CB0"/>
        </a:accent6>
        <a:hlink>
          <a:srgbClr val="295489"/>
        </a:hlink>
        <a:folHlink>
          <a:srgbClr val="CAD6DE"/>
        </a:folHlink>
      </a:clrScheme>
      <a:clrMap bg1="lt1" tx1="dk1" bg2="lt2" tx2="dk2" accent1="accent1" accent2="accent2" accent3="accent3" accent4="accent4" accent5="accent5" accent6="accent6" hlink="hlink" folHlink="folHlink"/>
    </a:extraClrScheme>
    <a:extraClrScheme>
      <a:clrScheme name="4_Office Theme 5">
        <a:dk1>
          <a:srgbClr val="4E5658"/>
        </a:dk1>
        <a:lt1>
          <a:srgbClr val="FFFFFF"/>
        </a:lt1>
        <a:dk2>
          <a:srgbClr val="0C3471"/>
        </a:dk2>
        <a:lt2>
          <a:srgbClr val="50493D"/>
        </a:lt2>
        <a:accent1>
          <a:srgbClr val="6D90A5"/>
        </a:accent1>
        <a:accent2>
          <a:srgbClr val="42ADC2"/>
        </a:accent2>
        <a:accent3>
          <a:srgbClr val="FFFFFF"/>
        </a:accent3>
        <a:accent4>
          <a:srgbClr val="41484A"/>
        </a:accent4>
        <a:accent5>
          <a:srgbClr val="BAC6CF"/>
        </a:accent5>
        <a:accent6>
          <a:srgbClr val="3B9CB0"/>
        </a:accent6>
        <a:hlink>
          <a:srgbClr val="295489"/>
        </a:hlink>
        <a:folHlink>
          <a:srgbClr val="CAD6DE"/>
        </a:folHlink>
      </a:clrScheme>
      <a:clrMap bg1="lt1" tx1="dk1" bg2="lt2" tx2="dk2" accent1="accent1" accent2="accent2" accent3="accent3" accent4="accent4" accent5="accent5" accent6="accent6" hlink="hlink" folHlink="folHlink"/>
    </a:extraClrScheme>
    <a:extraClrScheme>
      <a:clrScheme name="4_Office Theme 6">
        <a:dk1>
          <a:srgbClr val="4E5658"/>
        </a:dk1>
        <a:lt1>
          <a:srgbClr val="FFFFFF"/>
        </a:lt1>
        <a:dk2>
          <a:srgbClr val="0C3471"/>
        </a:dk2>
        <a:lt2>
          <a:srgbClr val="50493D"/>
        </a:lt2>
        <a:accent1>
          <a:srgbClr val="6D90A5"/>
        </a:accent1>
        <a:accent2>
          <a:srgbClr val="008ABC"/>
        </a:accent2>
        <a:accent3>
          <a:srgbClr val="FFFFFF"/>
        </a:accent3>
        <a:accent4>
          <a:srgbClr val="41484A"/>
        </a:accent4>
        <a:accent5>
          <a:srgbClr val="BAC6CF"/>
        </a:accent5>
        <a:accent6>
          <a:srgbClr val="007DAA"/>
        </a:accent6>
        <a:hlink>
          <a:srgbClr val="295489"/>
        </a:hlink>
        <a:folHlink>
          <a:srgbClr val="CAD6DE"/>
        </a:folHlink>
      </a:clrScheme>
      <a:clrMap bg1="lt1" tx1="dk1" bg2="lt2" tx2="dk2" accent1="accent1" accent2="accent2" accent3="accent3" accent4="accent4" accent5="accent5" accent6="accent6" hlink="hlink" folHlink="folHlink"/>
    </a:extraClrScheme>
    <a:extraClrScheme>
      <a:clrScheme name="4_Office Theme 7">
        <a:dk1>
          <a:srgbClr val="4E5658"/>
        </a:dk1>
        <a:lt1>
          <a:srgbClr val="FFFFFF"/>
        </a:lt1>
        <a:dk2>
          <a:srgbClr val="0C3471"/>
        </a:dk2>
        <a:lt2>
          <a:srgbClr val="50493D"/>
        </a:lt2>
        <a:accent1>
          <a:srgbClr val="6D90A5"/>
        </a:accent1>
        <a:accent2>
          <a:srgbClr val="008ABC"/>
        </a:accent2>
        <a:accent3>
          <a:srgbClr val="FFFFFF"/>
        </a:accent3>
        <a:accent4>
          <a:srgbClr val="41484A"/>
        </a:accent4>
        <a:accent5>
          <a:srgbClr val="BAC6CF"/>
        </a:accent5>
        <a:accent6>
          <a:srgbClr val="007DAA"/>
        </a:accent6>
        <a:hlink>
          <a:srgbClr val="295489"/>
        </a:hlink>
        <a:folHlink>
          <a:srgbClr val="2D3D48"/>
        </a:folHlink>
      </a:clrScheme>
      <a:clrMap bg1="lt1" tx1="dk1" bg2="lt2" tx2="dk2" accent1="accent1" accent2="accent2" accent3="accent3" accent4="accent4" accent5="accent5" accent6="accent6" hlink="hlink" folHlink="folHlink"/>
    </a:extraClrScheme>
    <a:extraClrScheme>
      <a:clrScheme name="4_Office Theme 8">
        <a:dk1>
          <a:srgbClr val="4E5658"/>
        </a:dk1>
        <a:lt1>
          <a:srgbClr val="FFFFFF"/>
        </a:lt1>
        <a:dk2>
          <a:srgbClr val="0C3471"/>
        </a:dk2>
        <a:lt2>
          <a:srgbClr val="50493D"/>
        </a:lt2>
        <a:accent1>
          <a:srgbClr val="6D90A5"/>
        </a:accent1>
        <a:accent2>
          <a:srgbClr val="83C9D7"/>
        </a:accent2>
        <a:accent3>
          <a:srgbClr val="FFFFFF"/>
        </a:accent3>
        <a:accent4>
          <a:srgbClr val="41484A"/>
        </a:accent4>
        <a:accent5>
          <a:srgbClr val="BAC6CF"/>
        </a:accent5>
        <a:accent6>
          <a:srgbClr val="76B6C3"/>
        </a:accent6>
        <a:hlink>
          <a:srgbClr val="295489"/>
        </a:hlink>
        <a:folHlink>
          <a:srgbClr val="2D3D48"/>
        </a:folHlink>
      </a:clrScheme>
      <a:clrMap bg1="lt1" tx1="dk1" bg2="lt2" tx2="dk2" accent1="accent1" accent2="accent2" accent3="accent3" accent4="accent4" accent5="accent5" accent6="accent6" hlink="hlink" folHlink="folHlink"/>
    </a:extraClrScheme>
    <a:extraClrScheme>
      <a:clrScheme name="4_Office Theme 9">
        <a:dk1>
          <a:srgbClr val="4E5658"/>
        </a:dk1>
        <a:lt1>
          <a:srgbClr val="FFFFFF"/>
        </a:lt1>
        <a:dk2>
          <a:srgbClr val="0C3471"/>
        </a:dk2>
        <a:lt2>
          <a:srgbClr val="B6ADA5"/>
        </a:lt2>
        <a:accent1>
          <a:srgbClr val="6D90A5"/>
        </a:accent1>
        <a:accent2>
          <a:srgbClr val="83C9D7"/>
        </a:accent2>
        <a:accent3>
          <a:srgbClr val="FFFFFF"/>
        </a:accent3>
        <a:accent4>
          <a:srgbClr val="41484A"/>
        </a:accent4>
        <a:accent5>
          <a:srgbClr val="BAC6CF"/>
        </a:accent5>
        <a:accent6>
          <a:srgbClr val="76B6C3"/>
        </a:accent6>
        <a:hlink>
          <a:srgbClr val="295489"/>
        </a:hlink>
        <a:folHlink>
          <a:srgbClr val="2D3D48"/>
        </a:folHlink>
      </a:clrScheme>
      <a:clrMap bg1="lt1" tx1="dk1" bg2="lt2" tx2="dk2" accent1="accent1" accent2="accent2" accent3="accent3" accent4="accent4" accent5="accent5" accent6="accent6" hlink="hlink" folHlink="folHlink"/>
    </a:extraClrScheme>
    <a:extraClrScheme>
      <a:clrScheme name="4_Office Theme 10">
        <a:dk1>
          <a:srgbClr val="4E5658"/>
        </a:dk1>
        <a:lt1>
          <a:srgbClr val="FFFFFF"/>
        </a:lt1>
        <a:dk2>
          <a:srgbClr val="0C3471"/>
        </a:dk2>
        <a:lt2>
          <a:srgbClr val="B6ADA5"/>
        </a:lt2>
        <a:accent1>
          <a:srgbClr val="6D90A5"/>
        </a:accent1>
        <a:accent2>
          <a:srgbClr val="83C9D7"/>
        </a:accent2>
        <a:accent3>
          <a:srgbClr val="FFFFFF"/>
        </a:accent3>
        <a:accent4>
          <a:srgbClr val="41484A"/>
        </a:accent4>
        <a:accent5>
          <a:srgbClr val="BAC6CF"/>
        </a:accent5>
        <a:accent6>
          <a:srgbClr val="76B6C3"/>
        </a:accent6>
        <a:hlink>
          <a:srgbClr val="295489"/>
        </a:hlink>
        <a:folHlink>
          <a:srgbClr val="A6BBC8"/>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POWERPOINT PENTAIR X-FLOW">
  <a:themeElements>
    <a:clrScheme name="Pentair">
      <a:dk1>
        <a:srgbClr val="0C3471"/>
      </a:dk1>
      <a:lt1>
        <a:srgbClr val="FFFFFF"/>
      </a:lt1>
      <a:dk2>
        <a:srgbClr val="4E5658"/>
      </a:dk2>
      <a:lt2>
        <a:srgbClr val="B6BCBE"/>
      </a:lt2>
      <a:accent1>
        <a:srgbClr val="1D4F91"/>
      </a:accent1>
      <a:accent2>
        <a:srgbClr val="0095C8"/>
      </a:accent2>
      <a:accent3>
        <a:srgbClr val="64A70B"/>
      </a:accent3>
      <a:accent4>
        <a:srgbClr val="425563"/>
      </a:accent4>
      <a:accent5>
        <a:srgbClr val="B6ADA5"/>
      </a:accent5>
      <a:accent6>
        <a:srgbClr val="63513D"/>
      </a:accent6>
      <a:hlink>
        <a:srgbClr val="64A70B"/>
      </a:hlink>
      <a:folHlink>
        <a:srgbClr val="FFAA19"/>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E5658"/>
        </a:dk1>
        <a:lt1>
          <a:srgbClr val="FFFFFF"/>
        </a:lt1>
        <a:dk2>
          <a:srgbClr val="0C3471"/>
        </a:dk2>
        <a:lt2>
          <a:srgbClr val="B6ADA5"/>
        </a:lt2>
        <a:accent1>
          <a:srgbClr val="309635"/>
        </a:accent1>
        <a:accent2>
          <a:srgbClr val="008ABC"/>
        </a:accent2>
        <a:accent3>
          <a:srgbClr val="FFFFFF"/>
        </a:accent3>
        <a:accent4>
          <a:srgbClr val="41484A"/>
        </a:accent4>
        <a:accent5>
          <a:srgbClr val="ADC9AE"/>
        </a:accent5>
        <a:accent6>
          <a:srgbClr val="007DAA"/>
        </a:accent6>
        <a:hlink>
          <a:srgbClr val="B6ADA5"/>
        </a:hlink>
        <a:folHlink>
          <a:srgbClr val="FFAA19"/>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2_Office Theme 4">
    <a:dk1>
      <a:srgbClr val="4E5658"/>
    </a:dk1>
    <a:lt1>
      <a:srgbClr val="FFFFFF"/>
    </a:lt1>
    <a:dk2>
      <a:srgbClr val="0C3471"/>
    </a:dk2>
    <a:lt2>
      <a:srgbClr val="EEECE1"/>
    </a:lt2>
    <a:accent1>
      <a:srgbClr val="6D90A5"/>
    </a:accent1>
    <a:accent2>
      <a:srgbClr val="42ADC2"/>
    </a:accent2>
    <a:accent3>
      <a:srgbClr val="FFFFFF"/>
    </a:accent3>
    <a:accent4>
      <a:srgbClr val="41484A"/>
    </a:accent4>
    <a:accent5>
      <a:srgbClr val="BAC6CF"/>
    </a:accent5>
    <a:accent6>
      <a:srgbClr val="3B9CB0"/>
    </a:accent6>
    <a:hlink>
      <a:srgbClr val="295489"/>
    </a:hlink>
    <a:folHlink>
      <a:srgbClr val="CAD6DE"/>
    </a:folHlink>
  </a:clrScheme>
</a:themeOverride>
</file>

<file path=ppt/theme/themeOverride2.xml><?xml version="1.0" encoding="utf-8"?>
<a:themeOverride xmlns:a="http://schemas.openxmlformats.org/drawingml/2006/main">
  <a:clrScheme name="2_Office Theme 4">
    <a:dk1>
      <a:srgbClr val="4E5658"/>
    </a:dk1>
    <a:lt1>
      <a:srgbClr val="FFFFFF"/>
    </a:lt1>
    <a:dk2>
      <a:srgbClr val="0C3471"/>
    </a:dk2>
    <a:lt2>
      <a:srgbClr val="EEECE1"/>
    </a:lt2>
    <a:accent1>
      <a:srgbClr val="6D90A5"/>
    </a:accent1>
    <a:accent2>
      <a:srgbClr val="42ADC2"/>
    </a:accent2>
    <a:accent3>
      <a:srgbClr val="FFFFFF"/>
    </a:accent3>
    <a:accent4>
      <a:srgbClr val="41484A"/>
    </a:accent4>
    <a:accent5>
      <a:srgbClr val="BAC6CF"/>
    </a:accent5>
    <a:accent6>
      <a:srgbClr val="3B9CB0"/>
    </a:accent6>
    <a:hlink>
      <a:srgbClr val="295489"/>
    </a:hlink>
    <a:folHlink>
      <a:srgbClr val="CAD6DE"/>
    </a:folHlink>
  </a:clrScheme>
</a:themeOverride>
</file>

<file path=ppt/theme/themeOverride3.xml><?xml version="1.0" encoding="utf-8"?>
<a:themeOverride xmlns:a="http://schemas.openxmlformats.org/drawingml/2006/main">
  <a:clrScheme name="2_Office Theme 4">
    <a:dk1>
      <a:srgbClr val="4E5658"/>
    </a:dk1>
    <a:lt1>
      <a:srgbClr val="FFFFFF"/>
    </a:lt1>
    <a:dk2>
      <a:srgbClr val="0C3471"/>
    </a:dk2>
    <a:lt2>
      <a:srgbClr val="EEECE1"/>
    </a:lt2>
    <a:accent1>
      <a:srgbClr val="6D90A5"/>
    </a:accent1>
    <a:accent2>
      <a:srgbClr val="42ADC2"/>
    </a:accent2>
    <a:accent3>
      <a:srgbClr val="FFFFFF"/>
    </a:accent3>
    <a:accent4>
      <a:srgbClr val="41484A"/>
    </a:accent4>
    <a:accent5>
      <a:srgbClr val="BAC6CF"/>
    </a:accent5>
    <a:accent6>
      <a:srgbClr val="3B9CB0"/>
    </a:accent6>
    <a:hlink>
      <a:srgbClr val="295489"/>
    </a:hlink>
    <a:folHlink>
      <a:srgbClr val="CAD6DE"/>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ype_x0020_document xmlns="fd3d65ae-df22-4213-a7db-364a5131f393">Membranes &amp; Modules</Type_x0020_document>
    <_dlc_DocId xmlns="1b32f381-a146-4352-b2fc-ced461aa9283">TSXA4TU5HVWW-2087-15</_dlc_DocId>
    <_dlc_DocIdUrl xmlns="1b32f381-a146-4352-b2fc-ced461aa9283">
      <Url>http://pentaircontent.pentair.com/mktportal/_layouts/DocIdRedir.aspx?ID=TSXA4TU5HVWW-2087-15</Url>
      <Description>TSXA4TU5HVWW-2087-15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00FDE8F9EB4745BD9B9AB0AB4E3209" ma:contentTypeVersion="1" ma:contentTypeDescription="Create a new document." ma:contentTypeScope="" ma:versionID="e18cc8c1f22288e9bb12fb8f00ae12d7">
  <xsd:schema xmlns:xsd="http://www.w3.org/2001/XMLSchema" xmlns:xs="http://www.w3.org/2001/XMLSchema" xmlns:p="http://schemas.microsoft.com/office/2006/metadata/properties" xmlns:ns2="1b32f381-a146-4352-b2fc-ced461aa9283" xmlns:ns3="fd3d65ae-df22-4213-a7db-364a5131f393" targetNamespace="http://schemas.microsoft.com/office/2006/metadata/properties" ma:root="true" ma:fieldsID="4f6aeeb3307ed592a8319cf24aa6a290" ns2:_="" ns3:_="">
    <xsd:import namespace="1b32f381-a146-4352-b2fc-ced461aa9283"/>
    <xsd:import namespace="fd3d65ae-df22-4213-a7db-364a5131f393"/>
    <xsd:element name="properties">
      <xsd:complexType>
        <xsd:sequence>
          <xsd:element name="documentManagement">
            <xsd:complexType>
              <xsd:all>
                <xsd:element ref="ns2:_dlc_DocId" minOccurs="0"/>
                <xsd:element ref="ns2:_dlc_DocIdUrl" minOccurs="0"/>
                <xsd:element ref="ns2:_dlc_DocIdPersistId" minOccurs="0"/>
                <xsd:element ref="ns3:Type_x0020_document"/>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32f381-a146-4352-b2fc-ced461aa928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d3d65ae-df22-4213-a7db-364a5131f393" elementFormDefault="qualified">
    <xsd:import namespace="http://schemas.microsoft.com/office/2006/documentManagement/types"/>
    <xsd:import namespace="http://schemas.microsoft.com/office/infopath/2007/PartnerControls"/>
    <xsd:element name="Type_x0020_document" ma:index="11" ma:displayName="Type document" ma:default="Please select" ma:format="Dropdown" ma:internalName="Type_x0020_document">
      <xsd:simpleType>
        <xsd:restriction base="dms:Choice">
          <xsd:enumeration value="Please select"/>
          <xsd:enumeration value="Membranes &amp; Modules"/>
          <xsd:enumeration value="Pressure Vessels"/>
          <xsd:enumeration value="Solutions &amp; Applic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D09A08C-0E63-40AA-8A43-0CF7F2D7F5A7}">
  <ds:schemaRefs>
    <ds:schemaRef ds:uri="http://schemas.microsoft.com/sharepoint/v3/contenttype/forms"/>
  </ds:schemaRefs>
</ds:datastoreItem>
</file>

<file path=customXml/itemProps2.xml><?xml version="1.0" encoding="utf-8"?>
<ds:datastoreItem xmlns:ds="http://schemas.openxmlformats.org/officeDocument/2006/customXml" ds:itemID="{EB88C913-6358-4D10-B3B0-5523D7855D39}">
  <ds:schemaRefs>
    <ds:schemaRef ds:uri="http://purl.org/dc/elements/1.1/"/>
    <ds:schemaRef ds:uri="http://schemas.openxmlformats.org/package/2006/metadata/core-properties"/>
    <ds:schemaRef ds:uri="http://purl.org/dc/terms/"/>
    <ds:schemaRef ds:uri="http://schemas.microsoft.com/office/infopath/2007/PartnerControls"/>
    <ds:schemaRef ds:uri="fd3d65ae-df22-4213-a7db-364a5131f393"/>
    <ds:schemaRef ds:uri="http://schemas.microsoft.com/office/2006/documentManagement/types"/>
    <ds:schemaRef ds:uri="http://schemas.microsoft.com/office/2006/metadata/properties"/>
    <ds:schemaRef ds:uri="1b32f381-a146-4352-b2fc-ced461aa9283"/>
    <ds:schemaRef ds:uri="http://www.w3.org/XML/1998/namespace"/>
    <ds:schemaRef ds:uri="http://purl.org/dc/dcmitype/"/>
  </ds:schemaRefs>
</ds:datastoreItem>
</file>

<file path=customXml/itemProps3.xml><?xml version="1.0" encoding="utf-8"?>
<ds:datastoreItem xmlns:ds="http://schemas.openxmlformats.org/officeDocument/2006/customXml" ds:itemID="{30A07B63-1BC7-4574-8711-BF92031BC6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32f381-a146-4352-b2fc-ced461aa9283"/>
    <ds:schemaRef ds:uri="fd3d65ae-df22-4213-a7db-364a5131f3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4B0A499-059A-40D7-BF1E-A5805737104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17262</TotalTime>
  <Words>3691</Words>
  <Application>Microsoft Office PowerPoint</Application>
  <PresentationFormat>Экран (4:3)</PresentationFormat>
  <Paragraphs>858</Paragraphs>
  <Slides>53</Slides>
  <Notes>15</Notes>
  <HiddenSlides>1</HiddenSlides>
  <MMClips>1</MMClips>
  <ScaleCrop>false</ScaleCrop>
  <HeadingPairs>
    <vt:vector size="6" baseType="variant">
      <vt:variant>
        <vt:lpstr>Использованные шрифты</vt:lpstr>
      </vt:variant>
      <vt:variant>
        <vt:i4>9</vt:i4>
      </vt:variant>
      <vt:variant>
        <vt:lpstr>Тема</vt:lpstr>
      </vt:variant>
      <vt:variant>
        <vt:i4>15</vt:i4>
      </vt:variant>
      <vt:variant>
        <vt:lpstr>Заголовки слайдов</vt:lpstr>
      </vt:variant>
      <vt:variant>
        <vt:i4>53</vt:i4>
      </vt:variant>
    </vt:vector>
  </HeadingPairs>
  <TitlesOfParts>
    <vt:vector size="77" baseType="lpstr">
      <vt:lpstr>MS PGothic</vt:lpstr>
      <vt:lpstr>MS PGothic</vt:lpstr>
      <vt:lpstr>宋体</vt:lpstr>
      <vt:lpstr>Arial</vt:lpstr>
      <vt:lpstr>Calibri</vt:lpstr>
      <vt:lpstr>Lucida Grande</vt:lpstr>
      <vt:lpstr>Tahoma</vt:lpstr>
      <vt:lpstr>Trebuchet MS</vt:lpstr>
      <vt:lpstr>Wingdings</vt:lpstr>
      <vt:lpstr>Office Theme</vt:lpstr>
      <vt:lpstr>1_POWERPOINT PENTAIR X-FLOW</vt:lpstr>
      <vt:lpstr>29_Office Theme</vt:lpstr>
      <vt:lpstr>POWERPOINT PENTAIR X-FLOW</vt:lpstr>
      <vt:lpstr>2_blank</vt:lpstr>
      <vt:lpstr>blank</vt:lpstr>
      <vt:lpstr>2_POWERPOINT PENTAIR X-FLOW</vt:lpstr>
      <vt:lpstr>1_Office Theme</vt:lpstr>
      <vt:lpstr>2_Office Theme</vt:lpstr>
      <vt:lpstr>3_Office Theme</vt:lpstr>
      <vt:lpstr>1_Blank</vt:lpstr>
      <vt:lpstr>3_Blank</vt:lpstr>
      <vt:lpstr>3_POWERPOINT PENTAIR X-FLOW</vt:lpstr>
      <vt:lpstr>4_Office Theme</vt:lpstr>
      <vt:lpstr>4_POWERPOINT PENTAIR X-FLOW</vt:lpstr>
      <vt:lpstr>СОВРЕМЕННЫЕ РЕШЕНИЯ МБР</vt:lpstr>
      <vt:lpstr>Презентация PowerPoint</vt:lpstr>
      <vt:lpstr>Презентация PowerPoint</vt:lpstr>
      <vt:lpstr>О PENTAIR: 4 Глобальных сегмента – 18 платформ</vt:lpstr>
      <vt:lpstr>СОВРЕМЕННАЯ ФИЛЬТРАЦИЯ И РАЗДЕЛЕНИЕ</vt:lpstr>
      <vt:lpstr>БРЕНды современной фильтрации</vt:lpstr>
      <vt:lpstr>Мембраны и технологииX-FLOW</vt:lpstr>
      <vt:lpstr>Презентация PowerPoint</vt:lpstr>
      <vt:lpstr>Недавние инновации X-FLOW </vt:lpstr>
      <vt:lpstr>Презентация PowerPoint</vt:lpstr>
      <vt:lpstr>Ультрафильтрационные мембраны X-FLOW</vt:lpstr>
      <vt:lpstr>Презентация PowerPoint</vt:lpstr>
      <vt:lpstr>Презентация PowerPoint</vt:lpstr>
      <vt:lpstr>Презентация PowerPoint</vt:lpstr>
      <vt:lpstr>Презентация PowerPoint</vt:lpstr>
      <vt:lpstr>Презентация PowerPoint</vt:lpstr>
      <vt:lpstr>Где применяются трубчатые мембраны?</vt:lpstr>
      <vt:lpstr>Три трубчатые конфигурации</vt:lpstr>
      <vt:lpstr>Презентация PowerPoint</vt:lpstr>
      <vt:lpstr>Задача: большое содержание взвешенных веществ</vt:lpstr>
      <vt:lpstr>Презентация PowerPoint</vt:lpstr>
      <vt:lpstr>Обычный подход</vt:lpstr>
      <vt:lpstr>РАЗВИТИЕ ТЕХНОЛОГИИ helix</vt:lpstr>
      <vt:lpstr>Новый подход</vt:lpstr>
      <vt:lpstr>Презентация PowerPoint</vt:lpstr>
      <vt:lpstr>Увидеть – значит убедиться</vt:lpstr>
      <vt:lpstr>Примеры применения</vt:lpstr>
      <vt:lpstr>Презентация PowerPoint</vt:lpstr>
      <vt:lpstr> МБР: МЕМБРАННЫЙ БИОРЕАКТОР</vt:lpstr>
      <vt:lpstr>Презентация PowerPoint</vt:lpstr>
      <vt:lpstr>Презентация PowerPoint</vt:lpstr>
      <vt:lpstr>Презентация PowerPoint</vt:lpstr>
      <vt:lpstr> ОБЫЧНАЯ ПРОТИВ МБР</vt:lpstr>
      <vt:lpstr>Презентация PowerPoint</vt:lpstr>
      <vt:lpstr>Презентация PowerPoint</vt:lpstr>
      <vt:lpstr>ИСПОЛЬЗОВАНИЕ ТРУБЧАТОЙ УФ дЛЯ ПЛАСТОВЫХ ВОД</vt:lpstr>
      <vt:lpstr>МОБИЛЬНЫЙ 40’ КОНТЕЙНЕРНЫЙ УФ-БЛОК</vt:lpstr>
      <vt:lpstr>случай: CROSSFLOW МБР для повторной закачки в месторождение</vt:lpstr>
      <vt:lpstr>Презентация PowerPoint</vt:lpstr>
      <vt:lpstr>Очистка попутных вод</vt:lpstr>
      <vt:lpstr>Очистка муниципальных сточных вод</vt:lpstr>
      <vt:lpstr>Повторное использование промышленных сточных вод</vt:lpstr>
      <vt:lpstr>Повторное использование промышленных сточных вод</vt:lpstr>
      <vt:lpstr>Повторное использование промышленных сточных вод</vt:lpstr>
      <vt:lpstr>Повторное использование промышленных сточных вод</vt:lpstr>
      <vt:lpstr>Очистка попутных вод</vt:lpstr>
      <vt:lpstr>Повторное использование промышленных сточных вод</vt:lpstr>
      <vt:lpstr>Повторное использование промышленных сточных вод</vt:lpstr>
      <vt:lpstr>Повторное использование промышленных сточных вод</vt:lpstr>
      <vt:lpstr>Очистка сточных вод больницы</vt:lpstr>
      <vt:lpstr>Очистка муниципальных сточных вод</vt:lpstr>
      <vt:lpstr>Повторное использование промышленных сточных вод</vt:lpstr>
      <vt:lpstr>Industrial wastewater treatment</vt:lpstr>
    </vt:vector>
  </TitlesOfParts>
  <Company>Prophet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FILTRATION AT THE WEFTEC 2015</dc:title>
  <dc:creator>Dolores Phillips</dc:creator>
  <cp:lastModifiedBy>Пользователь Windows</cp:lastModifiedBy>
  <cp:revision>482</cp:revision>
  <cp:lastPrinted>2015-09-22T15:11:02Z</cp:lastPrinted>
  <dcterms:created xsi:type="dcterms:W3CDTF">2012-02-10T23:32:28Z</dcterms:created>
  <dcterms:modified xsi:type="dcterms:W3CDTF">2019-02-26T12:30:11Z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41137ca7-96cf-4806-9604-a7a69aa52a28</vt:lpwstr>
  </property>
  <property fmtid="{D5CDD505-2E9C-101B-9397-08002B2CF9AE}" pid="3" name="ContentTypeId">
    <vt:lpwstr>0x0101006C00FDE8F9EB4745BD9B9AB0AB4E3209</vt:lpwstr>
  </property>
</Properties>
</file>